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1" r:id="rId6"/>
    <p:sldId id="260" r:id="rId7"/>
    <p:sldId id="264" r:id="rId8"/>
    <p:sldId id="263" r:id="rId9"/>
    <p:sldId id="271" r:id="rId10"/>
    <p:sldId id="273" r:id="rId11"/>
    <p:sldId id="274" r:id="rId12"/>
    <p:sldId id="285" r:id="rId13"/>
    <p:sldId id="284" r:id="rId14"/>
    <p:sldId id="283" r:id="rId15"/>
    <p:sldId id="275" r:id="rId16"/>
    <p:sldId id="276" r:id="rId17"/>
    <p:sldId id="294" r:id="rId18"/>
    <p:sldId id="277" r:id="rId19"/>
    <p:sldId id="278" r:id="rId20"/>
    <p:sldId id="279" r:id="rId21"/>
    <p:sldId id="311" r:id="rId22"/>
    <p:sldId id="31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730"/>
  </p:normalViewPr>
  <p:slideViewPr>
    <p:cSldViewPr snapToGrid="0">
      <p:cViewPr varScale="1">
        <p:scale>
          <a:sx n="179" d="100"/>
          <a:sy n="179" d="100"/>
        </p:scale>
        <p:origin x="3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6958-6612-6149-9316-7082965C561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9EF0-67A7-0843-9449-F1AF089E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5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EBCFD-C355-6B4C-A3BF-17D506BD94C4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://www.coreknowledge.org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B1818-FA0F-63C7-9E28-1391CE3A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pic>
        <p:nvPicPr>
          <p:cNvPr id="11" name="Picture 10" descr="A group of colorful people holding hands&#10;&#10;Description automatically generated">
            <a:extLst>
              <a:ext uri="{FF2B5EF4-FFF2-40B4-BE49-F238E27FC236}">
                <a16:creationId xmlns:a16="http://schemas.microsoft.com/office/drawing/2014/main" id="{7E092142-77CD-4111-8BA7-4DA12026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73122"/>
            <a:ext cx="1056290" cy="792218"/>
          </a:xfrm>
          <a:prstGeom prst="rect">
            <a:avLst/>
          </a:prstGeom>
          <a:effectLst>
            <a:glow rad="55571">
              <a:schemeClr val="bg1">
                <a:alpha val="49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258931-9CC6-FC5C-6E01-2C03F1F70055}"/>
              </a:ext>
            </a:extLst>
          </p:cNvPr>
          <p:cNvSpPr txBox="1"/>
          <p:nvPr/>
        </p:nvSpPr>
        <p:spPr>
          <a:xfrm>
            <a:off x="2517228" y="3213219"/>
            <a:ext cx="4109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68087-F917-05DE-F587-12FCBA1D0CB2}"/>
              </a:ext>
            </a:extLst>
          </p:cNvPr>
          <p:cNvSpPr txBox="1"/>
          <p:nvPr/>
        </p:nvSpPr>
        <p:spPr>
          <a:xfrm>
            <a:off x="0" y="2070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E57ACB6-38C1-1CE3-D113-48D5B3016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0546139-BD24-4D14-33D7-AC2B9553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7134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8831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4421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Human Erosion in California (Migrant Mother)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Dorothea Lange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(1895 - 1965),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Gelatin silver print photograph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28.3 cm × 21.8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Museum of Modern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holding a child&#10;&#10;Description automatically generated">
            <a:extLst>
              <a:ext uri="{FF2B5EF4-FFF2-40B4-BE49-F238E27FC236}">
                <a16:creationId xmlns:a16="http://schemas.microsoft.com/office/drawing/2014/main" id="{ED881C37-FA37-7AE6-67F1-D553AF814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0"/>
          <a:stretch/>
        </p:blipFill>
        <p:spPr>
          <a:xfrm>
            <a:off x="2718610" y="1085860"/>
            <a:ext cx="3706781" cy="473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BB42A2-2B5C-5819-ADCD-06DAE98AC1B7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B6942-639A-741B-A87F-3D97C372536E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A2DDE-C999-2F26-2A8D-C7BB8181BD58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Photography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B2FA970-DCC0-2984-AEEF-BAA25C44C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A41B4F-144E-AB6C-7EE4-8642477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12634"/>
              </p:ext>
            </p:extLst>
          </p:nvPr>
        </p:nvGraphicFramePr>
        <p:xfrm>
          <a:off x="186559" y="110820"/>
          <a:ext cx="877088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1280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302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Washington, D.C. Government Charwoman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Gordon Parks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(1912 - 2006),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gelatin silver print 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110.7 cm x 81 cm</a:t>
                      </a:r>
                    </a:p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Corcoran Collection, National Gallery of Art, Washington D.C., USA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E5F075E6-8F02-A5C0-26C8-04E43C54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A person holding a broom&#10;&#10;Description automatically generated">
            <a:extLst>
              <a:ext uri="{FF2B5EF4-FFF2-40B4-BE49-F238E27FC236}">
                <a16:creationId xmlns:a16="http://schemas.microsoft.com/office/drawing/2014/main" id="{B738078D-31AC-2D69-8554-B47B3B035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29"/>
          <a:stretch/>
        </p:blipFill>
        <p:spPr>
          <a:xfrm>
            <a:off x="2800800" y="1251725"/>
            <a:ext cx="3543649" cy="4569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FCDFA-9C40-CCB1-1C8A-E61238F4F6B9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3C792-88C1-DA5A-A32E-91985FEC5633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2E810-F39E-2EA0-F27C-6BEEEC51BABB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Photography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F903CF8-A7FD-5E09-2D59-E1058AC82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4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A2746-A61E-42D3-DE3A-7062FEEA6D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8C5160-1A58-A01C-83A4-1119B8C18EC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72653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031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5F075E6-8F02-A5C0-26C8-04E43C54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528B7-F44C-A335-EFA9-AF641AA52ACC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BC1FD-1125-2733-C57E-79EED44954BF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14" name="Picture 13" descr="A statue of a person sitting on a rock&#10;&#10;Description automatically generated">
            <a:extLst>
              <a:ext uri="{FF2B5EF4-FFF2-40B4-BE49-F238E27FC236}">
                <a16:creationId xmlns:a16="http://schemas.microsoft.com/office/drawing/2014/main" id="{79A1C503-47DE-49F5-F5F2-7483B33A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200" y="1054655"/>
            <a:ext cx="3585600" cy="4825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C07759-7324-D1D3-0212-E9BB98A828E0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Sculpture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53E0A-1207-F8A3-0B81-62D32E487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9029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8195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94486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Thinker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(1880 – 81)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Auguste Rodin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(1840 – 1917),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Bronze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68.9 cm x 40 cm x 50.2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Philadelphia Museum of Art, Pennsylvania, PA, USA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D9643EF-1AE0-0F13-DF92-40F5820FA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69C11A-FBB5-5862-405B-E0D57FF7D9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21988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6643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7660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Bird in Space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(1923-1940)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Constantin Brancusi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(1876 - 1957),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Romanian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Marble, bronze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Philadelphia Museum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8C5160-1A58-A01C-83A4-1119B8C18EC3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72653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031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5F075E6-8F02-A5C0-26C8-04E43C54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gold sculpture on a white surface&#10;&#10;Description automatically generated">
            <a:extLst>
              <a:ext uri="{FF2B5EF4-FFF2-40B4-BE49-F238E27FC236}">
                <a16:creationId xmlns:a16="http://schemas.microsoft.com/office/drawing/2014/main" id="{F1EDE3FE-CC72-F659-8259-B35252F45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81"/>
          <a:stretch/>
        </p:blipFill>
        <p:spPr>
          <a:xfrm>
            <a:off x="2946482" y="950400"/>
            <a:ext cx="3251037" cy="4895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D7AA46-C5B7-881F-937B-00332573C89F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73425-0FB6-378A-30DE-435880DF5E1D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05A0A-05FD-3157-CDEC-1111736D3F9B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Sculpture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BCB4E44-722D-EC77-2CBA-CAAEABE3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7DDDCC-7A55-B73E-10AA-46D91D937F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08076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3274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1029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Bull’s Head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(1942)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Pablo Picasso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(1881 - 1973),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bicycle seat and handlebars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33.5 cm x 43.5 cm x 19 cm</a:t>
                      </a:r>
                    </a:p>
                    <a:p>
                      <a:pPr algn="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Musée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Picasso, Paris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E5F075E6-8F02-A5C0-26C8-04E43C54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5455D-09B1-D0D6-41E0-E16BB9DB8106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CF0CB-30E9-7324-8E80-E7D9DC1FF2B3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E9D02-CDB4-D23D-1625-EC81BC879153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Sculpture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B782105-CFA6-29E5-1DBB-84599959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EA68CD-0A15-8065-8025-4C4F53C25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652"/>
          <a:stretch>
            <a:fillRect/>
          </a:stretch>
        </p:blipFill>
        <p:spPr>
          <a:xfrm>
            <a:off x="2952413" y="1158364"/>
            <a:ext cx="3268909" cy="4541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61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6520C-8402-7479-FF35-71FE6993D0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71143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7040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726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Black Light 1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(1970)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Louise Nevelson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(1899 - 1988),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 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Wood, paint, and Formica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36 1/2 x 47 x 5 1/2 in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Chazen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 Museum of Art, Madison, Wisconsin, USA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847DE-2A94-E00C-3C8A-4880208CFF71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47B5A-DCD4-9322-EDF8-B5EC5EBE6AB3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6" name="Picture 5" descr="A black metal box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BCFD364D-2AED-B126-C9E9-BAAFD158A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8"/>
          <a:stretch/>
        </p:blipFill>
        <p:spPr>
          <a:xfrm>
            <a:off x="1556655" y="1085435"/>
            <a:ext cx="6040801" cy="4654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C568FE-E80B-6A45-12F1-355A06EFBD0C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Sculpture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831BE1C-8888-DDEE-4272-45FD4EBC2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D28052-C1A2-9E38-66A4-9C3A70CCF6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60857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81613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21639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Vietnam Veterans Memorial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(1982)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Maya Lin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(1959),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 acres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Washington, D.C., U.S.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28EF46-FDD2-28DC-40C9-2371B8CEAE6E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0824A-0AA6-5194-BFA7-CFBF40DC2DEE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789B-A668-6FB8-29DA-2877DFCB4373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Sculpture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14" name="Picture 13" descr="A group of people walking in front of a wall with Vietnam Veterans Memorial in the background&#10;&#10;Description automatically generated">
            <a:extLst>
              <a:ext uri="{FF2B5EF4-FFF2-40B4-BE49-F238E27FC236}">
                <a16:creationId xmlns:a16="http://schemas.microsoft.com/office/drawing/2014/main" id="{33047BE4-D90D-942C-A364-EAE57E4DE6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71"/>
          <a:stretch/>
        </p:blipFill>
        <p:spPr>
          <a:xfrm>
            <a:off x="987631" y="996759"/>
            <a:ext cx="7246144" cy="4824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0310585-4D94-9338-8DAF-9FFDB469A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4F261E-D262-2389-D2DD-8BD2AC85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7063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7719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Dos Cabezas II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(1983)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Jean-Michel Basquiat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(1960 - 1988),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Acrylic and </a:t>
                      </a:r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oilstick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213.4 cm x 213.4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Museum </a:t>
                      </a:r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Brandhorst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, Munich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00EE0E-0B3E-E992-743F-C37F6EC3EA81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539C2-B0F7-909E-06F4-627F40B4BE44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12" name="Picture 11" descr="A painting on a brick wall&#10;&#10;Description automatically generated">
            <a:extLst>
              <a:ext uri="{FF2B5EF4-FFF2-40B4-BE49-F238E27FC236}">
                <a16:creationId xmlns:a16="http://schemas.microsoft.com/office/drawing/2014/main" id="{E21BED7F-4484-19E7-F103-303E4AF97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57"/>
          <a:stretch/>
        </p:blipFill>
        <p:spPr>
          <a:xfrm>
            <a:off x="1194483" y="1092194"/>
            <a:ext cx="6784769" cy="4464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F6ED79-DC53-4038-9980-D76AA5CD08F5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Contemporary Art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B4FF66D-81E4-BFC7-5CC6-64DF9AB14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75E537-85AB-D5A7-3F08-C3DD3F93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04934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31029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7222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Chambermaid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(2006)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Banksy,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English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Spray Paint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Chalk Farm Road, London, England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1C9DE4-8418-7952-EA36-3AF1061EF786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EF4B2-9D05-4B53-797D-E3B1FDBF7ED5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11" name="Picture 10" descr="A person sweeping a brick wall&#10;&#10;Description automatically generated">
            <a:extLst>
              <a:ext uri="{FF2B5EF4-FFF2-40B4-BE49-F238E27FC236}">
                <a16:creationId xmlns:a16="http://schemas.microsoft.com/office/drawing/2014/main" id="{314ED27D-4DDD-C744-0080-FD50C1C00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38"/>
          <a:stretch/>
        </p:blipFill>
        <p:spPr>
          <a:xfrm>
            <a:off x="1237292" y="1014849"/>
            <a:ext cx="6670800" cy="4447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3A449-DCE7-736D-80C9-C1853CDC60C5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Contemporary Art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D1BC1FF-E6EF-4E63-5403-84C9A4A38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0C89F-CA87-7BE4-F600-C65D8DE5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92908"/>
              </p:ext>
            </p:extLst>
          </p:nvPr>
        </p:nvGraphicFramePr>
        <p:xfrm>
          <a:off x="186559" y="110820"/>
          <a:ext cx="877088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21589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8166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Center Pompidou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(1971–1977)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Richard Rogers,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(1933 </a:t>
                      </a:r>
                      <a:r>
                        <a:rPr lang="en-US" sz="1200" b="1" i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– 2021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British  &amp; </a:t>
                      </a:r>
                      <a:b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Renzo Piano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(1937), 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Italian  </a:t>
                      </a:r>
                      <a:endParaRPr lang="en-US" sz="1200" b="1" i="1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Paris, France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arge building with scaffolding with Centre Georges Pompidou in the background&#10;&#10;Description automatically generated">
            <a:extLst>
              <a:ext uri="{FF2B5EF4-FFF2-40B4-BE49-F238E27FC236}">
                <a16:creationId xmlns:a16="http://schemas.microsoft.com/office/drawing/2014/main" id="{2028C784-4A93-7BCB-1E4A-085D945D1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0"/>
          <a:stretch/>
        </p:blipFill>
        <p:spPr>
          <a:xfrm>
            <a:off x="962633" y="1000810"/>
            <a:ext cx="7218734" cy="4823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C87B7-A4D4-5E95-EF54-FDA3F34FAD18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19F6F-3B5D-BBE7-4513-7BE97D167CCC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39E71-ABE3-AE58-FCF9-268F29831121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Post-Modern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1B0CA90-6C2D-01DA-996C-E171CC4DC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8FC3F-A6E2-964E-26FA-53CCCD20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BD7D1-3FF1-A5C8-8A1E-22320D2704A7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846-F910-605A-FFA2-1D34CE6E9A6D}"/>
              </a:ext>
            </a:extLst>
          </p:cNvPr>
          <p:cNvSpPr txBox="1"/>
          <p:nvPr/>
        </p:nvSpPr>
        <p:spPr>
          <a:xfrm>
            <a:off x="115614" y="128311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99C5A49-12A9-9ADF-7B60-FFE16A08B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-16872"/>
            <a:ext cx="2093332" cy="68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5D37CA-FFD3-720E-E29B-E9AC56CAC459}"/>
              </a:ext>
            </a:extLst>
          </p:cNvPr>
          <p:cNvSpPr/>
          <p:nvPr/>
        </p:nvSpPr>
        <p:spPr>
          <a:xfrm rot="16200000">
            <a:off x="7789956" y="5168497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11D1E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ISBN: 979-8-88970-650-2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146;p22">
            <a:extLst>
              <a:ext uri="{FF2B5EF4-FFF2-40B4-BE49-F238E27FC236}">
                <a16:creationId xmlns:a16="http://schemas.microsoft.com/office/drawing/2014/main" id="{C5ECAC04-87D1-E8BB-36F3-036EDDA08449}"/>
              </a:ext>
            </a:extLst>
          </p:cNvPr>
          <p:cNvSpPr txBox="1"/>
          <p:nvPr/>
        </p:nvSpPr>
        <p:spPr>
          <a:xfrm>
            <a:off x="340500" y="1307475"/>
            <a:ext cx="8182412" cy="514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Creative Commons Attribution-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ShareAlike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4.0 International License.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to Remix—to adapt the work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the work in the following manner: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an original work of the Core Knowledge® Foundation (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) and the additions from the Louisiana </a:t>
            </a:r>
            <a:b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Education, made available through licensing under a Creative Commons Attribution-NonCommercial-ShareAlike4.0 International License. This does not in any way imply that the Core Knowledge Foundation or the Louisiana Department of Education endorses this work.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purposes.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distribute the resulting work only under the same or similar license to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one.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license terms of this work. The best way to do this is with a link to this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web page: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Core Knowledge Foundation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All Rights Reserved.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Knowledge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Core Knowledge Curriculum Series™, Core Knowledge Visual Arts™, Core Knowledge Music™ are trademarks 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trademarks of the Core Knowledge Foundation. Foundations of Freedom is a trademark of the Louisiana Department of Education.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illustrative and educational purposes and are the property of their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affecting the validity of said trademarks and trade names.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4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E9C12F-4A51-C58B-F0B1-9ABA2292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81585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7261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5991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Neue </a:t>
                      </a: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Staatsgalerie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(1984)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James Stirling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(1926 – 1992),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British</a:t>
                      </a:r>
                      <a:endParaRPr lang="en-US" sz="1400" b="1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Stuttgart, Germany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uilding with a pink pipe&#10;&#10;Description automatically generated">
            <a:extLst>
              <a:ext uri="{FF2B5EF4-FFF2-40B4-BE49-F238E27FC236}">
                <a16:creationId xmlns:a16="http://schemas.microsoft.com/office/drawing/2014/main" id="{A20E2DE4-7161-C7DE-F1F1-E6960F68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16"/>
          <a:stretch/>
        </p:blipFill>
        <p:spPr>
          <a:xfrm>
            <a:off x="870725" y="911352"/>
            <a:ext cx="7402551" cy="489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79AE06-1984-35AA-0270-866304C5BB4B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AAF40-5999-2E14-E70A-109040EED872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17727-B356-6798-2146-2D6105A1578D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Post-Modern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21BDFA7-89D8-854C-2FA0-D890C919C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E9C12F-4A51-C58B-F0B1-9ABA2292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97626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1187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2065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Guggenheim Bilbao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(1997)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Frank Gehry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(1929),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Canadian-American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Abando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, Bilbao, Spain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F20B29-AD0D-B56C-A912-A762D5532A0B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E8911-CDE3-3E9E-71C4-0912D68F9F59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12" name="Picture 11" descr="Guggenheim Museum Bilbao with purple lights&#10;&#10;Description automatically generated">
            <a:extLst>
              <a:ext uri="{FF2B5EF4-FFF2-40B4-BE49-F238E27FC236}">
                <a16:creationId xmlns:a16="http://schemas.microsoft.com/office/drawing/2014/main" id="{FDBFB79E-3330-96A3-4419-BF7E29C5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32" y="920117"/>
            <a:ext cx="7340936" cy="4893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F268BF-23B4-EDB9-43FD-429CA35E2082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Post-Modern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C74C8FB-27AC-317D-FEED-610A4F58D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E20837-FD2A-A3D4-27F9-D02AA612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7740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63989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3926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Burj Khalifa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SOM 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Louis Skidmore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(1897 – 1962), 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Nathaniel A. Owings </a:t>
                      </a:r>
                      <a:b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          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(1903 – 1984), </a:t>
                      </a:r>
                      <a: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John O. Merrill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(1896 - 1975))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Dubai, United Arab Emirates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tall building with a golden gate with Burj Khalifa in the background&#10;&#10;Description automatically generated">
            <a:extLst>
              <a:ext uri="{FF2B5EF4-FFF2-40B4-BE49-F238E27FC236}">
                <a16:creationId xmlns:a16="http://schemas.microsoft.com/office/drawing/2014/main" id="{61406E76-6409-F9B1-74B7-4B8E1F92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28"/>
          <a:stretch/>
        </p:blipFill>
        <p:spPr>
          <a:xfrm>
            <a:off x="3038400" y="944450"/>
            <a:ext cx="3067200" cy="4869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96586-AFDC-4B0A-9B3C-0045D8CDAEA0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3A3DB-1776-281C-2AB7-1A0C39E3CF1A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30649-2E28-82D5-3B77-553DDD3BFC14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Post-Modern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2D9BD8A-92BC-DB9B-8DA3-AB7D33E29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32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02AE7-EF86-68C5-4D19-86D08C21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10561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AE973-E503-3B2D-0006-A025CF203B89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7D7D-F9EB-E4F5-522B-43CE01A97AED}"/>
              </a:ext>
            </a:extLst>
          </p:cNvPr>
          <p:cNvSpPr txBox="1"/>
          <p:nvPr/>
        </p:nvSpPr>
        <p:spPr>
          <a:xfrm>
            <a:off x="481445" y="1446458"/>
            <a:ext cx="774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B686-9077-C460-3772-FA4403045204}"/>
              </a:ext>
            </a:extLst>
          </p:cNvPr>
          <p:cNvSpPr txBox="1"/>
          <p:nvPr/>
        </p:nvSpPr>
        <p:spPr>
          <a:xfrm>
            <a:off x="481445" y="1815790"/>
            <a:ext cx="838394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classicpaintings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FineArt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ROBERT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Vector </a:t>
            </a:r>
            <a:r>
              <a:rPr lang="en-US" sz="1200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Rubens Alarcon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Martin Shields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Penta Springs Limited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Penta Springs Limited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Heritage Image Partnership Ltd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The Thinker, modeled 1880-81, cast by Alexis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Rudier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(1874-1952), 1924 (bronze) / Rodin, Auguste (1840-1917) / French /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Philadelphia Museum of Art, Pennsylvania, PA, USA / Philadelphia Museum of Art / Bridgeman Images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Album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colaimages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Bosiljka Zutich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Ivan Sebborn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Manfred Glueck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Darrin Jenkins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robertharding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17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 Christ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18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Guggenheim Museum / Bilbao (photo) / Gehry, Frank (b.1929) / American / G. Lenz / Picture Alliance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ImageBROKER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Bridgeman Images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19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Nino Marcutti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A73DF-18F4-632C-EF1C-A4E76F3C70AC}"/>
              </a:ext>
            </a:extLst>
          </p:cNvPr>
          <p:cNvSpPr txBox="1"/>
          <p:nvPr/>
        </p:nvSpPr>
        <p:spPr>
          <a:xfrm>
            <a:off x="115614" y="128311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2BBD17C-62E9-B8BA-92AE-647E5B98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28578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9FD0D-5D27-F2BB-5F8D-C539D7BB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55E06-54F7-5DA7-A607-D0A282C8CBDC}"/>
              </a:ext>
            </a:extLst>
          </p:cNvPr>
          <p:cNvSpPr txBox="1"/>
          <p:nvPr/>
        </p:nvSpPr>
        <p:spPr>
          <a:xfrm>
            <a:off x="4129455" y="877779"/>
            <a:ext cx="41095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43B27-6D39-BC92-C4DC-2DE26E91F97B}"/>
              </a:ext>
            </a:extLst>
          </p:cNvPr>
          <p:cNvSpPr txBox="1"/>
          <p:nvPr/>
        </p:nvSpPr>
        <p:spPr>
          <a:xfrm>
            <a:off x="457279" y="2081255"/>
            <a:ext cx="38771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Modern Representational Painting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Gothic,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Wood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Nighthawks,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Edward Hopper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Christina’s World,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Wyeth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Detroit Industry,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Diego Rivera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Campbell’s Soup Can,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Warhol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75CDA-C218-9892-710F-912F95E6B3E3}"/>
              </a:ext>
            </a:extLst>
          </p:cNvPr>
          <p:cNvSpPr txBox="1"/>
          <p:nvPr/>
        </p:nvSpPr>
        <p:spPr>
          <a:xfrm>
            <a:off x="401762" y="3484084"/>
            <a:ext cx="4219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20th Century Photography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Steerage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Alfred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Steiglitz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Migrant Mother, California, Dorothea Lange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Washington, D.C. Government Charwoman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Gordon Parks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753A0-E9F3-7322-054B-4EB90F8D7CB2}"/>
              </a:ext>
            </a:extLst>
          </p:cNvPr>
          <p:cNvSpPr txBox="1"/>
          <p:nvPr/>
        </p:nvSpPr>
        <p:spPr>
          <a:xfrm>
            <a:off x="401762" y="4517581"/>
            <a:ext cx="41095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20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Sculpture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Thinker,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Auguste Rodin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in Space,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Constantin Brancusi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Bull’s Head,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Wall,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Louise Nevelson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 Veterans Memorial,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Maya Lin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AC833-D0BD-0D68-BF89-CF158016E62B}"/>
              </a:ext>
            </a:extLst>
          </p:cNvPr>
          <p:cNvSpPr txBox="1"/>
          <p:nvPr/>
        </p:nvSpPr>
        <p:spPr>
          <a:xfrm>
            <a:off x="4511307" y="2081255"/>
            <a:ext cx="42199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Contemporary Art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Cabezas II,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Jean-Michel Basquiat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Chambermaid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Banksy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Post-Modern Architecture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Pompidou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Richard Rogers &amp; Renzo Piano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Staatsgalerie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Stuttgart, James Stirling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Guggenheim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Frank Gehry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Burj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Kalifa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Dubai, SOM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E025B-2181-C9D1-3EA1-D9CD1EF0DC99}"/>
              </a:ext>
            </a:extLst>
          </p:cNvPr>
          <p:cNvSpPr txBox="1"/>
          <p:nvPr/>
        </p:nvSpPr>
        <p:spPr>
          <a:xfrm>
            <a:off x="2141651" y="187976"/>
            <a:ext cx="32161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n w="127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6104E-28EE-406A-F862-1F7C247C15B7}"/>
              </a:ext>
            </a:extLst>
          </p:cNvPr>
          <p:cNvSpPr txBox="1"/>
          <p:nvPr/>
        </p:nvSpPr>
        <p:spPr>
          <a:xfrm>
            <a:off x="0" y="462281"/>
            <a:ext cx="912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ED492B7-943D-59E3-E65B-D835F708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A73C9-0A1C-4819-52A4-31A119A9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32305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7148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5533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 Gothic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(1930)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Grant Wood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(1891 - 1942),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Oil on beaverboard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78 cm × 65.3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Art Institute of Chicago, Chicago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19678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erson and person with a pitchfork&#10;&#10;Description automatically generated">
            <a:extLst>
              <a:ext uri="{FF2B5EF4-FFF2-40B4-BE49-F238E27FC236}">
                <a16:creationId xmlns:a16="http://schemas.microsoft.com/office/drawing/2014/main" id="{F974B014-98EE-53C6-417D-AF325FA32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3"/>
          <a:stretch/>
        </p:blipFill>
        <p:spPr>
          <a:xfrm>
            <a:off x="2581200" y="1075080"/>
            <a:ext cx="3981600" cy="4786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77A2D-D301-C5D7-9EB6-8E850499ABCF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B904D-1FD4-2D6D-403E-B138728A1A2D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Modern Representational Painting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559E81E9-5286-7F57-C963-6A3F3A2DB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4FFAE6-BBA7-C216-2726-E5D42151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840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79907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2774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Nighthawks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Edward Hopper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(1882 - 1967),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84.1 cm x 152.4 cm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Art Institute of Chicago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group of people sitting at a bar&#10;&#10;Description automatically generated">
            <a:extLst>
              <a:ext uri="{FF2B5EF4-FFF2-40B4-BE49-F238E27FC236}">
                <a16:creationId xmlns:a16="http://schemas.microsoft.com/office/drawing/2014/main" id="{D977C764-E69C-84F4-651E-E74058C66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01"/>
          <a:stretch/>
        </p:blipFill>
        <p:spPr>
          <a:xfrm>
            <a:off x="479925" y="1136217"/>
            <a:ext cx="8184150" cy="4421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7D74D1-26FF-EBD2-17BC-C10EDEE7C029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B4380-E8A0-2B84-D439-52A938A37532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B2661-60A9-A1A3-B484-D4D6F2E29C9C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Modern Representational Painting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D1AF6D38-3A6B-C127-AC90-FFF0000C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37AC31-355F-722D-F701-B03E2F76E6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5660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9350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3331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Christina’s World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(1948)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Andrew Wyeth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(1917 - 2009),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Egg tempera on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gessoed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panel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81.9 cm × 121.3 cm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Museum of Modern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CD84DF-E1E6-461F-7EC7-D63ADFA3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1593"/>
              </p:ext>
            </p:extLst>
          </p:nvPr>
        </p:nvGraphicFramePr>
        <p:xfrm>
          <a:off x="628650" y="372697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963708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487730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BC7D1AA-9592-8E55-FF66-3DFC39AF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64" y="4629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erson lying on the ground in a field&#10;&#10;Description automatically generated">
            <a:extLst>
              <a:ext uri="{FF2B5EF4-FFF2-40B4-BE49-F238E27FC236}">
                <a16:creationId xmlns:a16="http://schemas.microsoft.com/office/drawing/2014/main" id="{5A1E93E7-09BB-2E89-4248-7D476BDDA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95"/>
          <a:stretch/>
        </p:blipFill>
        <p:spPr>
          <a:xfrm>
            <a:off x="994162" y="1054093"/>
            <a:ext cx="7155675" cy="4812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E0DEA-0B17-1681-7868-CD360917BFA8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18F1B-D1A3-4B56-2F2D-41D42F6B309E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419D-A36D-2FF8-D4CE-41B2D67D7204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Modern Representational Painting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D43CE4E-D745-DFC5-9F3C-BFC9EDED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EA2BC7-5F91-632A-7CD2-ED123B90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67554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81257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1424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Detroit Industry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Diego Rivera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(1886 - 1957),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Mexican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fresco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Detroit Institute of Arts, Detroit, United States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572518-330C-D373-8F8D-DE80D371C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6476"/>
              </p:ext>
            </p:extLst>
          </p:nvPr>
        </p:nvGraphicFramePr>
        <p:xfrm>
          <a:off x="2781299" y="3967682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24632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2258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BA0B4CFD-6541-75C4-3660-63DFC1D6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 descr="A mural of workers working in a factory&#10;&#10;Description automatically generated">
            <a:extLst>
              <a:ext uri="{FF2B5EF4-FFF2-40B4-BE49-F238E27FC236}">
                <a16:creationId xmlns:a16="http://schemas.microsoft.com/office/drawing/2014/main" id="{15B14F10-8838-AFD1-5D8B-689DEEF31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137"/>
          <a:stretch/>
        </p:blipFill>
        <p:spPr>
          <a:xfrm>
            <a:off x="851326" y="943207"/>
            <a:ext cx="7441348" cy="4917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A358-0089-8A08-8DF2-3B900F7E2C12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E9746-7DE3-B0CD-334D-DC436D8D3A8E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BD38E-E221-7BFE-96BE-B374ED1E957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Modern Representational Painting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84375FF-B6F6-9F2A-61F9-FA508B69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B36CDC-5E36-D58D-5E82-A41506F1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7414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6134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6547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Campbell’s Soup Cans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(1962)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Andy Warhol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(1928 - 1987),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Synthetic polymer paint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51 cm × 41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Museum of Modern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1FFBB4-680F-EE32-216C-B7F0067931CE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77FE2-CC07-EB60-EA97-4ED0753057BD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11" name="Picture 10" descr="A group of cans of soup&#10;&#10;Description automatically generated">
            <a:extLst>
              <a:ext uri="{FF2B5EF4-FFF2-40B4-BE49-F238E27FC236}">
                <a16:creationId xmlns:a16="http://schemas.microsoft.com/office/drawing/2014/main" id="{B4434D23-4BB8-586A-BAF8-97DED258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25"/>
          <a:stretch/>
        </p:blipFill>
        <p:spPr>
          <a:xfrm>
            <a:off x="987631" y="1141791"/>
            <a:ext cx="7160400" cy="4669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9689BE-EAC3-F933-7425-2999D40F958C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Modern Representational Painting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F6333F4-F8A8-4D96-6B66-593517A15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78FC62-9861-D226-31B5-3AD7DB51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8736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54731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8521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Steerage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(1907)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Alfred </a:t>
                      </a:r>
                      <a:r>
                        <a:rPr lang="en-US" sz="1400" b="1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Steiglitz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(1864 - 1946),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Photography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6.19 in x 7.75 in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Minneapolis Institute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rowd of people on a boat&#10;&#10;Description automatically generated">
            <a:extLst>
              <a:ext uri="{FF2B5EF4-FFF2-40B4-BE49-F238E27FC236}">
                <a16:creationId xmlns:a16="http://schemas.microsoft.com/office/drawing/2014/main" id="{D049A99D-E185-560C-28FC-4F69520CC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9"/>
          <a:stretch/>
        </p:blipFill>
        <p:spPr>
          <a:xfrm>
            <a:off x="2706152" y="1102633"/>
            <a:ext cx="3731694" cy="467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632D4-D648-6E6D-1269-4EC675EE2B77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CE563-1AD2-7416-E524-74F7C58D7B0D}"/>
              </a:ext>
            </a:extLst>
          </p:cNvPr>
          <p:cNvSpPr txBox="1"/>
          <p:nvPr/>
        </p:nvSpPr>
        <p:spPr>
          <a:xfrm>
            <a:off x="154682" y="5949263"/>
            <a:ext cx="264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5AAF6-1A49-2319-68FE-D1A367FAC08F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20th Century Photography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31423775-957F-6FB8-F444-735234107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1469</Words>
  <Application>Microsoft Macintosh PowerPoint</Application>
  <PresentationFormat>On-screen Show (4:3)</PresentationFormat>
  <Paragraphs>245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Book Antiqua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Pesic</dc:creator>
  <cp:lastModifiedBy>Ivan Pesic</cp:lastModifiedBy>
  <cp:revision>48</cp:revision>
  <dcterms:created xsi:type="dcterms:W3CDTF">2024-11-05T13:51:21Z</dcterms:created>
  <dcterms:modified xsi:type="dcterms:W3CDTF">2025-09-25T20:31:36Z</dcterms:modified>
</cp:coreProperties>
</file>