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7" r:id="rId4"/>
    <p:sldId id="261" r:id="rId5"/>
    <p:sldId id="259" r:id="rId6"/>
    <p:sldId id="260" r:id="rId7"/>
    <p:sldId id="263" r:id="rId8"/>
    <p:sldId id="267" r:id="rId9"/>
    <p:sldId id="269" r:id="rId10"/>
    <p:sldId id="270" r:id="rId11"/>
    <p:sldId id="272" r:id="rId12"/>
    <p:sldId id="276" r:id="rId13"/>
    <p:sldId id="275" r:id="rId14"/>
    <p:sldId id="277" r:id="rId15"/>
    <p:sldId id="278" r:id="rId16"/>
    <p:sldId id="280" r:id="rId17"/>
    <p:sldId id="279" r:id="rId18"/>
    <p:sldId id="291" r:id="rId19"/>
    <p:sldId id="290" r:id="rId20"/>
    <p:sldId id="285" r:id="rId21"/>
    <p:sldId id="284" r:id="rId22"/>
    <p:sldId id="283" r:id="rId23"/>
    <p:sldId id="282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9"/>
    <p:restoredTop sz="94666"/>
  </p:normalViewPr>
  <p:slideViewPr>
    <p:cSldViewPr snapToGrid="0">
      <p:cViewPr varScale="1">
        <p:scale>
          <a:sx n="163" d="100"/>
          <a:sy n="163" d="100"/>
        </p:scale>
        <p:origin x="44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26958-6612-6149-9316-7082965C5612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79EF0-67A7-0843-9449-F1AF089EA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4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79EF0-67A7-0843-9449-F1AF089EA9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5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5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1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4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3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9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://www.coreknowledge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B1818-FA0F-63C7-9E28-1391CE3AFD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8238"/>
            <a:ext cx="9173736" cy="6880302"/>
          </a:xfrm>
          <a:prstGeom prst="rect">
            <a:avLst/>
          </a:prstGeom>
        </p:spPr>
      </p:pic>
      <p:pic>
        <p:nvPicPr>
          <p:cNvPr id="11" name="Picture 10" descr="A group of colorful people holding hands&#10;&#10;Description automatically generated">
            <a:extLst>
              <a:ext uri="{FF2B5EF4-FFF2-40B4-BE49-F238E27FC236}">
                <a16:creationId xmlns:a16="http://schemas.microsoft.com/office/drawing/2014/main" id="{7E092142-77CD-4111-8BA7-4DA12026D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7" y="173122"/>
            <a:ext cx="1056290" cy="792218"/>
          </a:xfrm>
          <a:prstGeom prst="rect">
            <a:avLst/>
          </a:prstGeom>
          <a:effectLst>
            <a:glow rad="55571">
              <a:schemeClr val="bg1">
                <a:alpha val="49000"/>
              </a:schemeClr>
            </a:glo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258931-9CC6-FC5C-6E01-2C03F1F70055}"/>
              </a:ext>
            </a:extLst>
          </p:cNvPr>
          <p:cNvSpPr txBox="1"/>
          <p:nvPr/>
        </p:nvSpPr>
        <p:spPr>
          <a:xfrm>
            <a:off x="2517228" y="3213219"/>
            <a:ext cx="410954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2B9BB-4343-EFAF-A3BE-F48DD61FD416}"/>
              </a:ext>
            </a:extLst>
          </p:cNvPr>
          <p:cNvSpPr txBox="1"/>
          <p:nvPr/>
        </p:nvSpPr>
        <p:spPr>
          <a:xfrm>
            <a:off x="0" y="207035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0DD22631-A368-BDFE-EC2A-3017B4FFA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019B74-7385-3F6D-780C-AD20642452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748401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451762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580768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Self Portrait</a:t>
                      </a:r>
                      <a:r>
                        <a:rPr lang="en-US" sz="240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en-US" sz="24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(1937-1938)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Leonora </a:t>
                      </a:r>
                      <a:r>
                        <a:rPr lang="en-US" sz="14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Carrington</a:t>
                      </a:r>
                      <a:r>
                        <a:rPr lang="en-US" sz="1400" b="0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(1917–2011),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Mexican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65 cm x 81.2 cm 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Metropolitan Museum of Art, New York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ainting of a person sitting in a chair with a horse and a horse&#10;&#10;Description automatically generated">
            <a:extLst>
              <a:ext uri="{FF2B5EF4-FFF2-40B4-BE49-F238E27FC236}">
                <a16:creationId xmlns:a16="http://schemas.microsoft.com/office/drawing/2014/main" id="{DB7741F5-965E-438C-D9A0-6F04542AF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35" t="15895" r="19908" b="22335"/>
          <a:stretch/>
        </p:blipFill>
        <p:spPr>
          <a:xfrm>
            <a:off x="1705232" y="1074857"/>
            <a:ext cx="5943601" cy="4790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55BF61-9976-011E-3620-515E186C181A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0ECDA-44A9-B72C-3319-DD837924053A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8D50A5-B619-4199-7A06-CD874E0C798B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Surrealism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1924-1966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1BB3210B-5272-6FB7-0C27-643F54490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7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CC5BB7-6E81-B52F-B7FD-54846A633F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15682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157836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874694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8</a:t>
                      </a:r>
                      <a:endParaRPr lang="en-US" sz="3600" i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Forest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(1928)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Max Ernst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(1891 - 1976),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German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114 cm x 146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Staatliche </a:t>
                      </a:r>
                      <a:r>
                        <a:rPr lang="en-US" sz="1200" b="0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Kunsthalle</a:t>
                      </a:r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Karlsruhe, Karlsruhe, Germany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ainting of a forest&#10;&#10;Description automatically generated">
            <a:extLst>
              <a:ext uri="{FF2B5EF4-FFF2-40B4-BE49-F238E27FC236}">
                <a16:creationId xmlns:a16="http://schemas.microsoft.com/office/drawing/2014/main" id="{D0358F48-FE14-53BD-33AC-98F6FB2318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96"/>
          <a:stretch/>
        </p:blipFill>
        <p:spPr>
          <a:xfrm>
            <a:off x="1960605" y="1045069"/>
            <a:ext cx="5882430" cy="4783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350A77-AA24-487C-ADBB-F5451C4A3FBD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2779BE-CD5F-4783-812A-0BC5D63BDAF6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7B1FAB-BD2B-6BDF-CA27-5E3FD35CA0B9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Surrealism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1924-1966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4A3F3011-B904-F923-5854-715408F5C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3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D2E165-AE92-9228-FF39-1877325044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0" y="8238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702338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685848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346682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9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Painting (Number 28,1950)</a:t>
                      </a:r>
                      <a:endParaRPr lang="en-US" sz="24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Jackson Pollock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(1912 - 1956),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121.92 cm x 243.84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Guggenheim Museum in New York City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-up of a painting&#10;&#10;Description automatically generated">
            <a:extLst>
              <a:ext uri="{FF2B5EF4-FFF2-40B4-BE49-F238E27FC236}">
                <a16:creationId xmlns:a16="http://schemas.microsoft.com/office/drawing/2014/main" id="{86DCA1A9-5A6A-2327-6140-42B9B615EF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201"/>
          <a:stretch/>
        </p:blipFill>
        <p:spPr>
          <a:xfrm>
            <a:off x="1052384" y="1160670"/>
            <a:ext cx="7039232" cy="4536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E6E159-0DE2-C5EC-42D8-161CB77CADB4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E0B7C-DCFB-4557-6C9B-9B691259A2F6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7D140-DDE7-4BA2-271A-5373261560B7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Abstract Expressionism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1940s – 1950s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BA2C0BBF-13E3-792B-98E5-A3505FC72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6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0BE03E-1941-FA67-3B26-242214C4DB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226392"/>
              </p:ext>
            </p:extLst>
          </p:nvPr>
        </p:nvGraphicFramePr>
        <p:xfrm>
          <a:off x="186559" y="110820"/>
          <a:ext cx="8770881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84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113325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2929715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“Little Image” series, Untitled </a:t>
                      </a:r>
                      <a:r>
                        <a:rPr lang="en-US" sz="22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(1949)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Lee Krasner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(1908-1984),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oil and enamel on canvas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55.8 cm x 43.2 cm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Private Collection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E6969B6F-CC83-5961-CA0E-2731DF3E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close-up of a carpet&#10;&#10;Description automatically generated">
            <a:extLst>
              <a:ext uri="{FF2B5EF4-FFF2-40B4-BE49-F238E27FC236}">
                <a16:creationId xmlns:a16="http://schemas.microsoft.com/office/drawing/2014/main" id="{9F1D981D-AA5A-AA06-8A8F-6E6E531186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56"/>
          <a:stretch/>
        </p:blipFill>
        <p:spPr>
          <a:xfrm>
            <a:off x="2966794" y="1105560"/>
            <a:ext cx="3210411" cy="4797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DB40B9-1586-C8BA-EF95-D06EE406499E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5D88E-6EB0-69A0-A4D3-D2782C54DF24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48286-EFE6-E831-184E-632BE472D88A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Abstract Expressionism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1940s – 1950s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9CF309EF-77EC-05F9-64C9-4CE10AFF9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15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F9D064-F813-58BA-1147-275AE785F1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92039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708635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323895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11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No.9 (Dark over Light Earth) </a:t>
                      </a:r>
                      <a:r>
                        <a:rPr lang="en-US" sz="20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(1954)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Mark Rothko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(1903 - 1970),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211.46 cm x 172.72 cm x 4.45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MOCA Gallery, Los Angeles, California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ainting of a square in a yellow and black color&#10;&#10;Description automatically generated">
            <a:extLst>
              <a:ext uri="{FF2B5EF4-FFF2-40B4-BE49-F238E27FC236}">
                <a16:creationId xmlns:a16="http://schemas.microsoft.com/office/drawing/2014/main" id="{503F145C-6A3D-8E5D-5A8C-EF8AD6FA7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13" t="9729" r="10277" b="18725"/>
          <a:stretch/>
        </p:blipFill>
        <p:spPr>
          <a:xfrm>
            <a:off x="2676694" y="1075080"/>
            <a:ext cx="3853213" cy="4751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48B34D-2D6B-D19A-8FE9-F3C0BBCBCD36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7F4937-5959-4C9A-D37D-D5D54E730282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1C9026-C15B-D209-5150-2FABBD10859E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Abstract Expressionism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1940s – 1950s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F5FE6856-F09E-F7D6-D057-8464A7D69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43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9A4F13-B7B8-6DB3-72A3-B9EEC05A76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31763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454398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578132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12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John F. Kennedy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(1962)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Elaine de Kooning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(1918 – 1989),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</a:t>
                      </a:r>
                      <a:endParaRPr lang="en-US" sz="1400" b="1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115.6 cm x 262.9 cm x 6.4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National Portrait Gallery, Smithsonian institution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ainting of a person&#10;&#10;Description automatically generated">
            <a:extLst>
              <a:ext uri="{FF2B5EF4-FFF2-40B4-BE49-F238E27FC236}">
                <a16:creationId xmlns:a16="http://schemas.microsoft.com/office/drawing/2014/main" id="{F7EE4DC0-3D84-93E5-4BA3-C41A38AE7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23"/>
          <a:stretch/>
        </p:blipFill>
        <p:spPr>
          <a:xfrm>
            <a:off x="3030383" y="1075079"/>
            <a:ext cx="3207064" cy="48015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683404-C78D-5768-3ACF-D28792462917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5D7764-8B4F-A0DA-DB9D-5FF00F78C20A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48314-6E1B-25F4-2159-458911358D12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Abstract Expressionism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1940s – 1950s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571C78AC-1847-6E99-07C6-B5D271FD4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0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91689A-5C53-242F-F989-FC1BC19E4D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987029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934565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097965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13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Broadway Boogie </a:t>
                      </a:r>
                      <a:r>
                        <a:rPr lang="en-US" sz="2400" b="1" i="1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Woogie</a:t>
                      </a: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(1942)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Piet Mondrian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(1872 – 1944),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Dutch</a:t>
                      </a:r>
                      <a:endParaRPr lang="en-US" sz="1400" b="1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127 cm × 127 cm 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Museum of Modern Art, New York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olorful pattern with squares and rectangles&#10;&#10;Description automatically generated">
            <a:extLst>
              <a:ext uri="{FF2B5EF4-FFF2-40B4-BE49-F238E27FC236}">
                <a16:creationId xmlns:a16="http://schemas.microsoft.com/office/drawing/2014/main" id="{8CAFE0E7-E6BA-D461-DF59-CBD3C160E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73"/>
          <a:stretch/>
        </p:blipFill>
        <p:spPr>
          <a:xfrm>
            <a:off x="2140193" y="1063294"/>
            <a:ext cx="4863611" cy="478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9C0292-39A8-875E-656C-C7213FB74E4A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29CDA-F96C-7E45-E854-E2FDA873C413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8F2F1-CAA7-FE20-D906-745192B85BF7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Abstraction – Other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20th century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B1318BC1-CB75-5C20-7527-A724238CF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0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2D0CB7-7D67-75E0-8D1C-5377A28088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98794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605381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427149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14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Points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(1920)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Wassily Kandinsky</a:t>
                      </a:r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(1866 – 1944),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Russian</a:t>
                      </a:r>
                      <a:endParaRPr lang="en-US" sz="1400" b="1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110.3 cm x91.8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Ohara Museum of Art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ainting of various shapes and colors&#10;&#10;Description automatically generated">
            <a:extLst>
              <a:ext uri="{FF2B5EF4-FFF2-40B4-BE49-F238E27FC236}">
                <a16:creationId xmlns:a16="http://schemas.microsoft.com/office/drawing/2014/main" id="{F2629F25-B0A1-E3AC-7487-512A130D77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07"/>
          <a:stretch/>
        </p:blipFill>
        <p:spPr>
          <a:xfrm>
            <a:off x="2593712" y="1042942"/>
            <a:ext cx="3956576" cy="4744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FCC57C-80B3-3617-EDFA-07A5B764EA7D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0A388-1F88-EDE9-5F40-D8CB5E937A57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52E0B-5DE9-35FC-02ED-4A20C8377DFF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Abstraction – Other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20th century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E5732A51-DEFC-B6C8-D144-A65633C05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77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BDA1BC-601A-80AE-FFA5-A6E6235A39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42324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759000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273530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Senecio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(1922)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Paul Klee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(1879 – 1940),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German-Swiss</a:t>
                      </a:r>
                      <a:endParaRPr lang="en-US" sz="1400" b="1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40.5 cm × 38 cm</a:t>
                      </a:r>
                    </a:p>
                    <a:p>
                      <a:pPr algn="r"/>
                      <a:r>
                        <a:rPr lang="en-US" sz="1200" b="0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Kunstmuseum</a:t>
                      </a:r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Basel, Basel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ainting of a person with a yellow frame&#10;&#10;Description automatically generated">
            <a:extLst>
              <a:ext uri="{FF2B5EF4-FFF2-40B4-BE49-F238E27FC236}">
                <a16:creationId xmlns:a16="http://schemas.microsoft.com/office/drawing/2014/main" id="{F677302E-F68D-68B9-FFD8-EB7E2413EB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07"/>
          <a:stretch/>
        </p:blipFill>
        <p:spPr>
          <a:xfrm>
            <a:off x="2298819" y="1036000"/>
            <a:ext cx="4546362" cy="4798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CA6106-D11B-28D8-B6BF-E62318B2E415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73AE6-6430-A907-4797-6C2C1E0BDFC2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87DF49-E679-A7CE-C002-04EF03A6F4A9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Abstraction – Other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20th century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3F9001D3-E7B2-29E4-4861-5170FAE00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67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3CF642-CEB2-4115-DD04-335A5F8AD8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08829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3976604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4055926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16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Les </a:t>
                      </a:r>
                      <a:r>
                        <a:rPr lang="en-US" sz="2400" b="1" i="1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Festishes</a:t>
                      </a: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(1938)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Lois Mailou Jones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(1905 – 1998),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African-American</a:t>
                      </a:r>
                      <a:endParaRPr lang="en-US" sz="1400" b="1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linen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64.7 cm × 54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Smithsonian American Art Museum, Washington, D.C.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ainting of a person wearing a mask&#10;&#10;Description automatically generated">
            <a:extLst>
              <a:ext uri="{FF2B5EF4-FFF2-40B4-BE49-F238E27FC236}">
                <a16:creationId xmlns:a16="http://schemas.microsoft.com/office/drawing/2014/main" id="{312AC1DE-45B3-E455-7284-CC1440A07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5"/>
          <a:stretch/>
        </p:blipFill>
        <p:spPr>
          <a:xfrm>
            <a:off x="2678921" y="1075080"/>
            <a:ext cx="3954564" cy="4827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6F3C6D-3D77-82FF-D3B4-162B29A75720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0E086D-F340-27F5-DBDB-C0ABFB29CA28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553989-0C7A-89CD-CB8B-E9E46D6613B0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Abstraction – Other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20th century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805780B9-669F-1D3E-AAA7-9C1C7C3F6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3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98FC3F-A6E2-964E-26FA-53CCCD20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BD7D1-3FF1-A5C8-8A1E-22320D2704A7}"/>
              </a:ext>
            </a:extLst>
          </p:cNvPr>
          <p:cNvSpPr txBox="1"/>
          <p:nvPr/>
        </p:nvSpPr>
        <p:spPr>
          <a:xfrm>
            <a:off x="969583" y="383631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38163-C593-A465-FEB8-835B918C7C6C}"/>
              </a:ext>
            </a:extLst>
          </p:cNvPr>
          <p:cNvSpPr txBox="1"/>
          <p:nvPr/>
        </p:nvSpPr>
        <p:spPr>
          <a:xfrm>
            <a:off x="115614" y="128311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CE72CF00-596E-58A7-0A7C-9C56B2152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41451"/>
            <a:ext cx="2093332" cy="684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1F3C13-8786-4F9D-17A0-23814EE11521}"/>
              </a:ext>
            </a:extLst>
          </p:cNvPr>
          <p:cNvSpPr/>
          <p:nvPr/>
        </p:nvSpPr>
        <p:spPr>
          <a:xfrm rot="16200000">
            <a:off x="7789956" y="5248295"/>
            <a:ext cx="16433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211D1E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ISBN: 979-8-88970-649-6</a:t>
            </a:r>
            <a:endParaRPr lang="en-IN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Google Shape;146;p22">
            <a:extLst>
              <a:ext uri="{FF2B5EF4-FFF2-40B4-BE49-F238E27FC236}">
                <a16:creationId xmlns:a16="http://schemas.microsoft.com/office/drawing/2014/main" id="{7B41DB04-70CA-0CB9-E9C0-794774D2ECB0}"/>
              </a:ext>
            </a:extLst>
          </p:cNvPr>
          <p:cNvSpPr txBox="1"/>
          <p:nvPr/>
        </p:nvSpPr>
        <p:spPr>
          <a:xfrm>
            <a:off x="340500" y="1307475"/>
            <a:ext cx="8182412" cy="514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This work is licensed under a Creative Commons Attribution-</a:t>
            </a:r>
            <a:r>
              <a:rPr lang="en-US" sz="1000" b="0" i="0" u="none" strike="noStrike" cap="none" dirty="0" err="1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NonCommercial</a:t>
            </a: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000" b="0" i="0" u="none" strike="noStrike" cap="none" dirty="0" err="1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ShareAlike</a:t>
            </a: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 4.0 International License.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You are free: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to Share—to copy, distribute, and transmit the work to Remix—to adapt the work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Under the following conditions: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Attribution—You must attribute the work in the following manner: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This work is based on an original work of the Core Knowledge® Foundation (</a:t>
            </a:r>
            <a:r>
              <a:rPr lang="en-US" sz="1000" b="0" i="1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www.coreknowledge.org</a:t>
            </a:r>
            <a: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) and the additions from the Louisiana </a:t>
            </a:r>
            <a:b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Department of Education, made available through licensing under a Creative Commons Attribution-NonCommercial-ShareAlike4.0 International License. This does not in any way imply that the Core Knowledge Foundation or the Louisiana Department of Education endorses this work.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Noncommercial—You may not use this work for commercial purposes.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Share Alike—If you alter, transform, or build upon this work, you may distribute the resulting work only under the same or similar license to </a:t>
            </a:r>
            <a:b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this one.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With the understanding that: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For any reuse or distribution, you must make clear to others the license terms of this work. The best way to do this is with a link to this </a:t>
            </a:r>
            <a:b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web page: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62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https://creativecommons.org/licenses/by-nc-sa/4.0/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SzPts val="1000"/>
            </a:pP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SzPts val="1000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2025 Core Knowledge Foundation</a:t>
            </a:r>
            <a:endParaRPr sz="10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www.coreknowledge.org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All Rights Reserved.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ts val="1000"/>
            </a:pPr>
            <a:r>
              <a:rPr lang="en-US" sz="1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 Knowledge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</a:t>
            </a:r>
            <a:r>
              <a:rPr lang="en-US" sz="1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Core Knowledge Curriculum Series™, Core Knowledge Visual Arts™, Core Knowledge Music™ are trademarks </a:t>
            </a:r>
            <a:r>
              <a:rPr lang="en-US" sz="1000" b="0" i="0" u="none" strike="noStrike" cap="none" dirty="0">
                <a:solidFill>
                  <a:srgbClr val="211D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are trademarks of the Core Knowledge Foundation. Foundations of Freedom is a trademark of the Louisiana Department of Education.</a:t>
            </a:r>
            <a:endParaRPr sz="10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Trademarks and trade names are shown in this book strictly for illustrative and educational purposes and are the property of their </a:t>
            </a:r>
            <a:b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respective owners. References herein should not be regarded as affecting the validity of said trademarks and trade names.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85410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8696DC-F278-E96B-5859-97404E5F1D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-14868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631812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708635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323895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17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Tassel House</a:t>
                      </a:r>
                      <a:endParaRPr lang="en-US" sz="2400" b="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Victor Horta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(1861 – 1947),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Belgian</a:t>
                      </a:r>
                      <a:endParaRPr lang="en-US" sz="1400" b="1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Brussels, Belgium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tained glass window with a few windows&#10;&#10;Description automatically generated">
            <a:extLst>
              <a:ext uri="{FF2B5EF4-FFF2-40B4-BE49-F238E27FC236}">
                <a16:creationId xmlns:a16="http://schemas.microsoft.com/office/drawing/2014/main" id="{BAB7CB02-A661-D637-F834-D3EC08BF09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937"/>
          <a:stretch/>
        </p:blipFill>
        <p:spPr>
          <a:xfrm>
            <a:off x="779080" y="916915"/>
            <a:ext cx="7585841" cy="5024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03B0F1-A974-665B-9087-1D9C79BA3EB8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39E3B-C634-72E7-CA2A-C499F500B936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E165F-15C8-EC82-6083-7FC2CAE0F261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Organic Architecture 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(turn of 20th cent)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12582370-618B-2AE1-CAAB-F19932479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A999F7-6F62-361F-48F2-36083DC2EB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8238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695852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810207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222323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Guaranty Building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(1896)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Louis Sullivan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(1856 – 1924),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</a:t>
                      </a:r>
                      <a:endParaRPr lang="en-US" sz="1400" b="1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Buffalo, New York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uilding with many windows&#10;&#10;Description automatically generated">
            <a:extLst>
              <a:ext uri="{FF2B5EF4-FFF2-40B4-BE49-F238E27FC236}">
                <a16:creationId xmlns:a16="http://schemas.microsoft.com/office/drawing/2014/main" id="{FC565C8D-4ED5-7F47-B8B8-AEA84CAD0A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937"/>
          <a:stretch/>
        </p:blipFill>
        <p:spPr>
          <a:xfrm>
            <a:off x="1129629" y="1131183"/>
            <a:ext cx="7030995" cy="4656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BC48E4-647A-3095-F760-B2445E7756FB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B9D6F-3B47-728C-439B-11F5E4CE2A81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551AFA-4F0C-5E06-0076-050F04744C09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Organic Architecture 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(turn of 20th cent)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70957366-0D93-A40E-9A5E-664259EFA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09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F94699-E6EF-74CA-F88C-63FEB0218A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8238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406762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283512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749018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19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Darwin Martin House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(1904)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Frank Lloyd Wright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(1867 – 1959),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Buffalo, New York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large brick house with a lawn with Darwin D. Martin House in the background&#10;&#10;Description automatically generated">
            <a:extLst>
              <a:ext uri="{FF2B5EF4-FFF2-40B4-BE49-F238E27FC236}">
                <a16:creationId xmlns:a16="http://schemas.microsoft.com/office/drawing/2014/main" id="{8A3C44C7-FA17-6486-A99D-22B32C50A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871"/>
          <a:stretch/>
        </p:blipFill>
        <p:spPr>
          <a:xfrm>
            <a:off x="932935" y="1022108"/>
            <a:ext cx="7278130" cy="4813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F4A921-A68F-A1FB-2912-41FBD84452D8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DC22F-53C3-4AD0-A7CD-EBF50791F47A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728AE3-86C6-01F0-7E3D-D6DDD62FD0C3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Organic Architecture 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(turn of 20th cent)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A8FF908E-BD9F-F461-6A0E-296F9268F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47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0F662A-C063-E377-9AC0-98F0503531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521585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044293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2988237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20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Casa </a:t>
                      </a:r>
                      <a:r>
                        <a:rPr lang="en-US" sz="2400" b="1" i="1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Battlo</a:t>
                      </a:r>
                      <a:endParaRPr lang="en-US" sz="24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Antoni Gaudi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(1852 – 1926),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Catalan</a:t>
                      </a:r>
                      <a:endParaRPr lang="en-US" sz="1400" b="1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Barcelona, Catalonia, Spain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asa Batlló with a roof and windows&#10;&#10;Description automatically generated with medium confidence">
            <a:extLst>
              <a:ext uri="{FF2B5EF4-FFF2-40B4-BE49-F238E27FC236}">
                <a16:creationId xmlns:a16="http://schemas.microsoft.com/office/drawing/2014/main" id="{B2F20E36-C135-C961-2EA9-057566E8B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22"/>
          <a:stretch/>
        </p:blipFill>
        <p:spPr>
          <a:xfrm>
            <a:off x="2880960" y="885649"/>
            <a:ext cx="3382080" cy="50044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FE2249-FE1B-465E-9025-1E10C17F275A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0636C3-B92F-E726-DE0A-3B202A674356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C4C81-785F-02B8-C285-C3C74642AF2B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Organic Architecture 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(turn of 20th cent)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847C1D87-6078-73F5-4F47-352F2F28D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0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B02AE7-EF86-68C5-4D19-86D08C21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617D7D-F9EB-E4F5-522B-43CE01A97AED}"/>
              </a:ext>
            </a:extLst>
          </p:cNvPr>
          <p:cNvSpPr txBox="1"/>
          <p:nvPr/>
        </p:nvSpPr>
        <p:spPr>
          <a:xfrm>
            <a:off x="481445" y="1446458"/>
            <a:ext cx="7740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211D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Credits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EB686-9077-C460-3772-FA4403045204}"/>
              </a:ext>
            </a:extLst>
          </p:cNvPr>
          <p:cNvSpPr txBox="1"/>
          <p:nvPr/>
        </p:nvSpPr>
        <p:spPr>
          <a:xfrm>
            <a:off x="481445" y="1815790"/>
            <a:ext cx="83304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Archivart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  <a:endParaRPr lang="en-US" sz="1200" dirty="0">
              <a:solidFill>
                <a:srgbClr val="211D1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incamerastock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3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World History Archive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  <a:endParaRPr lang="en-US" sz="1200" dirty="0">
              <a:solidFill>
                <a:srgbClr val="211D1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4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colaimages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M.Flynn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Creation of the bird, 1957, by Remedios Varo (1908-1963). Mexico, 20th century./Varo, Remedios (1908-63) / 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  Spanish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/Museo de Arte Moderno, Mexico City, Mexico/© NPL 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Picture Library / Bridgeman Images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Wirestock, Inc.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8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ACTIVE MUSEUM / ACTIVE ART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  <a:endParaRPr lang="en-US" sz="1200" dirty="0">
              <a:solidFill>
                <a:srgbClr val="211D1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Martin Shields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10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Album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Ken Howard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dbtravel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Peter Horree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14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PAINTING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  <a:endParaRPr lang="en-US" sz="1200" dirty="0">
              <a:solidFill>
                <a:srgbClr val="211D1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15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Bjanka Kadic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16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classicpaintings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  <a:endParaRPr lang="en-US" sz="1200" dirty="0">
              <a:solidFill>
                <a:srgbClr val="211D1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17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Heritage Image Partnership Ltd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18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Serhii Chrucky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19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Cavan Images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20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Panoramic Images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3BA67-10B0-C8A5-E0F5-CC2EC01338C4}"/>
              </a:ext>
            </a:extLst>
          </p:cNvPr>
          <p:cNvSpPr txBox="1"/>
          <p:nvPr/>
        </p:nvSpPr>
        <p:spPr>
          <a:xfrm>
            <a:off x="969583" y="383631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1D52C-EF71-EB2A-D52C-F7C12A0E3CC4}"/>
              </a:ext>
            </a:extLst>
          </p:cNvPr>
          <p:cNvSpPr txBox="1"/>
          <p:nvPr/>
        </p:nvSpPr>
        <p:spPr>
          <a:xfrm>
            <a:off x="115614" y="128311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3565F01E-1E5C-8F5B-66F0-6C1441C4D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46967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4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79FD0D-5D27-F2BB-5F8D-C539D7BB6E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E55E06-54F7-5DA7-A607-D0A282C8CBDC}"/>
              </a:ext>
            </a:extLst>
          </p:cNvPr>
          <p:cNvSpPr txBox="1"/>
          <p:nvPr/>
        </p:nvSpPr>
        <p:spPr>
          <a:xfrm>
            <a:off x="4128161" y="877779"/>
            <a:ext cx="41095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43B27-6D39-BC92-C4DC-2DE26E91F97B}"/>
              </a:ext>
            </a:extLst>
          </p:cNvPr>
          <p:cNvSpPr txBox="1"/>
          <p:nvPr/>
        </p:nvSpPr>
        <p:spPr>
          <a:xfrm>
            <a:off x="478219" y="1953526"/>
            <a:ext cx="40261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Fauvism/Expressionism: 1905-1920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Scream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Edvard Munch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Red Room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Henri Matisse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Cubism: 1907-1914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Georges Braque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G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uernica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Pablo Picasso</a:t>
            </a: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Surrealism: 1924-1966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Persistence of Memory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Salvador Dali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of the Birds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Remedios Varo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Portrait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Leonora Carrington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 and Dove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Max Ernst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BE331-5110-89BD-705A-A87712F74B07}"/>
              </a:ext>
            </a:extLst>
          </p:cNvPr>
          <p:cNvSpPr txBox="1"/>
          <p:nvPr/>
        </p:nvSpPr>
        <p:spPr>
          <a:xfrm>
            <a:off x="4504339" y="1930542"/>
            <a:ext cx="4404491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Abstract Expressionism: 1940s – 1950s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“Little Image” series,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 Krasner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Painting,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Jackson Pollock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9,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Rothko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F. Kennedy,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Elaine de Kooning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Abstraction – Other: 20th century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Vassily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Kadinsky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Broadway Boogie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Woogie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Piet Mondrian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Senecio,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Klee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Festishes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Lois Mailou Jones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Organic Architecture (turn of 20th cent)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Tassel House,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 Horta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Guaranty Building (Buffalo),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Louis Sullivan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Darwin Martin House,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Frank Lloyd Wright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Casa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Battlo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(Barcelona),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Antoni Gaudi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75E34-F738-B5C7-096D-9677B803BECE}"/>
              </a:ext>
            </a:extLst>
          </p:cNvPr>
          <p:cNvSpPr txBox="1"/>
          <p:nvPr/>
        </p:nvSpPr>
        <p:spPr>
          <a:xfrm>
            <a:off x="2141651" y="187976"/>
            <a:ext cx="32161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n w="127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E400A-E418-18C2-21E0-4B99443FD9AD}"/>
              </a:ext>
            </a:extLst>
          </p:cNvPr>
          <p:cNvSpPr txBox="1"/>
          <p:nvPr/>
        </p:nvSpPr>
        <p:spPr>
          <a:xfrm>
            <a:off x="0" y="462281"/>
            <a:ext cx="912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21886569-5F79-63ED-F7FE-F3E80BC29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9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AAF3B2-1DDB-FAE6-EED4-B56D601998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223321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410936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915883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Scream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(1893)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Edvard Munch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(1863 - 1944),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Norwegian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Oil, tempera, pastel and crayon on cardboard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91 cm × 73.5 cm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National Museum and Munch Museum, Oslo, Norway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F66A1C1-53CB-CCA4-08E8-361A0971DB56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E6969B6F-CC83-5961-CA0E-2731DF3E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painting of a scream&#10;&#10;Description automatically generated">
            <a:extLst>
              <a:ext uri="{FF2B5EF4-FFF2-40B4-BE49-F238E27FC236}">
                <a16:creationId xmlns:a16="http://schemas.microsoft.com/office/drawing/2014/main" id="{C721572D-AF31-0E27-8015-939951CE19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16"/>
          <a:stretch/>
        </p:blipFill>
        <p:spPr>
          <a:xfrm>
            <a:off x="2628088" y="1033385"/>
            <a:ext cx="3887823" cy="48860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7D8240-7F86-CD1D-CF1C-0795D83AFFD8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30266-345D-A514-F87E-9029E1A501CC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Fauvism/Expressionism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1905-1920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14151883-FE9A-3728-A9F2-F59C23963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A0639C-F2C1-761B-3704-B327F5F0F0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8238"/>
            <a:ext cx="9173736" cy="688030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97410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521462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2805357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The Red Room </a:t>
                      </a:r>
                      <a:br>
                        <a:rPr lang="en-US" sz="20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(The Dessert: Harmony in Red) </a:t>
                      </a:r>
                      <a:r>
                        <a:rPr lang="en-US" sz="20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(1908)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Henri Matisse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(1869-1954),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French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cm × 220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Hermitage Museum, St. Petersburg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E6969B6F-CC83-5961-CA0E-2731DF3E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painting of a person sitting at a table&#10;&#10;Description automatically generated">
            <a:extLst>
              <a:ext uri="{FF2B5EF4-FFF2-40B4-BE49-F238E27FC236}">
                <a16:creationId xmlns:a16="http://schemas.microsoft.com/office/drawing/2014/main" id="{99758195-42F4-4ECB-5806-C39D3456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16"/>
          <a:stretch/>
        </p:blipFill>
        <p:spPr>
          <a:xfrm>
            <a:off x="1675454" y="1080753"/>
            <a:ext cx="5793093" cy="480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B73DD2-0848-B52F-36CA-3FE74145B1B2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D845E7-7930-4994-B2DA-A715F815C66D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94F99-73BF-B8C1-6B4F-4F20A876E281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Fauvism/Expressionism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1905-1920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E76ABEE2-169A-1933-F78B-D971E65CF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4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F076076-18D3-DC17-E8B0-6C7844FDB6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94100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094676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232143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Le </a:t>
                      </a:r>
                      <a:r>
                        <a:rPr lang="en-US" sz="2400" b="1" i="1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Verre</a:t>
                      </a: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(1911)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Georges Braque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(1882-1963),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French 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100 cm x 73 cm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The painting is part of a private collection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DCD84DF-E1E6-461F-7EC7-D63ADFA33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881593"/>
              </p:ext>
            </p:extLst>
          </p:nvPr>
        </p:nvGraphicFramePr>
        <p:xfrm>
          <a:off x="628650" y="3726974"/>
          <a:ext cx="7886700" cy="2743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963708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11D1E"/>
                        </a:solidFill>
                        <a:effectLst/>
                        <a:latin typeface="Times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487730"/>
                  </a:ext>
                </a:extLst>
              </a:tr>
            </a:tbl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4BC7D1AA-9592-8E55-FF66-3DFC39AF1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64" y="46292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painting of a person&#10;&#10;Description automatically generated">
            <a:extLst>
              <a:ext uri="{FF2B5EF4-FFF2-40B4-BE49-F238E27FC236}">
                <a16:creationId xmlns:a16="http://schemas.microsoft.com/office/drawing/2014/main" id="{2CA969EA-BC7C-AA89-7F73-6EA9B0B4C6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42"/>
          <a:stretch/>
        </p:blipFill>
        <p:spPr>
          <a:xfrm>
            <a:off x="3069277" y="1075080"/>
            <a:ext cx="3005444" cy="4788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E895FC-6AB9-BA56-A85B-5880E3B86DC0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B9170C-96F2-1EEA-E612-81E6EF236086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F5EC8-DF54-2133-007F-F709D7CCECAE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Cubism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1907-1914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0D1BEC4D-A83A-098C-14BE-BB521BB40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1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8A31C89-148C-AC9B-6EAD-703BAC7B79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8238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996718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250800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076019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Guernica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(1937)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Pablo Picasso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(1881-1973),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Spanish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349.3 cm × 776.5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Museo Reina Sofía, Madrid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white painting of people&#10;&#10;Description automatically generated">
            <a:extLst>
              <a:ext uri="{FF2B5EF4-FFF2-40B4-BE49-F238E27FC236}">
                <a16:creationId xmlns:a16="http://schemas.microsoft.com/office/drawing/2014/main" id="{F0A003D8-EEF8-030F-4C29-3DA15E859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143"/>
          <a:stretch/>
        </p:blipFill>
        <p:spPr>
          <a:xfrm>
            <a:off x="461319" y="1323441"/>
            <a:ext cx="8221362" cy="4298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19E0AC-2A08-61FA-0997-C54A0C312642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03D2F-819F-5005-0801-760478ED171C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676E07-404E-A66D-D73B-2C5F85890DC2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Cubism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1907-1914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76DB5CF2-6037-9DC4-0D84-CF8B52011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2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4E56F1-80D2-3D46-FE6D-BD201006D0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80268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325336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001483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Persistence of Memory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(1931)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Salvador Dali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</a:t>
                      </a: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1904 - 1989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Spanish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24 cm × 33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Museum of Modern Art, New York City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ainting of a table with a clock and pumpkins&#10;&#10;Description automatically generated">
            <a:extLst>
              <a:ext uri="{FF2B5EF4-FFF2-40B4-BE49-F238E27FC236}">
                <a16:creationId xmlns:a16="http://schemas.microsoft.com/office/drawing/2014/main" id="{ECA75EF3-CA98-9F27-984A-73EA3AAC0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871"/>
          <a:stretch/>
        </p:blipFill>
        <p:spPr>
          <a:xfrm>
            <a:off x="899851" y="1052212"/>
            <a:ext cx="7348768" cy="4860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DE866D-6CD3-9EA8-5C5D-D86DF5B0FD91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FA04F9-5544-10FC-86EF-1151FCD9FB8C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E2A398-9D7C-7934-813D-C541B7B910E8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Surrealism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1924-1966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1935CE97-3DC2-6904-ED12-5522FEDB6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3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E8C6BA2-2B52-3C4E-EA41-609F1BB2F6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61280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676820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355710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Creation of the Birds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(1957)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Remedios Varo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(1908-1963),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Spanish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Oil, Masonite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54 cm x 64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Museo de </a:t>
                      </a:r>
                      <a:r>
                        <a:rPr lang="en-US" sz="1200" b="0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Arte</a:t>
                      </a:r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Moderno, Mexico City, Mexico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n owl sitting at a table with birds&#10;&#10;Description automatically generated">
            <a:extLst>
              <a:ext uri="{FF2B5EF4-FFF2-40B4-BE49-F238E27FC236}">
                <a16:creationId xmlns:a16="http://schemas.microsoft.com/office/drawing/2014/main" id="{6C0C94E5-AE3B-4CE2-C22D-3FC6F8F2B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324" y="1090941"/>
            <a:ext cx="5585254" cy="4731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6F3774-29C6-B2AC-E9C8-D2EF82CC17B5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B8B28-B1CB-A6B2-D632-AB7DFA266FAF}"/>
              </a:ext>
            </a:extLst>
          </p:cNvPr>
          <p:cNvSpPr txBox="1"/>
          <p:nvPr/>
        </p:nvSpPr>
        <p:spPr>
          <a:xfrm>
            <a:off x="987631" y="6194073"/>
            <a:ext cx="1122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0C5DF-966D-8E2B-3235-C5C0129E46A3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Surrealism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1924-1966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9F053107-98E8-5A56-2F0C-7F1D249F3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32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</TotalTime>
  <Words>1564</Words>
  <Application>Microsoft Macintosh PowerPoint</Application>
  <PresentationFormat>On-screen Show (4:3)</PresentationFormat>
  <Paragraphs>257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Aptos Display</vt:lpstr>
      <vt:lpstr>Arial</vt:lpstr>
      <vt:lpstr>Book Antiqua</vt:lpstr>
      <vt:lpstr>Open Sans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Pesic</dc:creator>
  <cp:lastModifiedBy>Ivan Pesic</cp:lastModifiedBy>
  <cp:revision>48</cp:revision>
  <dcterms:created xsi:type="dcterms:W3CDTF">2024-11-05T13:51:21Z</dcterms:created>
  <dcterms:modified xsi:type="dcterms:W3CDTF">2025-09-30T13:29:40Z</dcterms:modified>
</cp:coreProperties>
</file>