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2" r:id="rId14"/>
    <p:sldId id="275" r:id="rId15"/>
    <p:sldId id="276" r:id="rId16"/>
    <p:sldId id="278" r:id="rId17"/>
    <p:sldId id="277" r:id="rId18"/>
    <p:sldId id="284" r:id="rId19"/>
    <p:sldId id="285" r:id="rId20"/>
    <p:sldId id="286" r:id="rId21"/>
    <p:sldId id="280" r:id="rId22"/>
    <p:sldId id="293" r:id="rId23"/>
    <p:sldId id="291" r:id="rId24"/>
    <p:sldId id="292" r:id="rId25"/>
    <p:sldId id="297" r:id="rId26"/>
    <p:sldId id="298" r:id="rId27"/>
    <p:sldId id="299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5"/>
    <p:restoredTop sz="94671"/>
  </p:normalViewPr>
  <p:slideViewPr>
    <p:cSldViewPr snapToGrid="0">
      <p:cViewPr varScale="1">
        <p:scale>
          <a:sx n="169" d="100"/>
          <a:sy n="169" d="100"/>
        </p:scale>
        <p:origin x="33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6958-6612-6149-9316-7082965C5612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9EF0-67A7-0843-9449-F1AF089E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EBCFD-C355-6B4C-A3BF-17D506BD94C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://www.coreknowledge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B1818-FA0F-63C7-9E28-1391CE3A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pic>
        <p:nvPicPr>
          <p:cNvPr id="11" name="Picture 10" descr="A group of colorful people holding hands&#10;&#10;Description automatically generated">
            <a:extLst>
              <a:ext uri="{FF2B5EF4-FFF2-40B4-BE49-F238E27FC236}">
                <a16:creationId xmlns:a16="http://schemas.microsoft.com/office/drawing/2014/main" id="{7E092142-77CD-4111-8BA7-4DA12026D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173122"/>
            <a:ext cx="1056290" cy="792218"/>
          </a:xfrm>
          <a:prstGeom prst="rect">
            <a:avLst/>
          </a:prstGeom>
          <a:effectLst>
            <a:glow rad="55571">
              <a:schemeClr val="bg1">
                <a:alpha val="49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258931-9CC6-FC5C-6E01-2C03F1F70055}"/>
              </a:ext>
            </a:extLst>
          </p:cNvPr>
          <p:cNvSpPr txBox="1"/>
          <p:nvPr/>
        </p:nvSpPr>
        <p:spPr>
          <a:xfrm>
            <a:off x="2517228" y="3213219"/>
            <a:ext cx="4109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B1EE4-35EE-0B6A-7090-853A503C54AE}"/>
              </a:ext>
            </a:extLst>
          </p:cNvPr>
          <p:cNvSpPr txBox="1"/>
          <p:nvPr/>
        </p:nvSpPr>
        <p:spPr>
          <a:xfrm>
            <a:off x="0" y="20703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EB968AA-AA95-52CE-46EA-989D3D7F4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054BFB-7CF2-58AF-1950-9E5CECD9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85854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59452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73229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Self-Portrait with Two Pupils </a:t>
                      </a:r>
                      <a:r>
                        <a:rPr lang="en-US" sz="18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(1785)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Adélaïde </a:t>
                      </a:r>
                      <a:r>
                        <a:rPr lang="en-US" sz="1400" b="1" i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Labille-Guiard</a:t>
                      </a:r>
                      <a:r>
                        <a:rPr lang="en-US" sz="14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(1749 - 1803),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210.8cm x 151.1cm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Metropolitan Museum of Art, New York</a:t>
                      </a:r>
                      <a:endParaRPr lang="en-US" sz="1200" b="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women painting&#10;&#10;Description automatically generated">
            <a:extLst>
              <a:ext uri="{FF2B5EF4-FFF2-40B4-BE49-F238E27FC236}">
                <a16:creationId xmlns:a16="http://schemas.microsoft.com/office/drawing/2014/main" id="{FC00FF1A-872E-E6AC-E58B-7F58030C6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13"/>
          <a:stretch/>
        </p:blipFill>
        <p:spPr>
          <a:xfrm>
            <a:off x="2857202" y="1025911"/>
            <a:ext cx="3429597" cy="487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43BB9-FAAE-A039-32A7-88AFB389B428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A8F91-0000-4DEB-EE43-39CE70E2836E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1C2C8-03D3-789D-74B2-3B27642DF7A5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Rococo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55AD14E2-1F2A-FE72-285A-6E8760C9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02ECD-A5EC-F3FE-F725-38A304F9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45219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53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58385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5246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Marie-Antoinette de Lorraine-</a:t>
                      </a:r>
                      <a:r>
                        <a:rPr lang="en-US" sz="18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Habsbourg</a:t>
                      </a:r>
                      <a:r>
                        <a:rPr lang="en-US" sz="18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Queen of France &amp; Her Children </a:t>
                      </a:r>
                      <a:r>
                        <a:rPr lang="en-US" sz="18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(1787)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Élisabeth</a:t>
                      </a: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Vigée</a:t>
                      </a: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Le Brun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(1755 - 1842),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275 cm × 216.5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Palace of Versailles, Versailles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person and children&#10;&#10;Description automatically generated">
            <a:extLst>
              <a:ext uri="{FF2B5EF4-FFF2-40B4-BE49-F238E27FC236}">
                <a16:creationId xmlns:a16="http://schemas.microsoft.com/office/drawing/2014/main" id="{AE9A75FF-2FF6-048F-8BB8-4ADDCB1E1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45"/>
          <a:stretch/>
        </p:blipFill>
        <p:spPr>
          <a:xfrm>
            <a:off x="2752025" y="1085385"/>
            <a:ext cx="3639951" cy="4731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47D5F-A490-CC84-80F1-7229561211E7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26DF9-A54C-C12E-2600-F4F5644506A9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6121D-8F10-6267-F546-67118CE68771}"/>
              </a:ext>
            </a:extLst>
          </p:cNvPr>
          <p:cNvSpPr txBox="1"/>
          <p:nvPr/>
        </p:nvSpPr>
        <p:spPr>
          <a:xfrm>
            <a:off x="2975000" y="6057647"/>
            <a:ext cx="346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Neoclassical Art and Architecture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C3155B9A-2A44-1666-5509-585C4F276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3AD19-74A4-F1EF-CA76-3C581A56F6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9691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59777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34754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Oath of the </a:t>
                      </a:r>
                      <a:r>
                        <a:rPr lang="en-US" sz="24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Horatii</a:t>
                      </a: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(1784)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Jacques Louis David</a:t>
                      </a: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(1748 - 1825),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329.8 cm × 424.8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Louvre, Paris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person holding a sword&#10;&#10;Description automatically generated">
            <a:extLst>
              <a:ext uri="{FF2B5EF4-FFF2-40B4-BE49-F238E27FC236}">
                <a16:creationId xmlns:a16="http://schemas.microsoft.com/office/drawing/2014/main" id="{B2217DF4-F0B5-0677-A9D2-AD9C741E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99"/>
          <a:stretch/>
        </p:blipFill>
        <p:spPr>
          <a:xfrm>
            <a:off x="1237840" y="1082643"/>
            <a:ext cx="6668320" cy="4692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6CF91-4597-8CB9-6FED-C67318ECAB5A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E826E-35F2-E90F-7AA7-BE5EB5ED0DEB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5FE09-A433-EF2E-2B68-EC746B1A530B}"/>
              </a:ext>
            </a:extLst>
          </p:cNvPr>
          <p:cNvSpPr txBox="1"/>
          <p:nvPr/>
        </p:nvSpPr>
        <p:spPr>
          <a:xfrm>
            <a:off x="2975000" y="6057647"/>
            <a:ext cx="346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Neoclassical Art and Architecture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C79C9AE0-D778-15E1-71C9-142947C9A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9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AF47-EC97-AE93-5A49-7BC7D1DA15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6376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3160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10092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Bullfight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(1824)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Francisco Goya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(1746 - 1828),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Spanish</a:t>
                      </a:r>
                      <a:b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49.5 cm x 61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Getty Center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bullfight&#10;&#10;Description automatically generated">
            <a:extLst>
              <a:ext uri="{FF2B5EF4-FFF2-40B4-BE49-F238E27FC236}">
                <a16:creationId xmlns:a16="http://schemas.microsoft.com/office/drawing/2014/main" id="{06BFDCCB-88D5-E3DD-DBE6-0C9219E27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78"/>
          <a:stretch/>
        </p:blipFill>
        <p:spPr>
          <a:xfrm>
            <a:off x="1472708" y="1075080"/>
            <a:ext cx="6198583" cy="4816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28B8B6-D5F8-C8EE-90BA-E1FE246F4E6C}"/>
              </a:ext>
            </a:extLst>
          </p:cNvPr>
          <p:cNvSpPr txBox="1"/>
          <p:nvPr/>
        </p:nvSpPr>
        <p:spPr>
          <a:xfrm>
            <a:off x="154682" y="5949263"/>
            <a:ext cx="251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90DD9-37EE-72BE-BCE6-411D464A2AF3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55816-3BAA-1091-BB77-C7CE576CA72E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Romantic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A66C943-8687-C256-819B-02069F859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3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D5A76C-6A25-1E89-0580-31680283A2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2308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95371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4766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Gleaners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(1857)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Jean Francois Millet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(1814 - 1875),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83.8 cm × 111.8 cm</a:t>
                      </a:r>
                    </a:p>
                    <a:p>
                      <a:pPr algn="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Musée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d'Orsay, Paris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66A1C1-53CB-CCA4-08E8-361A0971DB56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ainting of a group of people working in a field&#10;&#10;Description automatically generated">
            <a:extLst>
              <a:ext uri="{FF2B5EF4-FFF2-40B4-BE49-F238E27FC236}">
                <a16:creationId xmlns:a16="http://schemas.microsoft.com/office/drawing/2014/main" id="{E59B8400-89A5-E8C9-3D4D-8E81538DE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69"/>
          <a:stretch/>
        </p:blipFill>
        <p:spPr>
          <a:xfrm>
            <a:off x="1354919" y="1056801"/>
            <a:ext cx="6434162" cy="4805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BAD50-0FD9-F19B-547A-AE24BC5239A8}"/>
              </a:ext>
            </a:extLst>
          </p:cNvPr>
          <p:cNvSpPr txBox="1"/>
          <p:nvPr/>
        </p:nvSpPr>
        <p:spPr>
          <a:xfrm>
            <a:off x="154682" y="5949263"/>
            <a:ext cx="291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E864C-7F3C-024F-496B-A62C889802C1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905ECA49-8D5A-4550-39B7-F0F4CEA22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70A05B-5339-B06D-AA55-810A4AFA08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60265"/>
              </p:ext>
            </p:extLst>
          </p:nvPr>
        </p:nvGraphicFramePr>
        <p:xfrm>
          <a:off x="186559" y="110820"/>
          <a:ext cx="877088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1616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71636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Stone Breakers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(1849)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Gustave Courbet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(1452 - 1519),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150 cm x 260 cm </a:t>
                      </a:r>
                    </a:p>
                    <a:p>
                      <a:pPr algn="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Gemäldegalerie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Alte Meister, Dresden (until 1945), </a:t>
                      </a:r>
                      <a:b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Destroyed in bombing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ouple of men working on rocks&#10;&#10;Description automatically generated">
            <a:extLst>
              <a:ext uri="{FF2B5EF4-FFF2-40B4-BE49-F238E27FC236}">
                <a16:creationId xmlns:a16="http://schemas.microsoft.com/office/drawing/2014/main" id="{F28E7DD4-290E-C68C-15A8-42A326968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02"/>
          <a:stretch/>
        </p:blipFill>
        <p:spPr>
          <a:xfrm>
            <a:off x="833162" y="1302564"/>
            <a:ext cx="7477675" cy="4520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71C7C-1C9D-1DA9-4585-11E0BFDA2971}"/>
              </a:ext>
            </a:extLst>
          </p:cNvPr>
          <p:cNvSpPr txBox="1"/>
          <p:nvPr/>
        </p:nvSpPr>
        <p:spPr>
          <a:xfrm>
            <a:off x="154682" y="5949263"/>
            <a:ext cx="284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32E3E-C0D8-07F6-FA40-5FADC05DB77A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2A513-E73B-3037-65AE-C5E36B48D081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FB7BDED5-E79A-A936-A697-53292B06A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BE234D-2010-1621-7E9E-0DC1BABE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95191"/>
              </p:ext>
            </p:extLst>
          </p:nvPr>
        </p:nvGraphicFramePr>
        <p:xfrm>
          <a:off x="186559" y="110820"/>
          <a:ext cx="8770881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126061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90646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Banjo Lesson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Henry O. Tanner</a:t>
                      </a:r>
                      <a:r>
                        <a:rPr lang="en-US" sz="16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(1859 - 1937),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African-American</a:t>
                      </a:r>
                      <a:b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124.46 cm x 90.17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Hampton University Museum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and child playing a musical instrument&#10;&#10;Description automatically generated">
            <a:extLst>
              <a:ext uri="{FF2B5EF4-FFF2-40B4-BE49-F238E27FC236}">
                <a16:creationId xmlns:a16="http://schemas.microsoft.com/office/drawing/2014/main" id="{47AD5C09-2520-04A6-0E73-E2A75E51C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48"/>
          <a:stretch/>
        </p:blipFill>
        <p:spPr>
          <a:xfrm>
            <a:off x="2886342" y="1139636"/>
            <a:ext cx="3371314" cy="4703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840E8-542B-EEB9-FF9E-A94BAFFBBD50}"/>
              </a:ext>
            </a:extLst>
          </p:cNvPr>
          <p:cNvSpPr txBox="1"/>
          <p:nvPr/>
        </p:nvSpPr>
        <p:spPr>
          <a:xfrm>
            <a:off x="154682" y="5949263"/>
            <a:ext cx="285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D8BCF-DCCB-AD2A-4D0C-0A1C21208E02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F92360-A197-0A3B-3183-04D840385013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46E1AD2-A46C-8A4C-E314-EC5D2B21C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0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942048-1519-73B4-5076-A932509838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30777"/>
              </p:ext>
            </p:extLst>
          </p:nvPr>
        </p:nvGraphicFramePr>
        <p:xfrm>
          <a:off x="186559" y="110820"/>
          <a:ext cx="877088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0503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2749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Gross Clinic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(1875)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Thomas Eakins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(1844 - 1916),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American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240 cm × 200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Philadelphia Museum of Art and the Pennsylvania Academy of Fine Arts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person holding a person's hand&#10;&#10;Description automatically generated">
            <a:extLst>
              <a:ext uri="{FF2B5EF4-FFF2-40B4-BE49-F238E27FC236}">
                <a16:creationId xmlns:a16="http://schemas.microsoft.com/office/drawing/2014/main" id="{EC7D81B3-4C00-569B-2058-175E34D0C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9"/>
          <a:stretch/>
        </p:blipFill>
        <p:spPr>
          <a:xfrm>
            <a:off x="2713765" y="1257960"/>
            <a:ext cx="3716470" cy="4560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142F2-57E9-BD2F-7C08-DD132CA1FC5E}"/>
              </a:ext>
            </a:extLst>
          </p:cNvPr>
          <p:cNvSpPr txBox="1"/>
          <p:nvPr/>
        </p:nvSpPr>
        <p:spPr>
          <a:xfrm>
            <a:off x="154682" y="5949263"/>
            <a:ext cx="3027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56FAF-CF4E-5C52-70EE-7BACE4A904F3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7549B-7BAD-47DE-0711-309EB1E3D878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9FDBC1EB-658A-87A1-1E56-CAB65A47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F82680-327B-A935-4497-CABFC71F8E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6680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416347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1618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Luncheon of the Boating Party </a:t>
                      </a:r>
                      <a:r>
                        <a:rPr lang="en-US" sz="18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Pierre Auguste Renoir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(1452 - 1519),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129.9 cm × 172.7 cm 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The Phillips Collection, Washington, DC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people at a table&#10;&#10;Description automatically generated">
            <a:extLst>
              <a:ext uri="{FF2B5EF4-FFF2-40B4-BE49-F238E27FC236}">
                <a16:creationId xmlns:a16="http://schemas.microsoft.com/office/drawing/2014/main" id="{6EF553C8-219D-B06B-F89D-19B372273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20"/>
          <a:stretch/>
        </p:blipFill>
        <p:spPr>
          <a:xfrm>
            <a:off x="1307136" y="1099373"/>
            <a:ext cx="6529727" cy="474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25ED7D-D6B8-CF0E-4B62-A74600B55578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931BB-B955-8EA4-2CE1-4EFC5640ABAC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34A15-48C0-FCC5-A7FA-6A369256B5AF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Impressionism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F054A15A-96F6-33FC-4545-042CC3E6F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5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B6EE64-E2D5-7387-FFC4-0C9C6B6994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92459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7444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958084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Boating Party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Mary </a:t>
                      </a:r>
                      <a:r>
                        <a:rPr lang="en-US" sz="1400" b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Cassat</a:t>
                      </a: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+mn-cs"/>
                        </a:rPr>
                        <a:t>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(1844 - 1926),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en-US" sz="1200" b="1" i="1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90 cm × 117.3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National Gallery of Art, Washington, DC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holding a child in a boat&#10;&#10;Description automatically generated">
            <a:extLst>
              <a:ext uri="{FF2B5EF4-FFF2-40B4-BE49-F238E27FC236}">
                <a16:creationId xmlns:a16="http://schemas.microsoft.com/office/drawing/2014/main" id="{F2AA68B8-A1FB-AB29-9A6D-8FD18D0E6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41"/>
          <a:stretch/>
        </p:blipFill>
        <p:spPr>
          <a:xfrm>
            <a:off x="1342742" y="1075080"/>
            <a:ext cx="6458516" cy="4811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F94D9-95CF-CFF9-3AA8-EBE158D82E24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CFE61-0B4D-3402-8DFA-BE02FF59E3EB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B5501-636E-C490-F7B3-C97FAF30D530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Impressionism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093AB668-D046-A820-2303-7695E395E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8FC3F-A6E2-964E-26FA-53CCCD20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BD7D1-3FF1-A5C8-8A1E-22320D2704A7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857DB-F5C6-80F8-DC70-CAE97A22D9ED}"/>
              </a:ext>
            </a:extLst>
          </p:cNvPr>
          <p:cNvSpPr txBox="1"/>
          <p:nvPr/>
        </p:nvSpPr>
        <p:spPr>
          <a:xfrm>
            <a:off x="115614" y="115438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A7E9349-E9A9-90B9-C85C-2CB8E769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28578"/>
            <a:ext cx="2093332" cy="684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9A5C10-D01D-4541-92B2-9B285044756F}"/>
              </a:ext>
            </a:extLst>
          </p:cNvPr>
          <p:cNvSpPr/>
          <p:nvPr/>
        </p:nvSpPr>
        <p:spPr>
          <a:xfrm rot="16200000">
            <a:off x="7789956" y="5346065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11D1E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ISBN: 979-8-88970-648-9</a:t>
            </a:r>
            <a:endParaRPr lang="en-I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oogle Shape;146;p22">
            <a:extLst>
              <a:ext uri="{FF2B5EF4-FFF2-40B4-BE49-F238E27FC236}">
                <a16:creationId xmlns:a16="http://schemas.microsoft.com/office/drawing/2014/main" id="{14F5DAC3-F3F7-D65F-03BB-CD078BBD3201}"/>
              </a:ext>
            </a:extLst>
          </p:cNvPr>
          <p:cNvSpPr txBox="1"/>
          <p:nvPr/>
        </p:nvSpPr>
        <p:spPr>
          <a:xfrm>
            <a:off x="340500" y="1307475"/>
            <a:ext cx="8182412" cy="514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Creative Commons Attribution-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ShareAlike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4.0 International License.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You are free: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to Share—to copy, distribute, and transmit the work to Remix—to adapt the work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Under the following conditions: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Attribution—You must attribute the work in the following manner: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based on an original work of the Core Knowledge® Foundation (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) and the additions from the Louisiana </a:t>
            </a:r>
            <a:b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Department of Education, made available through licensing under a Creative Commons Attribution-NonCommercial-ShareAlike4.0 International License. This does not in any way imply that the Core Knowledge Foundation or the Louisiana Department of Education endorses this work.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Noncommercial—You may not use this work for commercial purposes.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 Alike—If you alter, transform, or build upon this work, you may distribute the resulting work only under the same or similar license to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one.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With the understanding that: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For any reuse or distribution, you must make clear to others the license terms of this work. The best way to do this is with a link to this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web page: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Core Knowledge Foundation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All Rights Reserved.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Knowledge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Core Knowledge Curriculum Series™, Core Knowledge Visual Arts™, Core Knowledge Music™ are trademarks 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 trademarks of the Core Knowledge Foundation. Foundations of Freedom is a trademark of the Louisiana Department of Education.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Trademarks and trade names are shown in this book strictly for illustrative and educational purposes and are the property of their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respective owners. References herein should not be regarded as affecting the validity of said trademarks and trade names.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541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2FDF1C-3955-EBE1-5188-FF86E922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47286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6223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97029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Bridge Over a Pool of Lilies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Claude Monet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(1840–1926),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91.4 cm x 73.7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National Gallery, London, UK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ridge over water lily pond&#10;&#10;Description automatically generated">
            <a:extLst>
              <a:ext uri="{FF2B5EF4-FFF2-40B4-BE49-F238E27FC236}">
                <a16:creationId xmlns:a16="http://schemas.microsoft.com/office/drawing/2014/main" id="{A1F3B0D3-FD56-4F93-C96F-012E990C0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8"/>
          <a:stretch/>
        </p:blipFill>
        <p:spPr>
          <a:xfrm>
            <a:off x="2692178" y="1100214"/>
            <a:ext cx="3759644" cy="4682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4D482-027D-27DE-B9A4-607FD1521CF6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A74A6-DBCD-C1D8-1269-28F8D45AF9C3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E2951-3946-9AA1-71C4-1E119BBA637B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Impressionism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CDDB7EA3-3032-D7CE-D6D4-40334D0D4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90790C-8A4A-BA7E-8A11-A08ADDBA59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70123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0753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2499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Dancing Class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(1870)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Edgar Degas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(1834 - 1917),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wood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19.7 cm × 27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Metropolitan Museum of Art, New York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ainting of a group of dancers in a dance class&#10;&#10;Description automatically generated">
            <a:extLst>
              <a:ext uri="{FF2B5EF4-FFF2-40B4-BE49-F238E27FC236}">
                <a16:creationId xmlns:a16="http://schemas.microsoft.com/office/drawing/2014/main" id="{5D3DB632-13BD-EB89-C957-3E3B56D3F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68"/>
          <a:stretch/>
        </p:blipFill>
        <p:spPr>
          <a:xfrm>
            <a:off x="1299825" y="1065278"/>
            <a:ext cx="6544349" cy="4814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DB4A9-D50F-DBB1-FC0F-B58CC76668E0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B0C30-856E-98AB-65E4-5A28C88577C3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3A3E4-5860-2F50-7709-D5415431F737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Impressionism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0A2E8139-6233-8657-474A-DEDFDDF7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3058F8-E540-2AB8-0504-56119EE815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4345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4806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84464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Hail Mary (la </a:t>
                      </a:r>
                      <a:r>
                        <a:rPr lang="en-US" sz="20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Orana</a:t>
                      </a: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Maria) </a:t>
                      </a:r>
                      <a:r>
                        <a:rPr lang="en-US" sz="20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Paul Gauguin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(1452 - 1519),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114 cm × 88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Metropolitan Museum of Art, New York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ainting of women with a child on her shoulders&#10;&#10;Description automatically generated">
            <a:extLst>
              <a:ext uri="{FF2B5EF4-FFF2-40B4-BE49-F238E27FC236}">
                <a16:creationId xmlns:a16="http://schemas.microsoft.com/office/drawing/2014/main" id="{9B6BDE0C-8C04-796F-DE93-9BE8C9B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6"/>
          <a:stretch/>
        </p:blipFill>
        <p:spPr>
          <a:xfrm>
            <a:off x="2735765" y="1057038"/>
            <a:ext cx="3749323" cy="478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4B1E7-5A2D-4505-37F5-3090CBE0D87B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9DDB1-FB38-38C5-2918-17F9FD715682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459F2-0D2B-8C59-516D-85F366ED43B1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Post-Impressionism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3500E68-C497-C35D-B4BE-E1ED6C32A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4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ED6CD3-B369-421B-7686-C105C8C8F4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05474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1616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71636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20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Starry Night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Vincent Van Gogh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1853 - 1890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Dutch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  <a:endParaRPr lang="en-US" sz="12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73.7 cm x 92.1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Museum of Modern Art (MoMA), New York, USA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EE31DD-6011-F09C-4649-CDD4E8F812CC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218EE-0981-3EE2-DD40-440D21F2E14B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pic>
        <p:nvPicPr>
          <p:cNvPr id="11" name="Picture 10" descr="A painting of a starry night&#10;&#10;Description automatically generated">
            <a:extLst>
              <a:ext uri="{FF2B5EF4-FFF2-40B4-BE49-F238E27FC236}">
                <a16:creationId xmlns:a16="http://schemas.microsoft.com/office/drawing/2014/main" id="{2E65B90F-181D-2D48-357E-A69111F1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45" y="1075080"/>
            <a:ext cx="5976110" cy="473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42FBF8-BF59-9039-7F47-1808480CF722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Post-Impressionism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ED46020-11BB-C91D-9702-A086A1E8C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D6FFBA-6CA2-747C-007C-A24B173E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9644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18560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84692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Sunday Afternoon on the Island of the Grande </a:t>
                      </a:r>
                      <a:r>
                        <a:rPr lang="en-US" sz="20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Jatte</a:t>
                      </a: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(1884–1886)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George Seurat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(1859 - 1891),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b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207.6 cm × 308 cm 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Art Institute of Chicago, Chicago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1F6EA1-3834-F399-943D-8A75E59E68F1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B7962-4E37-EDC3-8DFA-AEC339A307E6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52778-AEC2-76C7-AB7F-96D7B12AF8E5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Post-Impressionism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865A94B-3806-0398-387F-8256245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5" name="Picture 4" descr="A group of people on a park&#10;&#10;AI-generated content may be incorrect.">
            <a:extLst>
              <a:ext uri="{FF2B5EF4-FFF2-40B4-BE49-F238E27FC236}">
                <a16:creationId xmlns:a16="http://schemas.microsoft.com/office/drawing/2014/main" id="{2DF562EA-1BFD-AEE3-8843-C466E7CD67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502"/>
          <a:stretch>
            <a:fillRect/>
          </a:stretch>
        </p:blipFill>
        <p:spPr>
          <a:xfrm>
            <a:off x="1071317" y="1112092"/>
            <a:ext cx="7001365" cy="4659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18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82AE77-51AF-3EF1-0EDF-A6764C4EDD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4642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650485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38204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22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Statue of Liberty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New York City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tatue of liberty holding a torch with Statue of Liberty in the background&#10;&#10;Description automatically generated">
            <a:extLst>
              <a:ext uri="{FF2B5EF4-FFF2-40B4-BE49-F238E27FC236}">
                <a16:creationId xmlns:a16="http://schemas.microsoft.com/office/drawing/2014/main" id="{5AFD4A70-996B-74F7-EFC2-5B064C8E1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19"/>
          <a:stretch/>
        </p:blipFill>
        <p:spPr>
          <a:xfrm>
            <a:off x="2923018" y="944137"/>
            <a:ext cx="3297964" cy="4884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11711D-354E-A4E2-2A3F-A99E6200E071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D7F46-786D-55DB-F817-59DD5784534B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DFA92A-67CB-B7E3-CEE9-7CDF70441AD3}"/>
              </a:ext>
            </a:extLst>
          </p:cNvPr>
          <p:cNvSpPr txBox="1"/>
          <p:nvPr/>
        </p:nvSpPr>
        <p:spPr>
          <a:xfrm>
            <a:off x="2975000" y="6057647"/>
            <a:ext cx="346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Architecture in the Age of the Industrial Revolution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171574D-85DD-13CC-33FE-DCED23C61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2385B8-1369-FB02-9B25-F5EBD41E5C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55988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70252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33000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23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Brooklyn Bridge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New York City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ridge over water with a city in the background&#10;&#10;Description automatically generated">
            <a:extLst>
              <a:ext uri="{FF2B5EF4-FFF2-40B4-BE49-F238E27FC236}">
                <a16:creationId xmlns:a16="http://schemas.microsoft.com/office/drawing/2014/main" id="{B0159821-1771-8634-0733-6BCD9612E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56"/>
          <a:stretch/>
        </p:blipFill>
        <p:spPr>
          <a:xfrm>
            <a:off x="892099" y="992908"/>
            <a:ext cx="7359803" cy="4851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A4F926-FB8D-CAC0-147F-3256BD46A03D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7621C-8AD0-B36E-DBCE-2D997A4A2433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2C7A01-E2DF-FB0E-982A-99CE87822F06}"/>
              </a:ext>
            </a:extLst>
          </p:cNvPr>
          <p:cNvSpPr txBox="1"/>
          <p:nvPr/>
        </p:nvSpPr>
        <p:spPr>
          <a:xfrm>
            <a:off x="2975000" y="6057647"/>
            <a:ext cx="346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Architecture in the Age of the Industrial Revolution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972C0F1-9F25-5281-D971-952A605FA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52BCF1-AD81-CC6B-46BE-6584BBD4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26808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61331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41921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Eiffel Tower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(1887) 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Paris, France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tall tower with people in front of it with Eiffel Tower in the background&#10;&#10;Description automatically generated">
            <a:extLst>
              <a:ext uri="{FF2B5EF4-FFF2-40B4-BE49-F238E27FC236}">
                <a16:creationId xmlns:a16="http://schemas.microsoft.com/office/drawing/2014/main" id="{0DEF93A5-60D8-EC79-DCF6-CACAF8A43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61"/>
          <a:stretch/>
        </p:blipFill>
        <p:spPr>
          <a:xfrm>
            <a:off x="2939697" y="981307"/>
            <a:ext cx="3264607" cy="4820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57FFB3-830C-1C4C-A799-EAE24C253AA1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39AD87-E92A-AF61-8F1B-5B4CA6FEAC83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A5F90-A99F-DDAF-840B-83F861AA0B06}"/>
              </a:ext>
            </a:extLst>
          </p:cNvPr>
          <p:cNvSpPr txBox="1"/>
          <p:nvPr/>
        </p:nvSpPr>
        <p:spPr>
          <a:xfrm>
            <a:off x="2975000" y="6057647"/>
            <a:ext cx="346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Architecture in the Age of the Industrial Revolution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383701BD-E768-A273-C5B8-E563B4CA0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2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02AE7-EF86-68C5-4D19-86D08C21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8C347-6787-D73D-CF3E-F039BE311C6C}"/>
              </a:ext>
            </a:extLst>
          </p:cNvPr>
          <p:cNvSpPr txBox="1"/>
          <p:nvPr/>
        </p:nvSpPr>
        <p:spPr>
          <a:xfrm>
            <a:off x="115614" y="115438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Cards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AE973-E503-3B2D-0006-A025CF203B89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17D7D-F9EB-E4F5-522B-43CE01A97AED}"/>
              </a:ext>
            </a:extLst>
          </p:cNvPr>
          <p:cNvSpPr txBox="1"/>
          <p:nvPr/>
        </p:nvSpPr>
        <p:spPr>
          <a:xfrm>
            <a:off x="511182" y="868320"/>
            <a:ext cx="7740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B686-9077-C460-3772-FA4403045204}"/>
              </a:ext>
            </a:extLst>
          </p:cNvPr>
          <p:cNvSpPr txBox="1"/>
          <p:nvPr/>
        </p:nvSpPr>
        <p:spPr>
          <a:xfrm>
            <a:off x="511182" y="1237652"/>
            <a:ext cx="833049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Sorin Colac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incamerastock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3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Sergey Borisov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Ionut David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John Baran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ClassicStock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IanDagnall Computing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PAINTING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9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GL Archive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IanDagnall Computing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PAINTING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incamerastock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13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 Collection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14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Niday Picture Library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Niday Picture Library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16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Niday Picture Library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17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classicpaintings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18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SJArt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19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mambo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20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Starry Night, June 1889 (oil on canvas) / Gogh, Vincent van (1853-90) / Dutch / Museum of Modern Art (MoMA),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New York, USA  / Bridgeman Images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21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Art Archive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22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KELLERMAN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23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Sean Pavone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24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 Dagnall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4183723-AF86-4432-849E-12825EB8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-26687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9FD0D-5D27-F2BB-5F8D-C539D7BB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55E06-54F7-5DA7-A607-D0A282C8CBDC}"/>
              </a:ext>
            </a:extLst>
          </p:cNvPr>
          <p:cNvSpPr txBox="1"/>
          <p:nvPr/>
        </p:nvSpPr>
        <p:spPr>
          <a:xfrm>
            <a:off x="4121728" y="882458"/>
            <a:ext cx="41095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43B27-6D39-BC92-C4DC-2DE26E91F97B}"/>
              </a:ext>
            </a:extLst>
          </p:cNvPr>
          <p:cNvSpPr txBox="1"/>
          <p:nvPr/>
        </p:nvSpPr>
        <p:spPr>
          <a:xfrm>
            <a:off x="455349" y="1585665"/>
            <a:ext cx="394509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Classical Art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of Ancient Greece &amp; Rome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Parthenon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 Athens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Pantheon</a:t>
            </a:r>
          </a:p>
          <a:p>
            <a:pPr lvl="1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Gothic Art &amp; Architecture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Palace of Westminster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Charles Barry &amp; AWN Pugin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Notre Dame Cathedral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Rococo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Swing, Jean Honore Fragonard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 with Two Pupils, Adelaide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Labille-Guiard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Neoclassical Art &amp; Architecture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Marie-Antoinette de Lorraine-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Habsbourg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Queen of France &amp; Her Children, </a:t>
            </a:r>
            <a:b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Elisabeth Louise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Vigee-LeBrun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Oath of the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Horatii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Jacques Louis David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Romantic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Bullfight,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Goya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E8511-45F7-4E3E-F8C4-43007F56F333}"/>
              </a:ext>
            </a:extLst>
          </p:cNvPr>
          <p:cNvSpPr txBox="1"/>
          <p:nvPr/>
        </p:nvSpPr>
        <p:spPr>
          <a:xfrm>
            <a:off x="4525726" y="1632448"/>
            <a:ext cx="42199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Realism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Gleaners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Jean Millet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Stone Breakers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Gustave Courbet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Banjo Lesson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Henry O. Tanner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Gross Clinic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Thomas Eakins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Impressionism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Luncheon of the Boating Party,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 Auguste Renoir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Boating Party,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Cassat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Over a Pool of Lilies,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Claude Monet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Dancing Class,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Edgar Degas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A68EC-F136-5CBD-A9DD-2A2522C9AD24}"/>
              </a:ext>
            </a:extLst>
          </p:cNvPr>
          <p:cNvSpPr txBox="1"/>
          <p:nvPr/>
        </p:nvSpPr>
        <p:spPr>
          <a:xfrm>
            <a:off x="4525727" y="4018763"/>
            <a:ext cx="429860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Post-Impressionism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Hail Mary (la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Maria),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Gauguin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Starry Night,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 Van Gogh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 Afternoon on the Island of the Grande Jatte, </a:t>
            </a:r>
            <a:b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Seurat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IX. Architecture in the Age of the Industrial Revolution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Statue of Liberty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Brooklyn Bridge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Eiffel Tower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F65F5-F921-B704-CB8F-A81F53078A62}"/>
              </a:ext>
            </a:extLst>
          </p:cNvPr>
          <p:cNvSpPr txBox="1"/>
          <p:nvPr/>
        </p:nvSpPr>
        <p:spPr>
          <a:xfrm>
            <a:off x="2141651" y="187976"/>
            <a:ext cx="32161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n w="127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0A7C3-9355-7FEE-9068-353E3ECEC39C}"/>
              </a:ext>
            </a:extLst>
          </p:cNvPr>
          <p:cNvSpPr txBox="1"/>
          <p:nvPr/>
        </p:nvSpPr>
        <p:spPr>
          <a:xfrm>
            <a:off x="0" y="462281"/>
            <a:ext cx="912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68ACF9E4-895E-F548-81B0-99B1E6C9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BF8C037-2318-3A0E-82B4-7BD43849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31923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952208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37461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The Parthenon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69.5 m x 30.9 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Athens, Greece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66A1C1-53CB-CCA4-08E8-361A0971DB56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9D998-E8C7-5979-F992-7D0F4AFEC870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Parthenon with pillars and blue sky&#10;&#10;Description automatically generated">
            <a:extLst>
              <a:ext uri="{FF2B5EF4-FFF2-40B4-BE49-F238E27FC236}">
                <a16:creationId xmlns:a16="http://schemas.microsoft.com/office/drawing/2014/main" id="{06B77091-2742-1A41-6549-81BBA5A43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52"/>
          <a:stretch/>
        </p:blipFill>
        <p:spPr>
          <a:xfrm>
            <a:off x="834489" y="915655"/>
            <a:ext cx="7475022" cy="4960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09528-C9E5-9553-9116-6E3D08BA2E3C}"/>
              </a:ext>
            </a:extLst>
          </p:cNvPr>
          <p:cNvSpPr txBox="1"/>
          <p:nvPr/>
        </p:nvSpPr>
        <p:spPr>
          <a:xfrm>
            <a:off x="2975000" y="6057647"/>
            <a:ext cx="3462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Classical Art </a:t>
            </a:r>
          </a:p>
          <a:p>
            <a:pPr algn="ctr"/>
            <a:r>
              <a:rPr lang="en-US" sz="1600" b="1" i="1" dirty="0">
                <a:latin typeface="Book Antiqua" panose="02040602050305030304" pitchFamily="18" charset="0"/>
              </a:rPr>
              <a:t>The Art of Ancient Greece and Rome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8DD6DC2-6C4E-F5E5-824B-B4D29C8F9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83FE59-3B86-390B-A613-A1865D0348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1804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73683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8998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The School of Athens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(1511)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Raphael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(1483 - 1520),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Italian</a:t>
                      </a:r>
                      <a:b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Fresco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500 cm × 770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Apostolic Palace, Vatican Museums, Vatican City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DCD84DF-E1E6-461F-7EC7-D63ADFA33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81593"/>
              </p:ext>
            </p:extLst>
          </p:nvPr>
        </p:nvGraphicFramePr>
        <p:xfrm>
          <a:off x="628650" y="372697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963708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487730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4BC7D1AA-9592-8E55-FF66-3DFC39AF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64" y="46292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painting of people in a room&#10;&#10;Description automatically generated">
            <a:extLst>
              <a:ext uri="{FF2B5EF4-FFF2-40B4-BE49-F238E27FC236}">
                <a16:creationId xmlns:a16="http://schemas.microsoft.com/office/drawing/2014/main" id="{0B1C809E-4DE3-7883-0917-BB4190170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57"/>
          <a:stretch/>
        </p:blipFill>
        <p:spPr>
          <a:xfrm>
            <a:off x="836715" y="1059793"/>
            <a:ext cx="7470568" cy="484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26ABE7-11C1-BD1B-AA9E-0E57672127EB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1173D-95FC-6F58-B0FB-480D3F9FE6C7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069F8-6CEF-7076-6727-52E1B2B3BB7D}"/>
              </a:ext>
            </a:extLst>
          </p:cNvPr>
          <p:cNvSpPr txBox="1"/>
          <p:nvPr/>
        </p:nvSpPr>
        <p:spPr>
          <a:xfrm>
            <a:off x="2975000" y="6057647"/>
            <a:ext cx="3462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Classical Art </a:t>
            </a:r>
          </a:p>
          <a:p>
            <a:pPr algn="ctr"/>
            <a:r>
              <a:rPr lang="en-US" sz="1600" b="1" i="1" dirty="0">
                <a:latin typeface="Book Antiqua" panose="02040602050305030304" pitchFamily="18" charset="0"/>
              </a:rPr>
              <a:t>The Art of Ancient Greece and Rome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E6B707E-E3D6-737B-DBAC-4BA3C133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E6759F-F778-14EA-4239-A0AF06CB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10373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2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21405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0005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The Pantheon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Piazza Della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Rotonda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, Rome, Italy, Europe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164AF-E140-BE1A-A97B-3F657693F58E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81984-9666-5303-1532-81C1AD0BB0E9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C0227-846F-C25F-1252-43BE3BB19138}"/>
              </a:ext>
            </a:extLst>
          </p:cNvPr>
          <p:cNvSpPr txBox="1"/>
          <p:nvPr/>
        </p:nvSpPr>
        <p:spPr>
          <a:xfrm>
            <a:off x="2975000" y="6057647"/>
            <a:ext cx="3462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Classical Art </a:t>
            </a:r>
          </a:p>
          <a:p>
            <a:pPr algn="ctr"/>
            <a:r>
              <a:rPr lang="en-US" sz="1600" b="1" i="1" dirty="0">
                <a:latin typeface="Book Antiqua" panose="02040602050305030304" pitchFamily="18" charset="0"/>
              </a:rPr>
              <a:t>The Art of Ancient Greece and Rome</a:t>
            </a:r>
          </a:p>
        </p:txBody>
      </p:sp>
      <p:pic>
        <p:nvPicPr>
          <p:cNvPr id="2" name="Picture 1" descr="A fountain in front of a building&#10;&#10;Description automatically generated">
            <a:extLst>
              <a:ext uri="{FF2B5EF4-FFF2-40B4-BE49-F238E27FC236}">
                <a16:creationId xmlns:a16="http://schemas.microsoft.com/office/drawing/2014/main" id="{2F6DCF62-636A-FD1F-F2F8-79211AC61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532"/>
          <a:stretch/>
        </p:blipFill>
        <p:spPr>
          <a:xfrm>
            <a:off x="824714" y="920120"/>
            <a:ext cx="7494573" cy="4986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CF62D88-E64C-5EC1-ED63-684156926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5FE7CB-BBE8-2ADC-1750-183C1FEFF4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53909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0038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2643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Palace of Westminster</a:t>
                      </a:r>
                      <a:endParaRPr lang="en-US" sz="20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Charles Barry &amp; AWN Pugin, 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London, The United Kingdom of Great Britain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572518-330C-D373-8F8D-DE80D371C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46476"/>
              </p:ext>
            </p:extLst>
          </p:nvPr>
        </p:nvGraphicFramePr>
        <p:xfrm>
          <a:off x="2781299" y="3967682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024632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2258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BA0B4CFD-6541-75C4-3660-63DFC1D6A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 descr="A large building with a clock tower&#10;&#10;Description automatically generated">
            <a:extLst>
              <a:ext uri="{FF2B5EF4-FFF2-40B4-BE49-F238E27FC236}">
                <a16:creationId xmlns:a16="http://schemas.microsoft.com/office/drawing/2014/main" id="{467FE418-1443-BB8F-07D2-FF036764E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44"/>
          <a:stretch/>
        </p:blipFill>
        <p:spPr>
          <a:xfrm>
            <a:off x="899302" y="1014849"/>
            <a:ext cx="7137009" cy="468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2A1E2-B5F7-0DAC-BA89-31A727414C9D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3AF07-E0F1-3C5A-A75C-4E280F806C97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6718F-7AB1-26B0-0244-32C9AFF0F482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Gothic Art and Architecture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FAF3383-D574-0156-18AF-81751D0BE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8C2D966-36AC-9542-04EC-05504F66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3750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98937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33744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Notre Dame</a:t>
                      </a:r>
                      <a:endParaRPr lang="en-US" sz="2000" b="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Paris, France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6FEF88E8-25D5-76CA-297E-B0AC3B76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B2CDA-A062-A628-03F9-9E9751890CDE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7CD38-E5FB-31DC-02D1-6425B9A51095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pic>
        <p:nvPicPr>
          <p:cNvPr id="14" name="Picture 13" descr="A large building with a spire with Notre Dame de Pari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B8D60B5-7BC0-4FAF-1E6B-3D59CA653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38"/>
          <a:stretch/>
        </p:blipFill>
        <p:spPr>
          <a:xfrm>
            <a:off x="828759" y="912699"/>
            <a:ext cx="7486482" cy="5006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0B2634-A208-0189-7137-D636FC491981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Gothic Art and Architecture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327BC4EF-9397-9904-D5E8-D9C17B003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C08179-3BEB-2723-CC51-5E95D5804A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4530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73683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8998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Swing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(1768)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Jean-Honoré Fragonard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(1731 - 1806)</a:t>
                      </a:r>
                      <a:r>
                        <a:rPr lang="en-US" sz="1200" b="1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, French</a:t>
                      </a:r>
                    </a:p>
                    <a:p>
                      <a:pPr algn="r"/>
                      <a:r>
                        <a:rPr lang="en-US" sz="1200" b="0" i="0" u="non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81 cm × 64.2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The Wallace Collection, London, United Kingdom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37C674-7512-7344-8021-72169AF2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60505"/>
              </p:ext>
            </p:extLst>
          </p:nvPr>
        </p:nvGraphicFramePr>
        <p:xfrm>
          <a:off x="628650" y="386413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476360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28104"/>
                  </a:ext>
                </a:extLst>
              </a:tr>
            </a:tbl>
          </a:graphicData>
        </a:graphic>
      </p:graphicFrame>
      <p:pic>
        <p:nvPicPr>
          <p:cNvPr id="13" name="Picture 12" descr="A painting of a person on a swing&#10;&#10;Description automatically generated">
            <a:extLst>
              <a:ext uri="{FF2B5EF4-FFF2-40B4-BE49-F238E27FC236}">
                <a16:creationId xmlns:a16="http://schemas.microsoft.com/office/drawing/2014/main" id="{C1EA4546-2F54-5F20-57C7-3317DBFEF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86"/>
          <a:stretch/>
        </p:blipFill>
        <p:spPr>
          <a:xfrm>
            <a:off x="2904650" y="1075079"/>
            <a:ext cx="3334699" cy="4793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EA9716-92B1-E9A9-A957-F7E841BE4DB1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7A111-E448-F9F4-0584-497C92F5214A}"/>
              </a:ext>
            </a:extLst>
          </p:cNvPr>
          <p:cNvSpPr txBox="1"/>
          <p:nvPr/>
        </p:nvSpPr>
        <p:spPr>
          <a:xfrm>
            <a:off x="987632" y="6194073"/>
            <a:ext cx="14872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257E2-F164-09C1-EAD8-24089D78C49F}"/>
              </a:ext>
            </a:extLst>
          </p:cNvPr>
          <p:cNvSpPr txBox="1"/>
          <p:nvPr/>
        </p:nvSpPr>
        <p:spPr>
          <a:xfrm>
            <a:off x="2975000" y="6057647"/>
            <a:ext cx="34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Rococo</a:t>
            </a:r>
            <a:endParaRPr lang="en-US" sz="1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4E30BC5-0543-A27A-AABD-6E9D8B695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1690</Words>
  <Application>Microsoft Macintosh PowerPoint</Application>
  <PresentationFormat>On-screen Show (4:3)</PresentationFormat>
  <Paragraphs>287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Book Antiqua</vt:lpstr>
      <vt:lpstr>Open Sans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Pesic</dc:creator>
  <cp:lastModifiedBy>Ivan Pesic</cp:lastModifiedBy>
  <cp:revision>51</cp:revision>
  <dcterms:created xsi:type="dcterms:W3CDTF">2024-11-05T13:51:21Z</dcterms:created>
  <dcterms:modified xsi:type="dcterms:W3CDTF">2025-10-20T16:31:14Z</dcterms:modified>
</cp:coreProperties>
</file>