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58" r:id="rId3"/>
    <p:sldId id="257" r:id="rId4"/>
    <p:sldId id="259" r:id="rId5"/>
    <p:sldId id="287" r:id="rId6"/>
    <p:sldId id="286" r:id="rId7"/>
    <p:sldId id="285" r:id="rId8"/>
    <p:sldId id="261" r:id="rId9"/>
    <p:sldId id="260" r:id="rId10"/>
    <p:sldId id="296" r:id="rId11"/>
    <p:sldId id="262" r:id="rId12"/>
    <p:sldId id="294" r:id="rId13"/>
    <p:sldId id="295" r:id="rId14"/>
    <p:sldId id="293" r:id="rId15"/>
    <p:sldId id="267" r:id="rId16"/>
    <p:sldId id="268" r:id="rId17"/>
    <p:sldId id="269" r:id="rId18"/>
    <p:sldId id="270" r:id="rId19"/>
    <p:sldId id="272" r:id="rId20"/>
    <p:sldId id="273" r:id="rId21"/>
    <p:sldId id="263" r:id="rId22"/>
    <p:sldId id="264" r:id="rId23"/>
    <p:sldId id="266"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0"/>
    <p:restoredTop sz="94653"/>
  </p:normalViewPr>
  <p:slideViewPr>
    <p:cSldViewPr snapToGrid="0">
      <p:cViewPr varScale="1">
        <p:scale>
          <a:sx n="175" d="100"/>
          <a:sy n="175" d="100"/>
        </p:scale>
        <p:origin x="3240"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26958-6612-6149-9316-7082965C5612}" type="datetimeFigureOut">
              <a:rPr lang="en-US" smtClean="0"/>
              <a:t>9/25/25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9EF0-67A7-0843-9449-F1AF089EA940}" type="slidenum">
              <a:rPr lang="en-US" smtClean="0"/>
              <a:t>‹#›</a:t>
            </a:fld>
            <a:endParaRPr lang="en-US"/>
          </a:p>
        </p:txBody>
      </p:sp>
    </p:spTree>
    <p:extLst>
      <p:ext uri="{BB962C8B-B14F-4D97-AF65-F5344CB8AC3E}">
        <p14:creationId xmlns:p14="http://schemas.microsoft.com/office/powerpoint/2010/main" val="22156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10</a:t>
            </a:fld>
            <a:endParaRPr lang="en-US"/>
          </a:p>
        </p:txBody>
      </p:sp>
    </p:spTree>
    <p:extLst>
      <p:ext uri="{BB962C8B-B14F-4D97-AF65-F5344CB8AC3E}">
        <p14:creationId xmlns:p14="http://schemas.microsoft.com/office/powerpoint/2010/main" val="233861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11</a:t>
            </a:fld>
            <a:endParaRPr lang="en-US"/>
          </a:p>
        </p:txBody>
      </p:sp>
    </p:spTree>
    <p:extLst>
      <p:ext uri="{BB962C8B-B14F-4D97-AF65-F5344CB8AC3E}">
        <p14:creationId xmlns:p14="http://schemas.microsoft.com/office/powerpoint/2010/main" val="43690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12</a:t>
            </a:fld>
            <a:endParaRPr lang="en-US"/>
          </a:p>
        </p:txBody>
      </p:sp>
    </p:spTree>
    <p:extLst>
      <p:ext uri="{BB962C8B-B14F-4D97-AF65-F5344CB8AC3E}">
        <p14:creationId xmlns:p14="http://schemas.microsoft.com/office/powerpoint/2010/main" val="71321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13</a:t>
            </a:fld>
            <a:endParaRPr lang="en-US"/>
          </a:p>
        </p:txBody>
      </p:sp>
    </p:spTree>
    <p:extLst>
      <p:ext uri="{BB962C8B-B14F-4D97-AF65-F5344CB8AC3E}">
        <p14:creationId xmlns:p14="http://schemas.microsoft.com/office/powerpoint/2010/main" val="117950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14</a:t>
            </a:fld>
            <a:endParaRPr lang="en-US"/>
          </a:p>
        </p:txBody>
      </p:sp>
    </p:spTree>
    <p:extLst>
      <p:ext uri="{BB962C8B-B14F-4D97-AF65-F5344CB8AC3E}">
        <p14:creationId xmlns:p14="http://schemas.microsoft.com/office/powerpoint/2010/main" val="338986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23614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9558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86465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0763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EBCFD-C355-6B4C-A3BF-17D506BD94C4}" type="datetimeFigureOut">
              <a:rPr lang="en-US" smtClean="0"/>
              <a:t>9/25/25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5165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EBCFD-C355-6B4C-A3BF-17D506BD94C4}"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779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EBCFD-C355-6B4C-A3BF-17D506BD94C4}" type="datetimeFigureOut">
              <a:rPr lang="en-US" smtClean="0"/>
              <a:t>9/25/25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454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EBCFD-C355-6B4C-A3BF-17D506BD94C4}" type="datetimeFigureOut">
              <a:rPr lang="en-US" smtClean="0"/>
              <a:t>9/25/25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288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EBCFD-C355-6B4C-A3BF-17D506BD94C4}" type="datetimeFigureOut">
              <a:rPr lang="en-US" smtClean="0"/>
              <a:t>9/25/25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6235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3327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9/25/25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510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EBCFD-C355-6B4C-A3BF-17D506BD94C4}" type="datetimeFigureOut">
              <a:rPr lang="en-US" smtClean="0"/>
              <a:t>9/25/25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135CD2-13EC-244F-8309-832349915165}" type="slidenum">
              <a:rPr lang="en-US" smtClean="0"/>
              <a:t>‹#›</a:t>
            </a:fld>
            <a:endParaRPr lang="en-US"/>
          </a:p>
        </p:txBody>
      </p:sp>
    </p:spTree>
    <p:extLst>
      <p:ext uri="{BB962C8B-B14F-4D97-AF65-F5344CB8AC3E}">
        <p14:creationId xmlns:p14="http://schemas.microsoft.com/office/powerpoint/2010/main" val="374589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creativecommons.org/licenses/by-nc-sa/4.0/" TargetMode="External"/><Relationship Id="rId4" Type="http://schemas.openxmlformats.org/officeDocument/2006/relationships/hyperlink" Target="http://www.coreknowledg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B1818-FA0F-63C7-9E28-1391CE3AFD9F}"/>
              </a:ext>
            </a:extLst>
          </p:cNvPr>
          <p:cNvPicPr>
            <a:picLocks noChangeAspect="1"/>
          </p:cNvPicPr>
          <p:nvPr/>
        </p:nvPicPr>
        <p:blipFill>
          <a:blip r:embed="rId2">
            <a:alphaModFix amt="50000"/>
          </a:blip>
          <a:srcRect/>
          <a:stretch/>
        </p:blipFill>
        <p:spPr>
          <a:xfrm>
            <a:off x="-14868" y="0"/>
            <a:ext cx="9173736" cy="6880302"/>
          </a:xfrm>
          <a:prstGeom prst="rect">
            <a:avLst/>
          </a:prstGeom>
        </p:spPr>
      </p:pic>
      <p:pic>
        <p:nvPicPr>
          <p:cNvPr id="11" name="Picture 10" descr="A group of colorful people holding hands&#10;&#10;Description automatically generated">
            <a:extLst>
              <a:ext uri="{FF2B5EF4-FFF2-40B4-BE49-F238E27FC236}">
                <a16:creationId xmlns:a16="http://schemas.microsoft.com/office/drawing/2014/main" id="{7E092142-77CD-4111-8BA7-4DA12026D67F}"/>
              </a:ext>
            </a:extLst>
          </p:cNvPr>
          <p:cNvPicPr>
            <a:picLocks noChangeAspect="1"/>
          </p:cNvPicPr>
          <p:nvPr/>
        </p:nvPicPr>
        <p:blipFill>
          <a:blip r:embed="rId3"/>
          <a:stretch>
            <a:fillRect/>
          </a:stretch>
        </p:blipFill>
        <p:spPr>
          <a:xfrm>
            <a:off x="362607" y="173122"/>
            <a:ext cx="1056290" cy="792218"/>
          </a:xfrm>
          <a:prstGeom prst="rect">
            <a:avLst/>
          </a:prstGeom>
          <a:effectLst>
            <a:glow rad="55571">
              <a:schemeClr val="bg1">
                <a:alpha val="49000"/>
              </a:schemeClr>
            </a:glow>
          </a:effectLst>
        </p:spPr>
      </p:pic>
      <p:sp>
        <p:nvSpPr>
          <p:cNvPr id="12" name="TextBox 11">
            <a:extLst>
              <a:ext uri="{FF2B5EF4-FFF2-40B4-BE49-F238E27FC236}">
                <a16:creationId xmlns:a16="http://schemas.microsoft.com/office/drawing/2014/main" id="{F88D39E6-6401-C9DC-7485-82EF538315D5}"/>
              </a:ext>
            </a:extLst>
          </p:cNvPr>
          <p:cNvSpPr txBox="1"/>
          <p:nvPr/>
        </p:nvSpPr>
        <p:spPr>
          <a:xfrm>
            <a:off x="0" y="2070357"/>
            <a:ext cx="9144000" cy="1200329"/>
          </a:xfrm>
          <a:prstGeom prst="rect">
            <a:avLst/>
          </a:prstGeom>
          <a:noFill/>
        </p:spPr>
        <p:txBody>
          <a:bodyPr wrap="square" rtlCol="0">
            <a:spAutoFit/>
          </a:bodyPr>
          <a:lstStyle/>
          <a:p>
            <a:pPr algn="ctr"/>
            <a:r>
              <a:rPr lang="en-US" sz="7200" dirty="0">
                <a:latin typeface="Times New Roman" panose="02020603050405020304" pitchFamily="18" charset="0"/>
                <a:cs typeface="Times New Roman" panose="02020603050405020304" pitchFamily="18" charset="0"/>
              </a:rPr>
              <a:t>Visual Arts Slide Deck</a:t>
            </a:r>
          </a:p>
        </p:txBody>
      </p:sp>
      <p:sp>
        <p:nvSpPr>
          <p:cNvPr id="13" name="TextBox 12">
            <a:extLst>
              <a:ext uri="{FF2B5EF4-FFF2-40B4-BE49-F238E27FC236}">
                <a16:creationId xmlns:a16="http://schemas.microsoft.com/office/drawing/2014/main" id="{82258931-9CC6-FC5C-6E01-2C03F1F70055}"/>
              </a:ext>
            </a:extLst>
          </p:cNvPr>
          <p:cNvSpPr txBox="1"/>
          <p:nvPr/>
        </p:nvSpPr>
        <p:spPr>
          <a:xfrm>
            <a:off x="2517228" y="3213219"/>
            <a:ext cx="4109545" cy="769441"/>
          </a:xfrm>
          <a:prstGeom prst="rect">
            <a:avLst/>
          </a:prstGeom>
          <a:noFill/>
        </p:spPr>
        <p:txBody>
          <a:bodyPr wrap="square" rtlCol="0" anchor="ctr">
            <a:spAutoFit/>
          </a:bodyPr>
          <a:lstStyle/>
          <a:p>
            <a:pPr algn="ctr"/>
            <a:r>
              <a:rPr lang="en-US" sz="44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pic>
        <p:nvPicPr>
          <p:cNvPr id="2" name="Picture 1" descr="A black background with purple letters&#10;&#10;AI-generated content may be incorrect.">
            <a:extLst>
              <a:ext uri="{FF2B5EF4-FFF2-40B4-BE49-F238E27FC236}">
                <a16:creationId xmlns:a16="http://schemas.microsoft.com/office/drawing/2014/main" id="{A01D78DF-1B76-6D12-EEB6-3711951C4E1F}"/>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49451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1A004-CFF2-32EB-501C-BB8EF0C4B356}"/>
              </a:ext>
            </a:extLst>
          </p:cNvPr>
          <p:cNvPicPr>
            <a:picLocks noChangeAspect="1"/>
          </p:cNvPicPr>
          <p:nvPr/>
        </p:nvPicPr>
        <p:blipFill>
          <a:blip r:embed="rId3">
            <a:alphaModFix amt="50000"/>
          </a:blip>
          <a:srcRect/>
          <a:stretch/>
        </p:blipFill>
        <p:spPr>
          <a:xfrm>
            <a:off x="0" y="0"/>
            <a:ext cx="9173736" cy="6880302"/>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3797596549"/>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4928931">
                  <a:extLst>
                    <a:ext uri="{9D8B030D-6E8A-4147-A177-3AD203B41FA5}">
                      <a16:colId xmlns:a16="http://schemas.microsoft.com/office/drawing/2014/main" val="2160138573"/>
                    </a:ext>
                  </a:extLst>
                </a:gridCol>
                <a:gridCol w="3397888">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7</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The Peaceable Kingdom </a:t>
                      </a:r>
                      <a:r>
                        <a:rPr lang="en-US" sz="2400" b="0" i="0" dirty="0">
                          <a:solidFill>
                            <a:srgbClr val="211D1E"/>
                          </a:solidFill>
                          <a:effectLst/>
                          <a:latin typeface="Book Antiqua" panose="02040602050305030304" pitchFamily="18" charset="0"/>
                          <a:cs typeface="Times New Roman" panose="02020603050405020304" pitchFamily="18" charset="0"/>
                        </a:rPr>
                        <a:t>(1834)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Edward Hicks </a:t>
                      </a:r>
                      <a:r>
                        <a:rPr lang="en-US" sz="1200" b="1" i="1" dirty="0">
                          <a:solidFill>
                            <a:srgbClr val="211D1E"/>
                          </a:solidFill>
                          <a:effectLst/>
                          <a:latin typeface="Book Antiqua" panose="02040602050305030304" pitchFamily="18" charset="0"/>
                          <a:cs typeface="Times New Roman" panose="02020603050405020304" pitchFamily="18" charset="0"/>
                        </a:rPr>
                        <a:t>(1780 - 1849), </a:t>
                      </a:r>
                      <a:r>
                        <a:rPr lang="en-US" sz="1200" b="1" i="0" dirty="0">
                          <a:solidFill>
                            <a:srgbClr val="211D1E"/>
                          </a:solidFill>
                          <a:effectLst/>
                          <a:latin typeface="Book Antiqua" panose="02040602050305030304" pitchFamily="18" charset="0"/>
                          <a:cs typeface="Times New Roman" panose="02020603050405020304" pitchFamily="18" charset="0"/>
                        </a:rPr>
                        <a:t>American</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74.5 cm x 90.1 cm</a:t>
                      </a:r>
                    </a:p>
                    <a:p>
                      <a:pPr algn="r"/>
                      <a:r>
                        <a:rPr lang="en-US" sz="1200" b="0" i="0" dirty="0">
                          <a:solidFill>
                            <a:schemeClr val="tx1"/>
                          </a:solidFill>
                          <a:latin typeface="Book Antiqua" panose="02040602050305030304" pitchFamily="18" charset="0"/>
                        </a:rPr>
                        <a:t>National Gallery of Art, Washington DC, USA </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painting of animals and people&#10;&#10;Description automatically generated">
            <a:extLst>
              <a:ext uri="{FF2B5EF4-FFF2-40B4-BE49-F238E27FC236}">
                <a16:creationId xmlns:a16="http://schemas.microsoft.com/office/drawing/2014/main" id="{A7ED7CD9-52C5-FD18-44EF-338BA860D19C}"/>
              </a:ext>
            </a:extLst>
          </p:cNvPr>
          <p:cNvPicPr>
            <a:picLocks noChangeAspect="1"/>
          </p:cNvPicPr>
          <p:nvPr/>
        </p:nvPicPr>
        <p:blipFill rotWithShape="1">
          <a:blip r:embed="rId4"/>
          <a:srcRect b="7416"/>
          <a:stretch/>
        </p:blipFill>
        <p:spPr>
          <a:xfrm>
            <a:off x="1648618" y="1075080"/>
            <a:ext cx="5846764" cy="4850996"/>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539AC31-7155-F67A-BBA2-CC5A20FC96B9}"/>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3" name="TextBox 2">
            <a:extLst>
              <a:ext uri="{FF2B5EF4-FFF2-40B4-BE49-F238E27FC236}">
                <a16:creationId xmlns:a16="http://schemas.microsoft.com/office/drawing/2014/main" id="{5BDC8963-B661-6ECE-235B-AD8550C86107}"/>
              </a:ext>
            </a:extLst>
          </p:cNvPr>
          <p:cNvSpPr txBox="1"/>
          <p:nvPr/>
        </p:nvSpPr>
        <p:spPr>
          <a:xfrm>
            <a:off x="2866940" y="6065464"/>
            <a:ext cx="3594538"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Design and the Elements of Art</a:t>
            </a:r>
          </a:p>
        </p:txBody>
      </p:sp>
      <p:pic>
        <p:nvPicPr>
          <p:cNvPr id="6" name="Picture 5" descr="A black background with purple letters&#10;&#10;AI-generated content may be incorrect.">
            <a:extLst>
              <a:ext uri="{FF2B5EF4-FFF2-40B4-BE49-F238E27FC236}">
                <a16:creationId xmlns:a16="http://schemas.microsoft.com/office/drawing/2014/main" id="{08D862CF-03A5-69A0-2194-8734E51A0CDE}"/>
              </a:ext>
            </a:extLst>
          </p:cNvPr>
          <p:cNvPicPr>
            <a:picLocks noChangeAspect="1"/>
          </p:cNvPicPr>
          <p:nvPr/>
        </p:nvPicPr>
        <p:blipFill>
          <a:blip r:embed="rId5"/>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56259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7841A1-682E-A335-8767-0302F38138BE}"/>
              </a:ext>
            </a:extLst>
          </p:cNvPr>
          <p:cNvPicPr>
            <a:picLocks noChangeAspect="1"/>
          </p:cNvPicPr>
          <p:nvPr/>
        </p:nvPicPr>
        <p:blipFill>
          <a:blip r:embed="rId3">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278243868"/>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5167836">
                  <a:extLst>
                    <a:ext uri="{9D8B030D-6E8A-4147-A177-3AD203B41FA5}">
                      <a16:colId xmlns:a16="http://schemas.microsoft.com/office/drawing/2014/main" val="2160138573"/>
                    </a:ext>
                  </a:extLst>
                </a:gridCol>
                <a:gridCol w="3158983">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8</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The Child's Bath </a:t>
                      </a:r>
                      <a:r>
                        <a:rPr lang="en-US" sz="2400" b="0" i="0" dirty="0">
                          <a:solidFill>
                            <a:srgbClr val="211D1E"/>
                          </a:solidFill>
                          <a:effectLst/>
                          <a:latin typeface="Book Antiqua" panose="02040602050305030304" pitchFamily="18" charset="0"/>
                          <a:cs typeface="Times New Roman" panose="02020603050405020304" pitchFamily="18" charset="0"/>
                        </a:rPr>
                        <a:t>(1893)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Mary Cassatt </a:t>
                      </a:r>
                      <a:r>
                        <a:rPr lang="en-US" sz="1200" b="1" i="1" dirty="0">
                          <a:solidFill>
                            <a:srgbClr val="211D1E"/>
                          </a:solidFill>
                          <a:effectLst/>
                          <a:latin typeface="Book Antiqua" panose="02040602050305030304" pitchFamily="18" charset="0"/>
                          <a:cs typeface="Times New Roman" panose="02020603050405020304" pitchFamily="18" charset="0"/>
                        </a:rPr>
                        <a:t>(1844 - 1926), </a:t>
                      </a:r>
                      <a:r>
                        <a:rPr lang="en-US" sz="1200" b="1" i="0" dirty="0">
                          <a:solidFill>
                            <a:srgbClr val="211D1E"/>
                          </a:solidFill>
                          <a:effectLst/>
                          <a:latin typeface="Book Antiqua" panose="02040602050305030304" pitchFamily="18" charset="0"/>
                          <a:cs typeface="Times New Roman" panose="02020603050405020304" pitchFamily="18" charset="0"/>
                        </a:rPr>
                        <a:t>American</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100.3 cm x 66.1 cm</a:t>
                      </a:r>
                    </a:p>
                    <a:p>
                      <a:pPr algn="r"/>
                      <a:r>
                        <a:rPr lang="en-US" sz="1200" b="0" i="0" dirty="0">
                          <a:solidFill>
                            <a:schemeClr val="tx1"/>
                          </a:solidFill>
                          <a:latin typeface="Book Antiqua" panose="02040602050305030304" pitchFamily="18" charset="0"/>
                        </a:rPr>
                        <a:t>Art Institute of Chicago, Chicago</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person washing a child's feet&#10;&#10;Description automatically generated">
            <a:extLst>
              <a:ext uri="{FF2B5EF4-FFF2-40B4-BE49-F238E27FC236}">
                <a16:creationId xmlns:a16="http://schemas.microsoft.com/office/drawing/2014/main" id="{194EF8C4-B6A5-604D-CF71-433766CE2DA1}"/>
              </a:ext>
            </a:extLst>
          </p:cNvPr>
          <p:cNvPicPr>
            <a:picLocks noChangeAspect="1"/>
          </p:cNvPicPr>
          <p:nvPr/>
        </p:nvPicPr>
        <p:blipFill rotWithShape="1">
          <a:blip r:embed="rId4"/>
          <a:srcRect b="7416"/>
          <a:stretch/>
        </p:blipFill>
        <p:spPr>
          <a:xfrm>
            <a:off x="2961659" y="1041203"/>
            <a:ext cx="3220682" cy="486469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DA776BF2-6118-978A-16CD-32AC5A6BD00B}"/>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5" name="TextBox 4">
            <a:extLst>
              <a:ext uri="{FF2B5EF4-FFF2-40B4-BE49-F238E27FC236}">
                <a16:creationId xmlns:a16="http://schemas.microsoft.com/office/drawing/2014/main" id="{735258ED-5E8C-976F-FC8D-5E6B46DDBEC0}"/>
              </a:ext>
            </a:extLst>
          </p:cNvPr>
          <p:cNvSpPr txBox="1"/>
          <p:nvPr/>
        </p:nvSpPr>
        <p:spPr>
          <a:xfrm>
            <a:off x="2866940" y="6065464"/>
            <a:ext cx="3594538"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Design and the Elements of Art</a:t>
            </a:r>
          </a:p>
        </p:txBody>
      </p:sp>
      <p:pic>
        <p:nvPicPr>
          <p:cNvPr id="3" name="Picture 2" descr="A black background with purple letters&#10;&#10;AI-generated content may be incorrect.">
            <a:extLst>
              <a:ext uri="{FF2B5EF4-FFF2-40B4-BE49-F238E27FC236}">
                <a16:creationId xmlns:a16="http://schemas.microsoft.com/office/drawing/2014/main" id="{02EAC625-DC53-8D83-A93E-41980310E597}"/>
              </a:ext>
            </a:extLst>
          </p:cNvPr>
          <p:cNvPicPr>
            <a:picLocks noChangeAspect="1"/>
          </p:cNvPicPr>
          <p:nvPr/>
        </p:nvPicPr>
        <p:blipFill>
          <a:blip r:embed="rId5"/>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317460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15038-3C88-88FA-5125-E192299F7590}"/>
              </a:ext>
            </a:extLst>
          </p:cNvPr>
          <p:cNvPicPr>
            <a:picLocks noChangeAspect="1"/>
          </p:cNvPicPr>
          <p:nvPr/>
        </p:nvPicPr>
        <p:blipFill>
          <a:blip r:embed="rId3">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1230595261"/>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647374">
                  <a:extLst>
                    <a:ext uri="{9D8B030D-6E8A-4147-A177-3AD203B41FA5}">
                      <a16:colId xmlns:a16="http://schemas.microsoft.com/office/drawing/2014/main" val="1882900237"/>
                    </a:ext>
                  </a:extLst>
                </a:gridCol>
                <a:gridCol w="3730810">
                  <a:extLst>
                    <a:ext uri="{9D8B030D-6E8A-4147-A177-3AD203B41FA5}">
                      <a16:colId xmlns:a16="http://schemas.microsoft.com/office/drawing/2014/main" val="2160138573"/>
                    </a:ext>
                  </a:extLst>
                </a:gridCol>
                <a:gridCol w="4392697">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9</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The</a:t>
                      </a:r>
                      <a:r>
                        <a:rPr lang="en-US" sz="2400" b="1" i="1" dirty="0">
                          <a:solidFill>
                            <a:srgbClr val="211D1E"/>
                          </a:solidFill>
                          <a:effectLst/>
                          <a:latin typeface="Times New Roman" panose="02020603050405020304" pitchFamily="18" charset="0"/>
                          <a:cs typeface="Times New Roman" panose="02020603050405020304" pitchFamily="18" charset="0"/>
                        </a:rPr>
                        <a:t> </a:t>
                      </a:r>
                      <a:r>
                        <a:rPr lang="en-US" sz="2400" b="1" i="1" dirty="0">
                          <a:solidFill>
                            <a:srgbClr val="211D1E"/>
                          </a:solidFill>
                          <a:effectLst/>
                          <a:latin typeface="Book Antiqua" panose="02040602050305030304" pitchFamily="18" charset="0"/>
                          <a:cs typeface="Times New Roman" panose="02020603050405020304" pitchFamily="18" charset="0"/>
                        </a:rPr>
                        <a:t>Scream </a:t>
                      </a:r>
                      <a:r>
                        <a:rPr lang="en-US" sz="2400" b="0" i="0" dirty="0">
                          <a:solidFill>
                            <a:srgbClr val="211D1E"/>
                          </a:solidFill>
                          <a:effectLst/>
                          <a:latin typeface="Book Antiqua" panose="02040602050305030304" pitchFamily="18" charset="0"/>
                          <a:cs typeface="Times New Roman" panose="02020603050405020304" pitchFamily="18" charset="0"/>
                        </a:rPr>
                        <a:t>(1893)</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Edvard Munch </a:t>
                      </a:r>
                      <a:r>
                        <a:rPr lang="en-US" sz="1200" b="1" i="1" dirty="0">
                          <a:solidFill>
                            <a:srgbClr val="211D1E"/>
                          </a:solidFill>
                          <a:effectLst/>
                          <a:latin typeface="Book Antiqua" panose="02040602050305030304" pitchFamily="18" charset="0"/>
                          <a:cs typeface="Times New Roman" panose="02020603050405020304" pitchFamily="18" charset="0"/>
                        </a:rPr>
                        <a:t>(1863-1944), </a:t>
                      </a:r>
                      <a:r>
                        <a:rPr lang="en-US" sz="1200" b="1" i="0" dirty="0">
                          <a:solidFill>
                            <a:srgbClr val="211D1E"/>
                          </a:solidFill>
                          <a:effectLst/>
                          <a:latin typeface="Book Antiqua" panose="02040602050305030304" pitchFamily="18" charset="0"/>
                          <a:cs typeface="Times New Roman" panose="02020603050405020304" pitchFamily="18" charset="0"/>
                        </a:rPr>
                        <a:t>Norwegian</a:t>
                      </a:r>
                      <a:br>
                        <a:rPr lang="en-US" sz="1200" b="0" i="0" u="none" kern="1200" dirty="0">
                          <a:solidFill>
                            <a:schemeClr val="tx1"/>
                          </a:solidFill>
                          <a:effectLst/>
                          <a:latin typeface="Book Antiqua" panose="02040602050305030304" pitchFamily="18" charset="0"/>
                          <a:ea typeface="+mn-ea"/>
                          <a:cs typeface="+mn-cs"/>
                        </a:rPr>
                      </a:br>
                      <a:r>
                        <a:rPr lang="en-US" sz="1200" b="0" i="0" u="none" kern="1200" dirty="0">
                          <a:solidFill>
                            <a:schemeClr val="tx1"/>
                          </a:solidFill>
                          <a:effectLst/>
                          <a:latin typeface="Book Antiqua" panose="02040602050305030304" pitchFamily="18" charset="0"/>
                          <a:ea typeface="+mn-ea"/>
                          <a:cs typeface="+mn-cs"/>
                        </a:rPr>
                        <a:t>Oil, tempera, pastel and crayon on cardboard</a:t>
                      </a:r>
                    </a:p>
                    <a:p>
                      <a:pPr algn="r"/>
                      <a:r>
                        <a:rPr lang="en-US" sz="1200" b="0" i="0" dirty="0">
                          <a:solidFill>
                            <a:schemeClr val="tx1"/>
                          </a:solidFill>
                          <a:latin typeface="Book Antiqua" panose="02040602050305030304" pitchFamily="18" charset="0"/>
                        </a:rPr>
                        <a:t>91 cm x 73.5 cm</a:t>
                      </a:r>
                    </a:p>
                    <a:p>
                      <a:pPr algn="r"/>
                      <a:r>
                        <a:rPr lang="en-US" sz="1200" b="0" i="0" dirty="0">
                          <a:solidFill>
                            <a:schemeClr val="tx1"/>
                          </a:solidFill>
                          <a:latin typeface="Book Antiqua" panose="02040602050305030304" pitchFamily="18" charset="0"/>
                        </a:rPr>
                        <a:t>National Museum and Munch Museum, Oslo, Norway</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painting of a person with a scream on her face&#10;&#10;Description automatically generated">
            <a:extLst>
              <a:ext uri="{FF2B5EF4-FFF2-40B4-BE49-F238E27FC236}">
                <a16:creationId xmlns:a16="http://schemas.microsoft.com/office/drawing/2014/main" id="{D7BFF539-4BD9-5850-28CB-5D64A4C5C53D}"/>
              </a:ext>
            </a:extLst>
          </p:cNvPr>
          <p:cNvPicPr>
            <a:picLocks noChangeAspect="1"/>
          </p:cNvPicPr>
          <p:nvPr/>
        </p:nvPicPr>
        <p:blipFill rotWithShape="1">
          <a:blip r:embed="rId4"/>
          <a:srcRect b="7416"/>
          <a:stretch/>
        </p:blipFill>
        <p:spPr>
          <a:xfrm>
            <a:off x="2639990" y="1053660"/>
            <a:ext cx="3864020" cy="486559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5945983-9A98-2806-3F88-FDC81A7CA5A3}"/>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7" name="TextBox 6">
            <a:extLst>
              <a:ext uri="{FF2B5EF4-FFF2-40B4-BE49-F238E27FC236}">
                <a16:creationId xmlns:a16="http://schemas.microsoft.com/office/drawing/2014/main" id="{8A581329-EBF7-C9C2-1D27-925B780F0AEE}"/>
              </a:ext>
            </a:extLst>
          </p:cNvPr>
          <p:cNvSpPr txBox="1"/>
          <p:nvPr/>
        </p:nvSpPr>
        <p:spPr>
          <a:xfrm>
            <a:off x="2866940" y="6065464"/>
            <a:ext cx="3594538"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Design and the Elements of Art</a:t>
            </a:r>
          </a:p>
        </p:txBody>
      </p:sp>
      <p:pic>
        <p:nvPicPr>
          <p:cNvPr id="3" name="Picture 2" descr="A black background with purple letters&#10;&#10;AI-generated content may be incorrect.">
            <a:extLst>
              <a:ext uri="{FF2B5EF4-FFF2-40B4-BE49-F238E27FC236}">
                <a16:creationId xmlns:a16="http://schemas.microsoft.com/office/drawing/2014/main" id="{EECF248A-5682-5A50-EE55-60AB6E9EBB88}"/>
              </a:ext>
            </a:extLst>
          </p:cNvPr>
          <p:cNvPicPr>
            <a:picLocks noChangeAspect="1"/>
          </p:cNvPicPr>
          <p:nvPr/>
        </p:nvPicPr>
        <p:blipFill>
          <a:blip r:embed="rId5"/>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94406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534641-3775-22BB-8ABC-354DCEDFFC60}"/>
              </a:ext>
            </a:extLst>
          </p:cNvPr>
          <p:cNvPicPr>
            <a:picLocks noChangeAspect="1"/>
          </p:cNvPicPr>
          <p:nvPr/>
        </p:nvPicPr>
        <p:blipFill>
          <a:blip r:embed="rId3">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45108967"/>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654689">
                  <a:extLst>
                    <a:ext uri="{9D8B030D-6E8A-4147-A177-3AD203B41FA5}">
                      <a16:colId xmlns:a16="http://schemas.microsoft.com/office/drawing/2014/main" val="1882900237"/>
                    </a:ext>
                  </a:extLst>
                </a:gridCol>
                <a:gridCol w="4147718">
                  <a:extLst>
                    <a:ext uri="{9D8B030D-6E8A-4147-A177-3AD203B41FA5}">
                      <a16:colId xmlns:a16="http://schemas.microsoft.com/office/drawing/2014/main" val="2160138573"/>
                    </a:ext>
                  </a:extLst>
                </a:gridCol>
                <a:gridCol w="3968474">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10</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Icarus </a:t>
                      </a:r>
                      <a:r>
                        <a:rPr lang="en-US" sz="2400" b="0" i="0" dirty="0">
                          <a:solidFill>
                            <a:srgbClr val="211D1E"/>
                          </a:solidFill>
                          <a:effectLst/>
                          <a:latin typeface="Book Antiqua" panose="02040602050305030304" pitchFamily="18" charset="0"/>
                          <a:cs typeface="Times New Roman" panose="02020603050405020304" pitchFamily="18" charset="0"/>
                        </a:rPr>
                        <a:t>(1947)</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chemeClr val="tx1"/>
                          </a:solidFill>
                          <a:effectLst/>
                          <a:latin typeface="Book Antiqua" panose="02040602050305030304" pitchFamily="18" charset="0"/>
                          <a:cs typeface="Times New Roman" panose="02020603050405020304" pitchFamily="18" charset="0"/>
                        </a:rPr>
                        <a:t>Henri Matisse </a:t>
                      </a:r>
                      <a:r>
                        <a:rPr lang="en-US" sz="1200" b="1" i="1" dirty="0">
                          <a:solidFill>
                            <a:schemeClr val="tx1"/>
                          </a:solidFill>
                          <a:effectLst/>
                          <a:latin typeface="Book Antiqua" panose="02040602050305030304" pitchFamily="18" charset="0"/>
                          <a:cs typeface="Times New Roman" panose="02020603050405020304" pitchFamily="18" charset="0"/>
                        </a:rPr>
                        <a:t>(1869 - 1954)</a:t>
                      </a:r>
                      <a:r>
                        <a:rPr lang="en-US" sz="1200" b="0" dirty="0">
                          <a:solidFill>
                            <a:schemeClr val="tx1"/>
                          </a:solidFill>
                          <a:effectLst/>
                          <a:latin typeface="Book Antiqua" panose="02040602050305030304" pitchFamily="18" charset="0"/>
                          <a:cs typeface="Times New Roman" panose="02020603050405020304" pitchFamily="18" charset="0"/>
                        </a:rPr>
                        <a:t>, </a:t>
                      </a:r>
                      <a:r>
                        <a:rPr lang="en-US" sz="1200" b="1" dirty="0">
                          <a:solidFill>
                            <a:schemeClr val="tx1"/>
                          </a:solidFill>
                          <a:effectLst/>
                          <a:latin typeface="Book Antiqua" panose="02040602050305030304" pitchFamily="18" charset="0"/>
                          <a:cs typeface="Times New Roman" panose="02020603050405020304" pitchFamily="18" charset="0"/>
                        </a:rPr>
                        <a:t>French</a:t>
                      </a:r>
                    </a:p>
                    <a:p>
                      <a:pPr algn="r"/>
                      <a:r>
                        <a:rPr lang="en-US" sz="1200" b="0" dirty="0">
                          <a:solidFill>
                            <a:schemeClr val="tx1"/>
                          </a:solidFill>
                          <a:effectLst/>
                          <a:latin typeface="Book Antiqua" panose="02040602050305030304" pitchFamily="18" charset="0"/>
                          <a:cs typeface="Times New Roman" panose="02020603050405020304" pitchFamily="18" charset="0"/>
                        </a:rPr>
                        <a:t>Print, Lithograph</a:t>
                      </a:r>
                    </a:p>
                    <a:p>
                      <a:pPr algn="r"/>
                      <a:r>
                        <a:rPr lang="en-US" sz="1200" b="0" i="0" dirty="0">
                          <a:solidFill>
                            <a:schemeClr val="tx1"/>
                          </a:solidFill>
                          <a:latin typeface="Book Antiqua" panose="02040602050305030304" pitchFamily="18" charset="0"/>
                        </a:rPr>
                        <a:t>42.2 cm x 65.7 cm</a:t>
                      </a:r>
                    </a:p>
                    <a:p>
                      <a:pPr algn="r"/>
                      <a:r>
                        <a:rPr lang="en-US" sz="1200" b="0" i="0" dirty="0">
                          <a:solidFill>
                            <a:schemeClr val="tx1"/>
                          </a:solidFill>
                          <a:latin typeface="Book Antiqua" panose="02040602050305030304" pitchFamily="18" charset="0"/>
                        </a:rPr>
                        <a:t>Museum of Modern Art (MoMA), New York City, U.S.</a:t>
                      </a:r>
                      <a:endParaRPr lang="en-US" sz="1200" b="0" dirty="0">
                        <a:solidFill>
                          <a:schemeClr val="tx1"/>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black silhouette of a person&#10;&#10;Description automatically generated">
            <a:extLst>
              <a:ext uri="{FF2B5EF4-FFF2-40B4-BE49-F238E27FC236}">
                <a16:creationId xmlns:a16="http://schemas.microsoft.com/office/drawing/2014/main" id="{15530ACF-95AA-3C3D-EE34-58B0ACEDD102}"/>
              </a:ext>
            </a:extLst>
          </p:cNvPr>
          <p:cNvPicPr>
            <a:picLocks noChangeAspect="1"/>
          </p:cNvPicPr>
          <p:nvPr/>
        </p:nvPicPr>
        <p:blipFill rotWithShape="1">
          <a:blip r:embed="rId4"/>
          <a:srcRect b="6560"/>
          <a:stretch/>
        </p:blipFill>
        <p:spPr>
          <a:xfrm>
            <a:off x="2948199" y="1071964"/>
            <a:ext cx="3247601" cy="4831653"/>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B2BD3FF-C746-B122-DFCE-5FC3672A758C}"/>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7" name="TextBox 6">
            <a:extLst>
              <a:ext uri="{FF2B5EF4-FFF2-40B4-BE49-F238E27FC236}">
                <a16:creationId xmlns:a16="http://schemas.microsoft.com/office/drawing/2014/main" id="{E2E7DC63-7C45-DDAC-ADA3-AC9A2C669732}"/>
              </a:ext>
            </a:extLst>
          </p:cNvPr>
          <p:cNvSpPr txBox="1"/>
          <p:nvPr/>
        </p:nvSpPr>
        <p:spPr>
          <a:xfrm>
            <a:off x="2866940" y="6065464"/>
            <a:ext cx="3594538"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Design and the Elements of Art</a:t>
            </a:r>
          </a:p>
        </p:txBody>
      </p:sp>
      <p:pic>
        <p:nvPicPr>
          <p:cNvPr id="3" name="Picture 2" descr="A black background with purple letters&#10;&#10;AI-generated content may be incorrect.">
            <a:extLst>
              <a:ext uri="{FF2B5EF4-FFF2-40B4-BE49-F238E27FC236}">
                <a16:creationId xmlns:a16="http://schemas.microsoft.com/office/drawing/2014/main" id="{60C87C68-9773-64F3-C660-B9669FB6E3F8}"/>
              </a:ext>
            </a:extLst>
          </p:cNvPr>
          <p:cNvPicPr>
            <a:picLocks noChangeAspect="1"/>
          </p:cNvPicPr>
          <p:nvPr/>
        </p:nvPicPr>
        <p:blipFill>
          <a:blip r:embed="rId5"/>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319834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476409-312F-9B9A-4560-A68B27F831CE}"/>
              </a:ext>
            </a:extLst>
          </p:cNvPr>
          <p:cNvPicPr>
            <a:picLocks noChangeAspect="1"/>
          </p:cNvPicPr>
          <p:nvPr/>
        </p:nvPicPr>
        <p:blipFill>
          <a:blip r:embed="rId3">
            <a:alphaModFix amt="50000"/>
          </a:blip>
          <a:srcRect/>
          <a:stretch/>
        </p:blipFill>
        <p:spPr>
          <a:xfrm>
            <a:off x="0" y="0"/>
            <a:ext cx="9173736" cy="6880302"/>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724209820"/>
              </p:ext>
            </p:extLst>
          </p:nvPr>
        </p:nvGraphicFramePr>
        <p:xfrm>
          <a:off x="186559" y="110820"/>
          <a:ext cx="8770881" cy="1036320"/>
        </p:xfrm>
        <a:graphic>
          <a:graphicData uri="http://schemas.openxmlformats.org/drawingml/2006/table">
            <a:tbl>
              <a:tblPr firstRow="1" bandRow="1">
                <a:tableStyleId>{5C22544A-7EE6-4342-B048-85BDC9FD1C3A}</a:tableStyleId>
              </a:tblPr>
              <a:tblGrid>
                <a:gridCol w="727841">
                  <a:extLst>
                    <a:ext uri="{9D8B030D-6E8A-4147-A177-3AD203B41FA5}">
                      <a16:colId xmlns:a16="http://schemas.microsoft.com/office/drawing/2014/main" val="1882900237"/>
                    </a:ext>
                  </a:extLst>
                </a:gridCol>
                <a:gridCol w="3664915">
                  <a:extLst>
                    <a:ext uri="{9D8B030D-6E8A-4147-A177-3AD203B41FA5}">
                      <a16:colId xmlns:a16="http://schemas.microsoft.com/office/drawing/2014/main" val="2160138573"/>
                    </a:ext>
                  </a:extLst>
                </a:gridCol>
                <a:gridCol w="4378125">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11</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The Block </a:t>
                      </a:r>
                      <a:r>
                        <a:rPr lang="en-US" sz="2400" b="0" i="0" dirty="0">
                          <a:solidFill>
                            <a:srgbClr val="211D1E"/>
                          </a:solidFill>
                          <a:effectLst/>
                          <a:latin typeface="Book Antiqua" panose="02040602050305030304" pitchFamily="18" charset="0"/>
                          <a:cs typeface="Times New Roman" panose="02020603050405020304" pitchFamily="18" charset="0"/>
                        </a:rPr>
                        <a:t>(1971)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Romare Bearden </a:t>
                      </a:r>
                      <a:r>
                        <a:rPr lang="en-US" sz="1200" b="1" i="1" dirty="0">
                          <a:solidFill>
                            <a:srgbClr val="211D1E"/>
                          </a:solidFill>
                          <a:effectLst/>
                          <a:latin typeface="Book Antiqua" panose="02040602050305030304" pitchFamily="18" charset="0"/>
                          <a:cs typeface="Times New Roman" panose="02020603050405020304" pitchFamily="18" charset="0"/>
                        </a:rPr>
                        <a:t>(</a:t>
                      </a:r>
                      <a:r>
                        <a:rPr lang="en-US" sz="1200" b="1" i="1" dirty="0">
                          <a:solidFill>
                            <a:schemeClr val="tx1"/>
                          </a:solidFill>
                          <a:latin typeface="Book Antiqua" panose="02040602050305030304" pitchFamily="18" charset="0"/>
                        </a:rPr>
                        <a:t>1911–1988</a:t>
                      </a:r>
                      <a:r>
                        <a:rPr lang="en-US" sz="1200" b="1" i="1" dirty="0">
                          <a:solidFill>
                            <a:srgbClr val="211D1E"/>
                          </a:solidFill>
                          <a:effectLst/>
                          <a:latin typeface="Book Antiqua" panose="02040602050305030304" pitchFamily="18" charset="0"/>
                          <a:cs typeface="Times New Roman" panose="02020603050405020304" pitchFamily="18" charset="0"/>
                        </a:rPr>
                        <a:t>), </a:t>
                      </a:r>
                      <a:r>
                        <a:rPr lang="en-US" sz="1200" b="1" i="0" dirty="0">
                          <a:solidFill>
                            <a:srgbClr val="211D1E"/>
                          </a:solidFill>
                          <a:effectLst/>
                          <a:latin typeface="Book Antiqua" panose="02040602050305030304" pitchFamily="18" charset="0"/>
                          <a:cs typeface="Times New Roman" panose="02020603050405020304" pitchFamily="18" charset="0"/>
                        </a:rPr>
                        <a:t>American</a:t>
                      </a:r>
                    </a:p>
                    <a:p>
                      <a:pPr algn="r"/>
                      <a:r>
                        <a:rPr lang="en-US" sz="1200" b="0" i="0" u="none" kern="1200" dirty="0">
                          <a:solidFill>
                            <a:schemeClr val="tx1"/>
                          </a:solidFill>
                          <a:effectLst/>
                          <a:latin typeface="Book Antiqua" panose="02040602050305030304" pitchFamily="18" charset="0"/>
                          <a:ea typeface="+mn-ea"/>
                          <a:cs typeface="+mn-cs"/>
                        </a:rPr>
                        <a:t>Collage of cut and torn printed, colored, painted and metallic papers with graphite, porous-point pen, watercolor, opaque watercolor, and ink on </a:t>
                      </a:r>
                      <a:r>
                        <a:rPr lang="en-US" sz="1200" b="0" i="0" u="none" kern="1200" dirty="0" err="1">
                          <a:solidFill>
                            <a:schemeClr val="tx1"/>
                          </a:solidFill>
                          <a:effectLst/>
                          <a:latin typeface="Book Antiqua" panose="02040602050305030304" pitchFamily="18" charset="0"/>
                          <a:ea typeface="+mn-ea"/>
                          <a:cs typeface="+mn-cs"/>
                        </a:rPr>
                        <a:t>Masonit</a:t>
                      </a:r>
                      <a:endParaRPr lang="en-US" sz="1200" b="0" i="0" u="none" kern="1200" dirty="0">
                        <a:solidFill>
                          <a:schemeClr val="tx1"/>
                        </a:solidFill>
                        <a:effectLst/>
                        <a:latin typeface="Book Antiqua" panose="02040602050305030304" pitchFamily="18" charset="0"/>
                        <a:ea typeface="+mn-ea"/>
                        <a:cs typeface="+mn-cs"/>
                      </a:endParaRPr>
                    </a:p>
                    <a:p>
                      <a:pPr algn="r"/>
                      <a:r>
                        <a:rPr lang="en-US" sz="1200" b="0" i="0" dirty="0">
                          <a:solidFill>
                            <a:schemeClr val="tx1"/>
                          </a:solidFill>
                          <a:latin typeface="Book Antiqua" panose="02040602050305030304" pitchFamily="18" charset="0"/>
                        </a:rPr>
                        <a:t>121.9 cm x 548.6 cm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screenshot of a video game&#10;&#10;Description automatically generated">
            <a:extLst>
              <a:ext uri="{FF2B5EF4-FFF2-40B4-BE49-F238E27FC236}">
                <a16:creationId xmlns:a16="http://schemas.microsoft.com/office/drawing/2014/main" id="{B32E4D53-E68F-4FD4-AF66-AA6F8BBD1066}"/>
              </a:ext>
            </a:extLst>
          </p:cNvPr>
          <p:cNvPicPr>
            <a:picLocks noChangeAspect="1"/>
          </p:cNvPicPr>
          <p:nvPr/>
        </p:nvPicPr>
        <p:blipFill rotWithShape="1">
          <a:blip r:embed="rId4"/>
          <a:srcRect t="-1" b="25344"/>
          <a:stretch/>
        </p:blipFill>
        <p:spPr>
          <a:xfrm>
            <a:off x="487749" y="2437386"/>
            <a:ext cx="8168503" cy="1796666"/>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2FC578E-7270-0739-26C1-46476DD5DC0B}"/>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7" name="TextBox 6">
            <a:extLst>
              <a:ext uri="{FF2B5EF4-FFF2-40B4-BE49-F238E27FC236}">
                <a16:creationId xmlns:a16="http://schemas.microsoft.com/office/drawing/2014/main" id="{922426CC-AAEF-69FD-27DD-B190260FBF34}"/>
              </a:ext>
            </a:extLst>
          </p:cNvPr>
          <p:cNvSpPr txBox="1"/>
          <p:nvPr/>
        </p:nvSpPr>
        <p:spPr>
          <a:xfrm>
            <a:off x="2866940" y="6065464"/>
            <a:ext cx="3594538"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Design and the Elements of Art</a:t>
            </a:r>
          </a:p>
        </p:txBody>
      </p:sp>
      <p:pic>
        <p:nvPicPr>
          <p:cNvPr id="3" name="Picture 2" descr="A black background with purple letters&#10;&#10;AI-generated content may be incorrect.">
            <a:extLst>
              <a:ext uri="{FF2B5EF4-FFF2-40B4-BE49-F238E27FC236}">
                <a16:creationId xmlns:a16="http://schemas.microsoft.com/office/drawing/2014/main" id="{51DF9761-6671-1333-4E2F-DD3DDBD70C63}"/>
              </a:ext>
            </a:extLst>
          </p:cNvPr>
          <p:cNvPicPr>
            <a:picLocks noChangeAspect="1"/>
          </p:cNvPicPr>
          <p:nvPr/>
        </p:nvPicPr>
        <p:blipFill>
          <a:blip r:embed="rId5"/>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97657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ED0BAB-4760-D416-03A8-1A9F3363F68E}"/>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272752538"/>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859515">
                  <a:extLst>
                    <a:ext uri="{9D8B030D-6E8A-4147-A177-3AD203B41FA5}">
                      <a16:colId xmlns:a16="http://schemas.microsoft.com/office/drawing/2014/main" val="1882900237"/>
                    </a:ext>
                  </a:extLst>
                </a:gridCol>
                <a:gridCol w="5018227">
                  <a:extLst>
                    <a:ext uri="{9D8B030D-6E8A-4147-A177-3AD203B41FA5}">
                      <a16:colId xmlns:a16="http://schemas.microsoft.com/office/drawing/2014/main" val="2160138573"/>
                    </a:ext>
                  </a:extLst>
                </a:gridCol>
                <a:gridCol w="2893139">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12</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Le Pont du Gard</a:t>
                      </a:r>
                      <a:endParaRPr lang="en-US" sz="24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dirty="0">
                          <a:solidFill>
                            <a:srgbClr val="211D1E"/>
                          </a:solidFill>
                          <a:effectLst/>
                          <a:latin typeface="Book Antiqua" panose="02040602050305030304" pitchFamily="18" charset="0"/>
                        </a:rPr>
                        <a:t>Languedoc Roussillon region, France, </a:t>
                      </a:r>
                      <a:br>
                        <a:rPr lang="en-US" sz="1200" b="1" dirty="0">
                          <a:solidFill>
                            <a:srgbClr val="211D1E"/>
                          </a:solidFill>
                          <a:effectLst/>
                          <a:latin typeface="Book Antiqua" panose="02040602050305030304" pitchFamily="18" charset="0"/>
                        </a:rPr>
                      </a:br>
                      <a:r>
                        <a:rPr lang="en-US" sz="1200" b="1" dirty="0" err="1">
                          <a:solidFill>
                            <a:srgbClr val="211D1E"/>
                          </a:solidFill>
                          <a:effectLst/>
                          <a:latin typeface="Book Antiqua" panose="02040602050305030304" pitchFamily="18" charset="0"/>
                        </a:rPr>
                        <a:t>Unesco</a:t>
                      </a:r>
                      <a:r>
                        <a:rPr lang="en-US" sz="1200" b="1" dirty="0">
                          <a:solidFill>
                            <a:srgbClr val="211D1E"/>
                          </a:solidFill>
                          <a:effectLst/>
                          <a:latin typeface="Book Antiqua" panose="02040602050305030304" pitchFamily="18" charset="0"/>
                        </a:rPr>
                        <a:t> World Heritage Site </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descr="Pont du Gard over a river&#10;&#10;Description automatically generated">
            <a:extLst>
              <a:ext uri="{FF2B5EF4-FFF2-40B4-BE49-F238E27FC236}">
                <a16:creationId xmlns:a16="http://schemas.microsoft.com/office/drawing/2014/main" id="{644E10B2-E695-694B-1C58-8C54F21B03A1}"/>
              </a:ext>
            </a:extLst>
          </p:cNvPr>
          <p:cNvPicPr>
            <a:picLocks noChangeAspect="1"/>
          </p:cNvPicPr>
          <p:nvPr/>
        </p:nvPicPr>
        <p:blipFill rotWithShape="1">
          <a:blip r:embed="rId3"/>
          <a:srcRect b="9884"/>
          <a:stretch/>
        </p:blipFill>
        <p:spPr>
          <a:xfrm>
            <a:off x="866776" y="976112"/>
            <a:ext cx="7410448" cy="490577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2C7F9AA-29BD-3709-00DF-52794FB9AE69}"/>
              </a:ext>
            </a:extLst>
          </p:cNvPr>
          <p:cNvSpPr txBox="1"/>
          <p:nvPr/>
        </p:nvSpPr>
        <p:spPr>
          <a:xfrm>
            <a:off x="2713940" y="6057647"/>
            <a:ext cx="3745382"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Art and Architecture</a:t>
            </a:r>
          </a:p>
          <a:p>
            <a:pPr algn="ctr"/>
            <a:r>
              <a:rPr lang="en-US" b="1" i="1" dirty="0">
                <a:latin typeface="Book Antiqua" panose="02040602050305030304" pitchFamily="18" charset="0"/>
              </a:rPr>
              <a:t>Roman and Byzantine Empires</a:t>
            </a:r>
          </a:p>
        </p:txBody>
      </p:sp>
      <p:sp>
        <p:nvSpPr>
          <p:cNvPr id="3" name="TextBox 2">
            <a:extLst>
              <a:ext uri="{FF2B5EF4-FFF2-40B4-BE49-F238E27FC236}">
                <a16:creationId xmlns:a16="http://schemas.microsoft.com/office/drawing/2014/main" id="{FABADD3A-E2B4-38FC-21B6-439C0C4D0078}"/>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11" name="TextBox 10">
            <a:extLst>
              <a:ext uri="{FF2B5EF4-FFF2-40B4-BE49-F238E27FC236}">
                <a16:creationId xmlns:a16="http://schemas.microsoft.com/office/drawing/2014/main" id="{B85DCC7B-2A9A-0171-7878-9127D836AE64}"/>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CFD7908F-EE16-8F85-5B6C-C5047EFE9DFA}"/>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290073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BF0BFF3-7434-EE8E-32A7-6DCF95D1817B}"/>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3855266184"/>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val="1882900237"/>
                    </a:ext>
                  </a:extLst>
                </a:gridCol>
                <a:gridCol w="6478072">
                  <a:extLst>
                    <a:ext uri="{9D8B030D-6E8A-4147-A177-3AD203B41FA5}">
                      <a16:colId xmlns:a16="http://schemas.microsoft.com/office/drawing/2014/main" val="2160138573"/>
                    </a:ext>
                  </a:extLst>
                </a:gridCol>
                <a:gridCol w="1554458">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13</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The Pantheon</a:t>
                      </a:r>
                      <a:endParaRPr lang="en-US" sz="24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i="0" dirty="0">
                          <a:solidFill>
                            <a:schemeClr val="tx1"/>
                          </a:solidFill>
                          <a:effectLst/>
                          <a:latin typeface="Book Antiqua" panose="02040602050305030304" pitchFamily="18" charset="0"/>
                        </a:rPr>
                        <a:t>Rome, Italy</a:t>
                      </a:r>
                      <a:endParaRPr lang="en-US" sz="1200" b="1"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A fountain in front of a building&#10;&#10;Description automatically generated">
            <a:extLst>
              <a:ext uri="{FF2B5EF4-FFF2-40B4-BE49-F238E27FC236}">
                <a16:creationId xmlns:a16="http://schemas.microsoft.com/office/drawing/2014/main" id="{B10A7EDA-251A-D01A-5325-CC36D3D8B7CC}"/>
              </a:ext>
            </a:extLst>
          </p:cNvPr>
          <p:cNvPicPr>
            <a:picLocks noChangeAspect="1"/>
          </p:cNvPicPr>
          <p:nvPr/>
        </p:nvPicPr>
        <p:blipFill rotWithShape="1">
          <a:blip r:embed="rId3"/>
          <a:srcRect b="9532"/>
          <a:stretch/>
        </p:blipFill>
        <p:spPr>
          <a:xfrm>
            <a:off x="824714" y="920120"/>
            <a:ext cx="7494573" cy="498602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3602974B-1CEC-BF73-354B-C6EB0BDCE57C}"/>
              </a:ext>
            </a:extLst>
          </p:cNvPr>
          <p:cNvSpPr txBox="1"/>
          <p:nvPr/>
        </p:nvSpPr>
        <p:spPr>
          <a:xfrm>
            <a:off x="2713940" y="6057647"/>
            <a:ext cx="3745382"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Art and Architecture</a:t>
            </a:r>
          </a:p>
          <a:p>
            <a:pPr algn="ctr"/>
            <a:r>
              <a:rPr lang="en-US" b="1" i="1" dirty="0">
                <a:latin typeface="Book Antiqua" panose="02040602050305030304" pitchFamily="18" charset="0"/>
              </a:rPr>
              <a:t>Roman and Byzantine Empires</a:t>
            </a:r>
          </a:p>
        </p:txBody>
      </p:sp>
      <p:sp>
        <p:nvSpPr>
          <p:cNvPr id="3" name="TextBox 2">
            <a:extLst>
              <a:ext uri="{FF2B5EF4-FFF2-40B4-BE49-F238E27FC236}">
                <a16:creationId xmlns:a16="http://schemas.microsoft.com/office/drawing/2014/main" id="{C7FC0351-EF1D-132F-6456-BBF1448EC01B}"/>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8" name="TextBox 7">
            <a:extLst>
              <a:ext uri="{FF2B5EF4-FFF2-40B4-BE49-F238E27FC236}">
                <a16:creationId xmlns:a16="http://schemas.microsoft.com/office/drawing/2014/main" id="{4A5435BA-F3F1-94EC-8BC0-8E0D6403F9EA}"/>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1D227824-2AFF-BCD8-4AF4-9D754BDFD858}"/>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52809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B17B4C-7B9B-8F2E-8F37-1EFF65D36D44}"/>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1381246077"/>
              </p:ext>
            </p:extLst>
          </p:nvPr>
        </p:nvGraphicFramePr>
        <p:xfrm>
          <a:off x="186559" y="110820"/>
          <a:ext cx="8770881" cy="822960"/>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val="1882900237"/>
                    </a:ext>
                  </a:extLst>
                </a:gridCol>
                <a:gridCol w="3222808">
                  <a:extLst>
                    <a:ext uri="{9D8B030D-6E8A-4147-A177-3AD203B41FA5}">
                      <a16:colId xmlns:a16="http://schemas.microsoft.com/office/drawing/2014/main" val="2160138573"/>
                    </a:ext>
                  </a:extLst>
                </a:gridCol>
                <a:gridCol w="4809722">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14</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solidFill>
                            <a:srgbClr val="211D1E"/>
                          </a:solidFill>
                          <a:effectLst/>
                          <a:latin typeface="Book Antiqua" panose="02040602050305030304" pitchFamily="18" charset="0"/>
                        </a:rPr>
                        <a:t>Emperor Justinian and Members of His Court </a:t>
                      </a:r>
                      <a:endParaRPr lang="en-US" sz="16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0" dirty="0">
                          <a:solidFill>
                            <a:schemeClr val="tx1"/>
                          </a:solidFill>
                          <a:latin typeface="Book Antiqua" panose="02040602050305030304" pitchFamily="18" charset="0"/>
                        </a:rPr>
                        <a:t>Emperor Justinian and Members of His Court early 20th century (original dated 6th century) Byzantine. Emperor Justinian and Members of His Court. Byzantine. early 20th century (original dated 6th century). Glass and stone Tesserae. Reproductions-Mosaics</a:t>
                      </a:r>
                      <a:endParaRPr lang="en-US" sz="1100" b="0" dirty="0">
                        <a:solidFill>
                          <a:schemeClr val="tx1"/>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A mosaic of a group of people&#10;&#10;Description automatically generated">
            <a:extLst>
              <a:ext uri="{FF2B5EF4-FFF2-40B4-BE49-F238E27FC236}">
                <a16:creationId xmlns:a16="http://schemas.microsoft.com/office/drawing/2014/main" id="{33C92F3D-E331-12A9-2C40-31F1EE066356}"/>
              </a:ext>
            </a:extLst>
          </p:cNvPr>
          <p:cNvPicPr>
            <a:picLocks noChangeAspect="1"/>
          </p:cNvPicPr>
          <p:nvPr/>
        </p:nvPicPr>
        <p:blipFill rotWithShape="1">
          <a:blip r:embed="rId3"/>
          <a:srcRect b="9225"/>
          <a:stretch/>
        </p:blipFill>
        <p:spPr>
          <a:xfrm>
            <a:off x="1309421" y="1031266"/>
            <a:ext cx="6758739" cy="4865745"/>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7BB0AC2-423C-17B3-FD8A-21EAA0EAE88F}"/>
              </a:ext>
            </a:extLst>
          </p:cNvPr>
          <p:cNvSpPr txBox="1"/>
          <p:nvPr/>
        </p:nvSpPr>
        <p:spPr>
          <a:xfrm>
            <a:off x="2713940" y="6057647"/>
            <a:ext cx="3745382"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Art and Architecture</a:t>
            </a:r>
          </a:p>
          <a:p>
            <a:pPr algn="ctr"/>
            <a:r>
              <a:rPr lang="en-US" b="1" i="1" dirty="0">
                <a:latin typeface="Book Antiqua" panose="02040602050305030304" pitchFamily="18" charset="0"/>
              </a:rPr>
              <a:t>Roman and Byzantine Empires</a:t>
            </a:r>
          </a:p>
        </p:txBody>
      </p:sp>
      <p:sp>
        <p:nvSpPr>
          <p:cNvPr id="3" name="TextBox 2">
            <a:extLst>
              <a:ext uri="{FF2B5EF4-FFF2-40B4-BE49-F238E27FC236}">
                <a16:creationId xmlns:a16="http://schemas.microsoft.com/office/drawing/2014/main" id="{23F9605F-901B-6E5F-9666-B12FA0619002}"/>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8" name="TextBox 7">
            <a:extLst>
              <a:ext uri="{FF2B5EF4-FFF2-40B4-BE49-F238E27FC236}">
                <a16:creationId xmlns:a16="http://schemas.microsoft.com/office/drawing/2014/main" id="{89ABB6C4-08AB-CA7B-86A5-FDC3235341A8}"/>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3F92A782-348F-936A-F179-805EFC321273}"/>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64463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FE11B63-DFE3-7A09-EEF1-F8E7350C6F4E}"/>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992674423"/>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val="1882900237"/>
                    </a:ext>
                  </a:extLst>
                </a:gridCol>
                <a:gridCol w="2922885">
                  <a:extLst>
                    <a:ext uri="{9D8B030D-6E8A-4147-A177-3AD203B41FA5}">
                      <a16:colId xmlns:a16="http://schemas.microsoft.com/office/drawing/2014/main" val="2160138573"/>
                    </a:ext>
                  </a:extLst>
                </a:gridCol>
                <a:gridCol w="5109645">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15</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Hagia Sophia</a:t>
                      </a:r>
                      <a:endParaRPr lang="en-US" sz="24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dirty="0">
                          <a:solidFill>
                            <a:srgbClr val="211D1E"/>
                          </a:solidFill>
                          <a:effectLst/>
                          <a:latin typeface="Book Antiqua" panose="02040602050305030304" pitchFamily="18" charset="0"/>
                        </a:rPr>
                        <a:t>Hagia Sophia domes and minarets in the old town of Istanbul, Turkey</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9C7E63D-A9FB-AE78-AE15-71888BE0CD49}"/>
              </a:ext>
            </a:extLst>
          </p:cNvPr>
          <p:cNvSpPr txBox="1"/>
          <p:nvPr/>
        </p:nvSpPr>
        <p:spPr>
          <a:xfrm>
            <a:off x="2713940" y="6057647"/>
            <a:ext cx="3745382"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Art and Architecture</a:t>
            </a:r>
          </a:p>
          <a:p>
            <a:pPr algn="ctr"/>
            <a:r>
              <a:rPr lang="en-US" b="1" i="1" dirty="0">
                <a:latin typeface="Book Antiqua" panose="02040602050305030304" pitchFamily="18" charset="0"/>
              </a:rPr>
              <a:t>Roman and Byzantine Empires</a:t>
            </a:r>
          </a:p>
        </p:txBody>
      </p:sp>
      <p:pic>
        <p:nvPicPr>
          <p:cNvPr id="14" name="Picture 13" descr="A large building with a dome with Hagia Sophia in the background&#10;&#10;Description automatically generated">
            <a:extLst>
              <a:ext uri="{FF2B5EF4-FFF2-40B4-BE49-F238E27FC236}">
                <a16:creationId xmlns:a16="http://schemas.microsoft.com/office/drawing/2014/main" id="{1CE526A2-1F66-32FA-9B23-F4557254562F}"/>
              </a:ext>
            </a:extLst>
          </p:cNvPr>
          <p:cNvPicPr>
            <a:picLocks noChangeAspect="1"/>
          </p:cNvPicPr>
          <p:nvPr/>
        </p:nvPicPr>
        <p:blipFill rotWithShape="1">
          <a:blip r:embed="rId3"/>
          <a:srcRect b="11184"/>
          <a:stretch/>
        </p:blipFill>
        <p:spPr>
          <a:xfrm>
            <a:off x="685799" y="985899"/>
            <a:ext cx="7772400" cy="4359578"/>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B4C25781-9585-056E-8897-5C2D7A6F1421}"/>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8" name="TextBox 7">
            <a:extLst>
              <a:ext uri="{FF2B5EF4-FFF2-40B4-BE49-F238E27FC236}">
                <a16:creationId xmlns:a16="http://schemas.microsoft.com/office/drawing/2014/main" id="{5E1030E7-84E8-85BC-E52F-A1FBF074163D}"/>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D74B3331-599A-C82D-D1B2-A93C9270BA0D}"/>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60437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F98A4A-94E8-35FB-6E54-7AA60F5DEB27}"/>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2774031120"/>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val="1882900237"/>
                    </a:ext>
                  </a:extLst>
                </a:gridCol>
                <a:gridCol w="5256434">
                  <a:extLst>
                    <a:ext uri="{9D8B030D-6E8A-4147-A177-3AD203B41FA5}">
                      <a16:colId xmlns:a16="http://schemas.microsoft.com/office/drawing/2014/main" val="2160138573"/>
                    </a:ext>
                  </a:extLst>
                </a:gridCol>
                <a:gridCol w="2776096">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16</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Neolithic Long House</a:t>
                      </a:r>
                      <a:endParaRPr lang="en-US" sz="24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dirty="0">
                          <a:solidFill>
                            <a:srgbClr val="211D1E"/>
                          </a:solidFill>
                          <a:effectLst/>
                          <a:latin typeface="Book Antiqua" panose="02040602050305030304" pitchFamily="18" charset="0"/>
                        </a:rPr>
                        <a:t>20-metre long replica of a Neolithic Longhouse at La </a:t>
                      </a:r>
                      <a:r>
                        <a:rPr lang="en-US" sz="1200" b="1" dirty="0" err="1">
                          <a:solidFill>
                            <a:srgbClr val="211D1E"/>
                          </a:solidFill>
                          <a:effectLst/>
                          <a:latin typeface="Book Antiqua" panose="02040602050305030304" pitchFamily="18" charset="0"/>
                        </a:rPr>
                        <a:t>Hougue</a:t>
                      </a:r>
                      <a:r>
                        <a:rPr lang="en-US" sz="1200" b="1" dirty="0">
                          <a:solidFill>
                            <a:srgbClr val="211D1E"/>
                          </a:solidFill>
                          <a:effectLst/>
                          <a:latin typeface="Book Antiqua" panose="02040602050305030304" pitchFamily="18" charset="0"/>
                        </a:rPr>
                        <a:t> </a:t>
                      </a:r>
                      <a:r>
                        <a:rPr lang="en-US" sz="1200" b="1" dirty="0" err="1">
                          <a:solidFill>
                            <a:srgbClr val="211D1E"/>
                          </a:solidFill>
                          <a:effectLst/>
                          <a:latin typeface="Book Antiqua" panose="02040602050305030304" pitchFamily="18" charset="0"/>
                        </a:rPr>
                        <a:t>Bie</a:t>
                      </a:r>
                      <a:r>
                        <a:rPr lang="en-US" sz="1200" b="1" dirty="0">
                          <a:solidFill>
                            <a:srgbClr val="211D1E"/>
                          </a:solidFill>
                          <a:effectLst/>
                          <a:latin typeface="Book Antiqua" panose="02040602050305030304" pitchFamily="18" charset="0"/>
                        </a:rPr>
                        <a:t>, Jersey</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descr="A building in a grassy area&#10;&#10;Description automatically generated">
            <a:extLst>
              <a:ext uri="{FF2B5EF4-FFF2-40B4-BE49-F238E27FC236}">
                <a16:creationId xmlns:a16="http://schemas.microsoft.com/office/drawing/2014/main" id="{44E32CA8-E6D8-201C-69F9-C826086B1FDE}"/>
              </a:ext>
            </a:extLst>
          </p:cNvPr>
          <p:cNvPicPr>
            <a:picLocks noChangeAspect="1"/>
          </p:cNvPicPr>
          <p:nvPr/>
        </p:nvPicPr>
        <p:blipFill rotWithShape="1">
          <a:blip r:embed="rId3"/>
          <a:srcRect b="9532"/>
          <a:stretch/>
        </p:blipFill>
        <p:spPr>
          <a:xfrm>
            <a:off x="941832" y="1013904"/>
            <a:ext cx="7260336" cy="483019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EA1E5259-F30C-E60D-CA31-18BC83365A26}"/>
              </a:ext>
            </a:extLst>
          </p:cNvPr>
          <p:cNvSpPr txBox="1"/>
          <p:nvPr/>
        </p:nvSpPr>
        <p:spPr>
          <a:xfrm>
            <a:off x="2779776" y="6057647"/>
            <a:ext cx="4198925" cy="369332"/>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Architecture of the Earliest Peoples</a:t>
            </a:r>
            <a:endParaRPr lang="en-US" b="1" dirty="0">
              <a:latin typeface="Book Antiqua" panose="02040602050305030304" pitchFamily="18" charset="0"/>
            </a:endParaRPr>
          </a:p>
        </p:txBody>
      </p:sp>
      <p:sp>
        <p:nvSpPr>
          <p:cNvPr id="3" name="TextBox 2">
            <a:extLst>
              <a:ext uri="{FF2B5EF4-FFF2-40B4-BE49-F238E27FC236}">
                <a16:creationId xmlns:a16="http://schemas.microsoft.com/office/drawing/2014/main" id="{353CA344-3D1F-7F43-E78A-37673B9B18F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11" name="TextBox 10">
            <a:extLst>
              <a:ext uri="{FF2B5EF4-FFF2-40B4-BE49-F238E27FC236}">
                <a16:creationId xmlns:a16="http://schemas.microsoft.com/office/drawing/2014/main" id="{CAFE8873-216B-91F3-CBAF-99FBCF227E66}"/>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2D4B5CE7-4A4A-F9AF-E078-95779761ACF0}"/>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307973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98FC3F-A6E2-964E-26FA-53CCCD200E3E}"/>
              </a:ext>
            </a:extLst>
          </p:cNvPr>
          <p:cNvPicPr>
            <a:picLocks noChangeAspect="1"/>
          </p:cNvPicPr>
          <p:nvPr/>
        </p:nvPicPr>
        <p:blipFill>
          <a:blip r:embed="rId2">
            <a:alphaModFix amt="50000"/>
          </a:blip>
          <a:src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D0BD7D1-3FF1-A5C8-8A1E-22320D2704A7}"/>
              </a:ext>
            </a:extLst>
          </p:cNvPr>
          <p:cNvSpPr txBox="1"/>
          <p:nvPr/>
        </p:nvSpPr>
        <p:spPr>
          <a:xfrm>
            <a:off x="969583" y="370758"/>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7" name="TextBox 6">
            <a:extLst>
              <a:ext uri="{FF2B5EF4-FFF2-40B4-BE49-F238E27FC236}">
                <a16:creationId xmlns:a16="http://schemas.microsoft.com/office/drawing/2014/main" id="{15C9125C-6859-0FB6-11DA-D64AA4B21E85}"/>
              </a:ext>
            </a:extLst>
          </p:cNvPr>
          <p:cNvSpPr txBox="1"/>
          <p:nvPr/>
        </p:nvSpPr>
        <p:spPr>
          <a:xfrm>
            <a:off x="115614" y="115438"/>
            <a:ext cx="359453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Visual Arts Slide Deck</a:t>
            </a:r>
          </a:p>
        </p:txBody>
      </p:sp>
      <p:pic>
        <p:nvPicPr>
          <p:cNvPr id="3" name="Picture 2" descr="A black background with purple letters&#10;&#10;AI-generated content may be incorrect.">
            <a:extLst>
              <a:ext uri="{FF2B5EF4-FFF2-40B4-BE49-F238E27FC236}">
                <a16:creationId xmlns:a16="http://schemas.microsoft.com/office/drawing/2014/main" id="{F788C8C4-B264-605A-7162-B6CF5E7307AB}"/>
              </a:ext>
            </a:extLst>
          </p:cNvPr>
          <p:cNvPicPr>
            <a:picLocks noChangeAspect="1"/>
          </p:cNvPicPr>
          <p:nvPr/>
        </p:nvPicPr>
        <p:blipFill>
          <a:blip r:embed="rId3"/>
          <a:stretch>
            <a:fillRect/>
          </a:stretch>
        </p:blipFill>
        <p:spPr>
          <a:xfrm>
            <a:off x="6929610" y="86509"/>
            <a:ext cx="2093332" cy="684359"/>
          </a:xfrm>
          <a:prstGeom prst="rect">
            <a:avLst/>
          </a:prstGeom>
        </p:spPr>
      </p:pic>
      <p:sp>
        <p:nvSpPr>
          <p:cNvPr id="6" name="Rectangle 5">
            <a:extLst>
              <a:ext uri="{FF2B5EF4-FFF2-40B4-BE49-F238E27FC236}">
                <a16:creationId xmlns:a16="http://schemas.microsoft.com/office/drawing/2014/main" id="{1BD45342-0B73-1429-BF93-54C2375A5726}"/>
              </a:ext>
            </a:extLst>
          </p:cNvPr>
          <p:cNvSpPr/>
          <p:nvPr/>
        </p:nvSpPr>
        <p:spPr>
          <a:xfrm rot="16200000">
            <a:off x="7789956" y="5339156"/>
            <a:ext cx="1643399" cy="246221"/>
          </a:xfrm>
          <a:prstGeom prst="rect">
            <a:avLst/>
          </a:prstGeom>
        </p:spPr>
        <p:txBody>
          <a:bodyPr wrap="none">
            <a:spAutoFit/>
          </a:bodyPr>
          <a:lstStyle/>
          <a:p>
            <a:r>
              <a:rPr lang="en-US" sz="1000" dirty="0">
                <a:solidFill>
                  <a:srgbClr val="211D1E"/>
                </a:solidFill>
                <a:latin typeface="Arial" pitchFamily="34" charset="0"/>
                <a:ea typeface="Open Sans"/>
                <a:cs typeface="Arial" pitchFamily="34" charset="0"/>
                <a:sym typeface="Open Sans"/>
              </a:rPr>
              <a:t>ISBN: 979-8-88970-645-8</a:t>
            </a:r>
            <a:endParaRPr lang="en-IN" sz="1000" dirty="0">
              <a:latin typeface="Arial" pitchFamily="34" charset="0"/>
              <a:cs typeface="Arial" pitchFamily="34" charset="0"/>
            </a:endParaRPr>
          </a:p>
        </p:txBody>
      </p:sp>
      <p:sp>
        <p:nvSpPr>
          <p:cNvPr id="8" name="Google Shape;146;p22">
            <a:extLst>
              <a:ext uri="{FF2B5EF4-FFF2-40B4-BE49-F238E27FC236}">
                <a16:creationId xmlns:a16="http://schemas.microsoft.com/office/drawing/2014/main" id="{BBE95EA3-7A3E-1682-711D-2FEC0EC261C7}"/>
              </a:ext>
            </a:extLst>
          </p:cNvPr>
          <p:cNvSpPr txBox="1"/>
          <p:nvPr/>
        </p:nvSpPr>
        <p:spPr>
          <a:xfrm>
            <a:off x="340500" y="1307475"/>
            <a:ext cx="8182412" cy="51413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This work is licensed under a Creative Commons Attribution-</a:t>
            </a:r>
            <a:r>
              <a:rPr lang="en-US" sz="1000" b="0" i="0" u="none" strike="noStrike" cap="none" dirty="0" err="1">
                <a:solidFill>
                  <a:srgbClr val="211D1E"/>
                </a:solidFill>
                <a:latin typeface="Open Sans"/>
                <a:ea typeface="Open Sans"/>
                <a:cs typeface="Open Sans"/>
                <a:sym typeface="Open Sans"/>
              </a:rPr>
              <a:t>NonCommercial</a:t>
            </a:r>
            <a:r>
              <a:rPr lang="en-US" sz="1000" b="0" i="0" u="none" strike="noStrike" cap="none" dirty="0">
                <a:solidFill>
                  <a:srgbClr val="211D1E"/>
                </a:solidFill>
                <a:latin typeface="Open Sans"/>
                <a:ea typeface="Open Sans"/>
                <a:cs typeface="Open Sans"/>
                <a:sym typeface="Open Sans"/>
              </a:rPr>
              <a:t>-</a:t>
            </a:r>
            <a:r>
              <a:rPr lang="en-US" sz="1000" b="0" i="0" u="none" strike="noStrike" cap="none" dirty="0" err="1">
                <a:solidFill>
                  <a:srgbClr val="211D1E"/>
                </a:solidFill>
                <a:latin typeface="Open Sans"/>
                <a:ea typeface="Open Sans"/>
                <a:cs typeface="Open Sans"/>
                <a:sym typeface="Open Sans"/>
              </a:rPr>
              <a:t>ShareAlike</a:t>
            </a:r>
            <a:r>
              <a:rPr lang="en-US" sz="1000" b="0" i="0" u="none" strike="noStrike" cap="none" dirty="0">
                <a:solidFill>
                  <a:srgbClr val="211D1E"/>
                </a:solidFill>
                <a:latin typeface="Open Sans"/>
                <a:ea typeface="Open Sans"/>
                <a:cs typeface="Open Sans"/>
                <a:sym typeface="Open Sans"/>
              </a:rPr>
              <a:t> 4.0 International License.</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You are free:</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to Share—to copy, distribute, and transmit the work to Remix—to adapt the work</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Under the following conditions:</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Attribution—You must attribute the work in the following manner:</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1" u="none" strike="noStrike" cap="none" dirty="0">
                <a:solidFill>
                  <a:srgbClr val="211D1E"/>
                </a:solidFill>
                <a:latin typeface="Open Sans"/>
                <a:ea typeface="Open Sans"/>
                <a:cs typeface="Open Sans"/>
                <a:sym typeface="Open Sans"/>
              </a:rPr>
              <a:t>This work is based on an original work of the Core Knowledge® Foundation (</a:t>
            </a:r>
            <a:r>
              <a:rPr lang="en-US" sz="1000" b="0" i="1"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www.coreknowledge.org</a:t>
            </a:r>
            <a:r>
              <a:rPr lang="en-US" sz="1000" b="0" i="1" u="none" strike="noStrike" cap="none" dirty="0">
                <a:solidFill>
                  <a:srgbClr val="211D1E"/>
                </a:solidFill>
                <a:latin typeface="Open Sans"/>
                <a:ea typeface="Open Sans"/>
                <a:cs typeface="Open Sans"/>
                <a:sym typeface="Open Sans"/>
              </a:rPr>
              <a:t>) and the additions from the Louisiana </a:t>
            </a:r>
            <a:br>
              <a:rPr lang="en-US" sz="1000" b="0" i="1" u="none" strike="noStrike" cap="none" dirty="0">
                <a:solidFill>
                  <a:srgbClr val="211D1E"/>
                </a:solidFill>
                <a:latin typeface="Open Sans"/>
                <a:ea typeface="Open Sans"/>
                <a:cs typeface="Open Sans"/>
                <a:sym typeface="Open Sans"/>
              </a:rPr>
            </a:br>
            <a:r>
              <a:rPr lang="en-US" sz="1000" b="0" i="1" u="none" strike="noStrike" cap="none" dirty="0">
                <a:solidFill>
                  <a:srgbClr val="211D1E"/>
                </a:solidFill>
                <a:latin typeface="Open Sans"/>
                <a:ea typeface="Open Sans"/>
                <a:cs typeface="Open Sans"/>
                <a:sym typeface="Open Sans"/>
              </a:rPr>
              <a:t>Department of Education, made available through licensing under a Creative Commons Attribution-NonCommercial-ShareAlike4.0 International License. This does not in any way imply that the Core Knowledge Foundation or the Louisiana Department of Education endorses this work.</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Noncommercial—You may not use this work for commercial purposes.</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Share Alike—If you alter, transform, or build upon this work, you may distribute the resulting work only under the same or similar license to </a:t>
            </a:r>
            <a:br>
              <a:rPr lang="en-US" sz="1000" b="0" i="0" u="none" strike="noStrike" cap="none" dirty="0">
                <a:solidFill>
                  <a:srgbClr val="211D1E"/>
                </a:solidFill>
                <a:latin typeface="Open Sans"/>
                <a:ea typeface="Open Sans"/>
                <a:cs typeface="Open Sans"/>
                <a:sym typeface="Open Sans"/>
              </a:rPr>
            </a:br>
            <a:r>
              <a:rPr lang="en-US" sz="1000" b="0" i="0" u="none" strike="noStrike" cap="none" dirty="0">
                <a:solidFill>
                  <a:srgbClr val="211D1E"/>
                </a:solidFill>
                <a:latin typeface="Open Sans"/>
                <a:ea typeface="Open Sans"/>
                <a:cs typeface="Open Sans"/>
                <a:sym typeface="Open Sans"/>
              </a:rPr>
              <a:t>this one.</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With the understanding that:</a:t>
            </a:r>
            <a:endParaRPr sz="1000" b="0" i="0" u="none" strike="noStrike" cap="none" dirty="0">
              <a:solidFill>
                <a:srgbClr val="000000"/>
              </a:solidFill>
              <a:latin typeface="Open Sans"/>
              <a:ea typeface="Open Sans"/>
              <a:cs typeface="Open Sans"/>
              <a:sym typeface="Open Sans"/>
            </a:endParaRPr>
          </a:p>
          <a:p>
            <a:pPr marL="11430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For any reuse or distribution, you must make clear to others the license terms of this work. The best way to do this is with a link to this </a:t>
            </a:r>
            <a:br>
              <a:rPr lang="en-US" sz="1000" b="0" i="0" u="none" strike="noStrike" cap="none" dirty="0">
                <a:solidFill>
                  <a:srgbClr val="211D1E"/>
                </a:solidFill>
                <a:latin typeface="Open Sans"/>
                <a:ea typeface="Open Sans"/>
                <a:cs typeface="Open Sans"/>
                <a:sym typeface="Open Sans"/>
              </a:rPr>
            </a:br>
            <a:r>
              <a:rPr lang="en-US" sz="1000" b="0" i="0" u="none" strike="noStrike" cap="none" dirty="0">
                <a:solidFill>
                  <a:srgbClr val="211D1E"/>
                </a:solidFill>
                <a:latin typeface="Open Sans"/>
                <a:ea typeface="Open Sans"/>
                <a:cs typeface="Open Sans"/>
                <a:sym typeface="Open Sans"/>
              </a:rPr>
              <a:t>web page:</a:t>
            </a:r>
            <a:endParaRPr sz="1000" b="0" i="0" u="none" strike="noStrike" cap="none" dirty="0">
              <a:solidFill>
                <a:srgbClr val="000000"/>
              </a:solidFill>
              <a:latin typeface="Open Sans"/>
              <a:ea typeface="Open Sans"/>
              <a:cs typeface="Open Sans"/>
              <a:sym typeface="Open Sans"/>
            </a:endParaRPr>
          </a:p>
          <a:p>
            <a:pPr marL="0" marR="0" lvl="0" indent="0" algn="l" rtl="0">
              <a:lnSpc>
                <a:spcPct val="162000"/>
              </a:lnSpc>
              <a:spcBef>
                <a:spcPts val="225"/>
              </a:spcBef>
              <a:spcAft>
                <a:spcPts val="0"/>
              </a:spcAft>
              <a:buClr>
                <a:srgbClr val="000000"/>
              </a:buClr>
              <a:buSzPts val="1000"/>
              <a:buFont typeface="Arial"/>
              <a:buNone/>
            </a:pPr>
            <a:r>
              <a:rPr lang="en-US" sz="1000" b="0" i="0" u="sng" strike="noStrike" cap="none" dirty="0">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https://creativecommons.org/licenses/by-nc-sa/4.0/</a:t>
            </a:r>
            <a:endParaRPr sz="1000" b="0" i="0" u="none" strike="noStrike" cap="none" dirty="0">
              <a:solidFill>
                <a:srgbClr val="000000"/>
              </a:solidFill>
              <a:latin typeface="Open Sans"/>
              <a:ea typeface="Open Sans"/>
              <a:cs typeface="Open Sans"/>
              <a:sym typeface="Open Sans"/>
            </a:endParaRPr>
          </a:p>
          <a:p>
            <a:pPr lvl="0">
              <a:lnSpc>
                <a:spcPct val="115000"/>
              </a:lnSpc>
              <a:buClr>
                <a:srgbClr val="000000"/>
              </a:buClr>
              <a:buSzPts val="1000"/>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lvl="0">
              <a:lnSpc>
                <a:spcPct val="115000"/>
              </a:lnSpc>
              <a:buClr>
                <a:srgbClr val="000000"/>
              </a:buClr>
              <a:buSzPts val="1000"/>
            </a:pPr>
            <a:r>
              <a:rPr lang="en-US" sz="1000" dirty="0">
                <a:latin typeface="Open Sans" panose="020B0606030504020204" pitchFamily="34" charset="0"/>
                <a:ea typeface="Open Sans" panose="020B0606030504020204" pitchFamily="34" charset="0"/>
                <a:cs typeface="Open Sans" panose="020B0606030504020204" pitchFamily="34" charset="0"/>
              </a:rPr>
              <a:t>Copyright © 2025 Core Knowledge Foundation</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162000"/>
              </a:lnSpc>
              <a:spcBef>
                <a:spcPts val="0"/>
              </a:spcBef>
              <a:spcAft>
                <a:spcPts val="0"/>
              </a:spcAft>
              <a:buClr>
                <a:srgbClr val="000000"/>
              </a:buClr>
              <a:buSzPts val="1000"/>
              <a:buFont typeface="Arial"/>
              <a:buNone/>
            </a:pPr>
            <a:r>
              <a:rPr lang="en-US" sz="10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www.coreknowledge.org</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97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All Rights Reserved.</a:t>
            </a:r>
            <a:endParaRPr sz="1000" b="0" i="0" u="none" strike="noStrike" cap="none" dirty="0">
              <a:solidFill>
                <a:srgbClr val="000000"/>
              </a:solidFill>
              <a:latin typeface="Open Sans"/>
              <a:ea typeface="Open Sans"/>
              <a:cs typeface="Open Sans"/>
              <a:sym typeface="Open Sans"/>
            </a:endParaRPr>
          </a:p>
          <a:p>
            <a:pPr>
              <a:spcBef>
                <a:spcPts val="1125"/>
              </a:spcBef>
              <a:buClr>
                <a:srgbClr val="000000"/>
              </a:buClr>
              <a:buSzPts val="1000"/>
            </a:pP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Core Knowledge</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Core Knowledge Curriculum Series™, Core Knowledge Visual Arts™, Core Knowledge Music™ are trademarks </a:t>
            </a:r>
            <a:r>
              <a:rPr lang="en-US" sz="1000" b="0" i="0"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a:rPr>
              <a:t>are trademarks of the Core Knowledge Foundation. Foundations of Freedom is a trademark of the Louisiana Department of Education.</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 </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Trademarks and trade names are shown in this book strictly for illustrative and educational purposes and are the property of their </a:t>
            </a:r>
            <a:br>
              <a:rPr lang="en-US" sz="1000" b="0" i="0" u="none" strike="noStrike" cap="none" dirty="0">
                <a:solidFill>
                  <a:srgbClr val="211D1E"/>
                </a:solidFill>
                <a:latin typeface="Open Sans"/>
                <a:ea typeface="Open Sans"/>
                <a:cs typeface="Open Sans"/>
                <a:sym typeface="Open Sans"/>
              </a:rPr>
            </a:br>
            <a:r>
              <a:rPr lang="en-US" sz="1000" b="0" i="0" u="none" strike="noStrike" cap="none" dirty="0">
                <a:solidFill>
                  <a:srgbClr val="211D1E"/>
                </a:solidFill>
                <a:latin typeface="Open Sans"/>
                <a:ea typeface="Open Sans"/>
                <a:cs typeface="Open Sans"/>
                <a:sym typeface="Open Sans"/>
              </a:rPr>
              <a:t>respective owners. References herein should not be regarded as affecting the validity of said trademarks and trade names.</a:t>
            </a:r>
            <a:endParaRPr sz="1000" b="0" i="0" u="none" strike="noStrike" cap="none"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58541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0A374F-4BF8-08EB-C84B-0304DEABCFE6}"/>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3382590177"/>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738351">
                  <a:extLst>
                    <a:ext uri="{9D8B030D-6E8A-4147-A177-3AD203B41FA5}">
                      <a16:colId xmlns:a16="http://schemas.microsoft.com/office/drawing/2014/main" val="1882900237"/>
                    </a:ext>
                  </a:extLst>
                </a:gridCol>
                <a:gridCol w="5351532">
                  <a:extLst>
                    <a:ext uri="{9D8B030D-6E8A-4147-A177-3AD203B41FA5}">
                      <a16:colId xmlns:a16="http://schemas.microsoft.com/office/drawing/2014/main" val="2160138573"/>
                    </a:ext>
                  </a:extLst>
                </a:gridCol>
                <a:gridCol w="2680998">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17</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Plains American Tipi</a:t>
                      </a:r>
                      <a:endParaRPr lang="en-US" sz="24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dirty="0">
                          <a:solidFill>
                            <a:srgbClr val="211D1E"/>
                          </a:solidFill>
                          <a:effectLst/>
                          <a:latin typeface="Book Antiqua" panose="02040602050305030304" pitchFamily="18" charset="0"/>
                        </a:rPr>
                        <a:t>Plains Indian Tepee in the foothills</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A white teepee in a field&#10;&#10;Description automatically generated">
            <a:extLst>
              <a:ext uri="{FF2B5EF4-FFF2-40B4-BE49-F238E27FC236}">
                <a16:creationId xmlns:a16="http://schemas.microsoft.com/office/drawing/2014/main" id="{5259393C-26AD-01DE-DB1A-EB60701F771F}"/>
              </a:ext>
            </a:extLst>
          </p:cNvPr>
          <p:cNvPicPr>
            <a:picLocks noChangeAspect="1"/>
          </p:cNvPicPr>
          <p:nvPr/>
        </p:nvPicPr>
        <p:blipFill rotWithShape="1">
          <a:blip r:embed="rId3"/>
          <a:srcRect b="9788"/>
          <a:stretch/>
        </p:blipFill>
        <p:spPr>
          <a:xfrm>
            <a:off x="949147" y="1025589"/>
            <a:ext cx="7245706" cy="4806822"/>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CA51945-EA04-A686-DEF9-7170AA5E5183}"/>
              </a:ext>
            </a:extLst>
          </p:cNvPr>
          <p:cNvSpPr txBox="1"/>
          <p:nvPr/>
        </p:nvSpPr>
        <p:spPr>
          <a:xfrm>
            <a:off x="2779776" y="6057647"/>
            <a:ext cx="4198925" cy="369332"/>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Architecture of the Earliest Peoples</a:t>
            </a:r>
            <a:endParaRPr lang="en-US" b="1" dirty="0">
              <a:latin typeface="Book Antiqua" panose="02040602050305030304" pitchFamily="18" charset="0"/>
            </a:endParaRPr>
          </a:p>
        </p:txBody>
      </p:sp>
      <p:sp>
        <p:nvSpPr>
          <p:cNvPr id="3" name="TextBox 2">
            <a:extLst>
              <a:ext uri="{FF2B5EF4-FFF2-40B4-BE49-F238E27FC236}">
                <a16:creationId xmlns:a16="http://schemas.microsoft.com/office/drawing/2014/main" id="{A9277921-182E-B728-FC1D-51C62EE66CF5}"/>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8" name="TextBox 7">
            <a:extLst>
              <a:ext uri="{FF2B5EF4-FFF2-40B4-BE49-F238E27FC236}">
                <a16:creationId xmlns:a16="http://schemas.microsoft.com/office/drawing/2014/main" id="{4C0C235F-B880-4685-FC4B-9CA4F8492E68}"/>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6EA67310-289D-64B6-27C5-52A85D2F1D2F}"/>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71841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744E4F-ADE4-A795-B3BE-855255BA113B}"/>
              </a:ext>
            </a:extLst>
          </p:cNvPr>
          <p:cNvPicPr>
            <a:picLocks noChangeAspect="1"/>
          </p:cNvPicPr>
          <p:nvPr/>
        </p:nvPicPr>
        <p:blipFill>
          <a:blip r:embed="rId2">
            <a:alphaModFix amt="50000"/>
          </a:blip>
          <a:src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15631879"/>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654689">
                  <a:extLst>
                    <a:ext uri="{9D8B030D-6E8A-4147-A177-3AD203B41FA5}">
                      <a16:colId xmlns:a16="http://schemas.microsoft.com/office/drawing/2014/main" val="1882900237"/>
                    </a:ext>
                  </a:extLst>
                </a:gridCol>
                <a:gridCol w="4842662">
                  <a:extLst>
                    <a:ext uri="{9D8B030D-6E8A-4147-A177-3AD203B41FA5}">
                      <a16:colId xmlns:a16="http://schemas.microsoft.com/office/drawing/2014/main" val="2160138573"/>
                    </a:ext>
                  </a:extLst>
                </a:gridCol>
                <a:gridCol w="3273530">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18</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Hopi Kachina doll</a:t>
                      </a:r>
                      <a:endParaRPr lang="en-US" sz="24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dirty="0">
                          <a:solidFill>
                            <a:srgbClr val="211D1E"/>
                          </a:solidFill>
                          <a:effectLst/>
                          <a:latin typeface="Book Antiqua" panose="02040602050305030304" pitchFamily="18" charset="0"/>
                        </a:rPr>
                        <a:t>A </a:t>
                      </a:r>
                      <a:r>
                        <a:rPr lang="en-US" sz="1200" b="1" dirty="0" err="1">
                          <a:solidFill>
                            <a:srgbClr val="211D1E"/>
                          </a:solidFill>
                          <a:effectLst/>
                          <a:latin typeface="Book Antiqua" panose="02040602050305030304" pitchFamily="18" charset="0"/>
                        </a:rPr>
                        <a:t>colourfully</a:t>
                      </a:r>
                      <a:r>
                        <a:rPr lang="en-US" sz="1200" b="1" dirty="0">
                          <a:solidFill>
                            <a:srgbClr val="211D1E"/>
                          </a:solidFill>
                          <a:effectLst/>
                          <a:latin typeface="Book Antiqua" panose="02040602050305030304" pitchFamily="18" charset="0"/>
                        </a:rPr>
                        <a:t> painted Hopi doll or Kachina</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A colorful wooden doll with feathers&#10;&#10;Description automatically generated with medium confidence">
            <a:extLst>
              <a:ext uri="{FF2B5EF4-FFF2-40B4-BE49-F238E27FC236}">
                <a16:creationId xmlns:a16="http://schemas.microsoft.com/office/drawing/2014/main" id="{5EC47AF0-0C2A-E036-DF5E-991F35A19ED6}"/>
              </a:ext>
            </a:extLst>
          </p:cNvPr>
          <p:cNvPicPr>
            <a:picLocks noChangeAspect="1"/>
          </p:cNvPicPr>
          <p:nvPr/>
        </p:nvPicPr>
        <p:blipFill rotWithShape="1">
          <a:blip r:embed="rId3"/>
          <a:srcRect b="6285"/>
          <a:stretch/>
        </p:blipFill>
        <p:spPr>
          <a:xfrm>
            <a:off x="2791791" y="927323"/>
            <a:ext cx="3560419" cy="492350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78F165B-F264-577E-D311-90738DF84FF4}"/>
              </a:ext>
            </a:extLst>
          </p:cNvPr>
          <p:cNvSpPr txBox="1"/>
          <p:nvPr/>
        </p:nvSpPr>
        <p:spPr>
          <a:xfrm>
            <a:off x="2975000" y="6057647"/>
            <a:ext cx="3205655" cy="369332"/>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Native American Art</a:t>
            </a:r>
            <a:endParaRPr lang="en-US" b="1" dirty="0">
              <a:latin typeface="Book Antiqua" panose="02040602050305030304" pitchFamily="18" charset="0"/>
            </a:endParaRPr>
          </a:p>
        </p:txBody>
      </p:sp>
      <p:sp>
        <p:nvSpPr>
          <p:cNvPr id="3" name="TextBox 2">
            <a:extLst>
              <a:ext uri="{FF2B5EF4-FFF2-40B4-BE49-F238E27FC236}">
                <a16:creationId xmlns:a16="http://schemas.microsoft.com/office/drawing/2014/main" id="{C80C94C4-901D-5DF8-EE57-D747CE530CFB}"/>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9" name="TextBox 8">
            <a:extLst>
              <a:ext uri="{FF2B5EF4-FFF2-40B4-BE49-F238E27FC236}">
                <a16:creationId xmlns:a16="http://schemas.microsoft.com/office/drawing/2014/main" id="{E56345D8-02A8-C3C5-2A77-4D14D87DE15C}"/>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38F975A8-38F1-7AA3-A4DE-27831A28908D}"/>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64382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622021-6896-FA8B-F670-CD319C496C7B}"/>
              </a:ext>
            </a:extLst>
          </p:cNvPr>
          <p:cNvPicPr>
            <a:picLocks noChangeAspect="1"/>
          </p:cNvPicPr>
          <p:nvPr/>
        </p:nvPicPr>
        <p:blipFill>
          <a:blip r:embed="rId2">
            <a:alphaModFix amt="50000"/>
          </a:blip>
          <a:srcRect/>
          <a:stretch/>
        </p:blipFill>
        <p:spPr>
          <a:xfrm>
            <a:off x="0" y="0"/>
            <a:ext cx="9144000" cy="6858000"/>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3717031547"/>
              </p:ext>
            </p:extLst>
          </p:nvPr>
        </p:nvGraphicFramePr>
        <p:xfrm>
          <a:off x="186559" y="110820"/>
          <a:ext cx="8636486" cy="698477"/>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882900237"/>
                    </a:ext>
                  </a:extLst>
                </a:gridCol>
                <a:gridCol w="3550594">
                  <a:extLst>
                    <a:ext uri="{9D8B030D-6E8A-4147-A177-3AD203B41FA5}">
                      <a16:colId xmlns:a16="http://schemas.microsoft.com/office/drawing/2014/main" val="2160138573"/>
                    </a:ext>
                  </a:extLst>
                </a:gridCol>
                <a:gridCol w="4331512">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19</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211D1E"/>
                          </a:solidFill>
                          <a:effectLst/>
                          <a:latin typeface="Book Antiqua" panose="02040602050305030304" pitchFamily="18" charset="0"/>
                        </a:rPr>
                        <a:t>Navajo (Dine) Saddle blanket</a:t>
                      </a:r>
                      <a:endParaRPr lang="en-US" sz="20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0" dirty="0">
                          <a:solidFill>
                            <a:srgbClr val="211D1E"/>
                          </a:solidFill>
                          <a:effectLst/>
                          <a:latin typeface="Book Antiqua" panose="02040602050305030304" pitchFamily="18" charset="0"/>
                        </a:rPr>
                        <a:t>1890, Wool and dye, Southwest, United States, North and Central America, Coverings &amp; hangings, textiles, 48 × 33 in. </a:t>
                      </a:r>
                      <a:endParaRPr lang="en-US" sz="11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id="{B8572518-330C-D373-8F8D-DE80D371CDBE}"/>
              </a:ext>
            </a:extLst>
          </p:cNvPr>
          <p:cNvGraphicFramePr>
            <a:graphicFrameLocks noGrp="1"/>
          </p:cNvGraphicFramePr>
          <p:nvPr>
            <p:extLst>
              <p:ext uri="{D42A27DB-BD31-4B8C-83A1-F6EECF244321}">
                <p14:modId xmlns:p14="http://schemas.microsoft.com/office/powerpoint/2010/main" val="3255146476"/>
              </p:ext>
            </p:extLst>
          </p:nvPr>
        </p:nvGraphicFramePr>
        <p:xfrm>
          <a:off x="2781299" y="3967682"/>
          <a:ext cx="7886700" cy="274320"/>
        </p:xfrm>
        <a:graphic>
          <a:graphicData uri="http://schemas.openxmlformats.org/drawingml/2006/table">
            <a:tbl>
              <a:tblPr/>
              <a:tblGrid>
                <a:gridCol w="7886700">
                  <a:extLst>
                    <a:ext uri="{9D8B030D-6E8A-4147-A177-3AD203B41FA5}">
                      <a16:colId xmlns:a16="http://schemas.microsoft.com/office/drawing/2014/main" val="3024632750"/>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a16="http://schemas.microsoft.com/office/drawing/2014/main" val="3912822586"/>
                  </a:ext>
                </a:extLst>
              </a:tr>
            </a:tbl>
          </a:graphicData>
        </a:graphic>
      </p:graphicFrame>
      <p:sp>
        <p:nvSpPr>
          <p:cNvPr id="11" name="Rectangle 1">
            <a:extLst>
              <a:ext uri="{FF2B5EF4-FFF2-40B4-BE49-F238E27FC236}">
                <a16:creationId xmlns:a16="http://schemas.microsoft.com/office/drawing/2014/main" id="{BA0B4CFD-6541-75C4-3660-63DFC1D6A3DE}"/>
              </a:ext>
            </a:extLst>
          </p:cNvPr>
          <p:cNvSpPr>
            <a:spLocks noChangeArrowheads="1"/>
          </p:cNvSpPr>
          <p:nvPr/>
        </p:nvSpPr>
        <p:spPr bwMode="auto">
          <a:xfrm>
            <a:off x="628650" y="372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descr="A close-up of a red and orange striped rug&#10;&#10;Description automatically generated">
            <a:extLst>
              <a:ext uri="{FF2B5EF4-FFF2-40B4-BE49-F238E27FC236}">
                <a16:creationId xmlns:a16="http://schemas.microsoft.com/office/drawing/2014/main" id="{A0307890-F858-EB3D-D89F-E2B651B2E97F}"/>
              </a:ext>
            </a:extLst>
          </p:cNvPr>
          <p:cNvPicPr>
            <a:picLocks noChangeAspect="1"/>
          </p:cNvPicPr>
          <p:nvPr/>
        </p:nvPicPr>
        <p:blipFill rotWithShape="1">
          <a:blip r:embed="rId3"/>
          <a:srcRect b="6285"/>
          <a:stretch/>
        </p:blipFill>
        <p:spPr>
          <a:xfrm>
            <a:off x="2727690" y="922681"/>
            <a:ext cx="3688621" cy="49281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201771AB-9370-EA6E-86A0-D39DEE753EF8}"/>
              </a:ext>
            </a:extLst>
          </p:cNvPr>
          <p:cNvSpPr txBox="1"/>
          <p:nvPr/>
        </p:nvSpPr>
        <p:spPr>
          <a:xfrm>
            <a:off x="2975000" y="6057647"/>
            <a:ext cx="3205655" cy="369332"/>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Native American Art</a:t>
            </a:r>
            <a:endParaRPr lang="en-US" b="1" dirty="0">
              <a:latin typeface="Book Antiqua" panose="02040602050305030304" pitchFamily="18" charset="0"/>
            </a:endParaRPr>
          </a:p>
        </p:txBody>
      </p:sp>
      <p:sp>
        <p:nvSpPr>
          <p:cNvPr id="3" name="TextBox 2">
            <a:extLst>
              <a:ext uri="{FF2B5EF4-FFF2-40B4-BE49-F238E27FC236}">
                <a16:creationId xmlns:a16="http://schemas.microsoft.com/office/drawing/2014/main" id="{9336FA71-7783-7B5A-433E-0A38E5C9400D}"/>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10" name="TextBox 9">
            <a:extLst>
              <a:ext uri="{FF2B5EF4-FFF2-40B4-BE49-F238E27FC236}">
                <a16:creationId xmlns:a16="http://schemas.microsoft.com/office/drawing/2014/main" id="{B0033B1D-DA2B-87B2-89C8-92DBABBEC423}"/>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B67566A9-0742-4351-1AA7-BF14BDD617DA}"/>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517996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0E3887-CC1C-1D8A-7C5D-D362C0FC3950}"/>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593746564"/>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969243">
                  <a:extLst>
                    <a:ext uri="{9D8B030D-6E8A-4147-A177-3AD203B41FA5}">
                      <a16:colId xmlns:a16="http://schemas.microsoft.com/office/drawing/2014/main" val="1882900237"/>
                    </a:ext>
                  </a:extLst>
                </a:gridCol>
                <a:gridCol w="3438144">
                  <a:extLst>
                    <a:ext uri="{9D8B030D-6E8A-4147-A177-3AD203B41FA5}">
                      <a16:colId xmlns:a16="http://schemas.microsoft.com/office/drawing/2014/main" val="2160138573"/>
                    </a:ext>
                  </a:extLst>
                </a:gridCol>
                <a:gridCol w="4363494">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chemeClr val="tx1"/>
                          </a:solidFill>
                          <a:effectLst/>
                          <a:latin typeface="Book Antiqua" panose="02040602050305030304" pitchFamily="18" charset="0"/>
                        </a:rPr>
                        <a:t>20</a:t>
                      </a:r>
                      <a:endParaRPr lang="en-US" sz="3600" i="0" dirty="0">
                        <a:solidFill>
                          <a:schemeClr val="tx1"/>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rgbClr val="211D1E"/>
                          </a:solidFill>
                          <a:effectLst/>
                          <a:latin typeface="Book Antiqua" panose="02040602050305030304" pitchFamily="18" charset="0"/>
                        </a:rPr>
                        <a:t>Valise</a:t>
                      </a:r>
                      <a:endParaRPr lang="en-US" sz="200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200" b="1" i="0" u="none" kern="1200" dirty="0">
                          <a:solidFill>
                            <a:schemeClr val="tx1"/>
                          </a:solidFill>
                          <a:effectLst/>
                          <a:latin typeface="Book Antiqua" panose="02040602050305030304" pitchFamily="18" charset="0"/>
                          <a:ea typeface="+mn-ea"/>
                          <a:cs typeface="+mn-cs"/>
                        </a:rPr>
                        <a:t>Nellie Two Bear Gates</a:t>
                      </a:r>
                      <a:r>
                        <a:rPr lang="en-US" sz="1200" b="0" i="0" u="none" kern="1200" dirty="0">
                          <a:solidFill>
                            <a:schemeClr val="tx1"/>
                          </a:solidFill>
                          <a:effectLst/>
                          <a:latin typeface="Book Antiqua" panose="02040602050305030304" pitchFamily="18" charset="0"/>
                          <a:ea typeface="+mn-ea"/>
                          <a:cs typeface="+mn-cs"/>
                        </a:rPr>
                        <a:t> (1854 – 1935), Native American</a:t>
                      </a:r>
                    </a:p>
                    <a:p>
                      <a:pPr algn="r"/>
                      <a:r>
                        <a:rPr lang="en-US" sz="1200" b="0" i="0" u="none" kern="1200" dirty="0" err="1">
                          <a:solidFill>
                            <a:schemeClr val="tx1"/>
                          </a:solidFill>
                          <a:effectLst/>
                          <a:latin typeface="Book Antiqua" panose="02040602050305030304" pitchFamily="18" charset="0"/>
                          <a:ea typeface="+mn-ea"/>
                          <a:cs typeface="+mn-cs"/>
                        </a:rPr>
                        <a:t>Iháƞktȟuƞwaƞna</a:t>
                      </a:r>
                      <a:r>
                        <a:rPr lang="en-US" sz="1200" b="0" i="0" u="none" kern="1200" dirty="0">
                          <a:solidFill>
                            <a:schemeClr val="tx1"/>
                          </a:solidFill>
                          <a:effectLst/>
                          <a:latin typeface="Book Antiqua" panose="02040602050305030304" pitchFamily="18" charset="0"/>
                          <a:ea typeface="+mn-ea"/>
                          <a:cs typeface="+mn-cs"/>
                        </a:rPr>
                        <a:t> </a:t>
                      </a:r>
                      <a:r>
                        <a:rPr lang="en-US" sz="1200" b="0" i="0" u="none" kern="1200" dirty="0" err="1">
                          <a:solidFill>
                            <a:schemeClr val="tx1"/>
                          </a:solidFill>
                          <a:effectLst/>
                          <a:latin typeface="Book Antiqua" panose="02040602050305030304" pitchFamily="18" charset="0"/>
                          <a:ea typeface="+mn-ea"/>
                          <a:cs typeface="+mn-cs"/>
                        </a:rPr>
                        <a:t>Dakhóta</a:t>
                      </a:r>
                      <a:r>
                        <a:rPr lang="en-US" sz="1200" b="0" i="0" u="none" kern="1200" dirty="0">
                          <a:solidFill>
                            <a:schemeClr val="tx1"/>
                          </a:solidFill>
                          <a:effectLst/>
                          <a:latin typeface="Book Antiqua" panose="02040602050305030304" pitchFamily="18" charset="0"/>
                          <a:ea typeface="+mn-ea"/>
                          <a:cs typeface="+mn-cs"/>
                        </a:rPr>
                        <a:t>, Standing Rock Reservation</a:t>
                      </a:r>
                      <a:br>
                        <a:rPr lang="en-US" sz="1200" b="0" i="0" u="none" kern="1200" dirty="0">
                          <a:solidFill>
                            <a:schemeClr val="tx1"/>
                          </a:solidFill>
                          <a:effectLst/>
                          <a:latin typeface="Book Antiqua" panose="02040602050305030304" pitchFamily="18" charset="0"/>
                          <a:ea typeface="+mn-ea"/>
                          <a:cs typeface="+mn-cs"/>
                        </a:rPr>
                      </a:br>
                      <a:r>
                        <a:rPr lang="en-US" sz="1200" b="0" i="0" u="none" kern="1200" dirty="0">
                          <a:solidFill>
                            <a:schemeClr val="tx1"/>
                          </a:solidFill>
                          <a:effectLst/>
                          <a:latin typeface="Book Antiqua" panose="02040602050305030304" pitchFamily="18" charset="0"/>
                          <a:ea typeface="+mn-ea"/>
                          <a:cs typeface="+mn-cs"/>
                        </a:rPr>
                        <a:t>31.75 cm x 44.93 cm x 26.04 cm</a:t>
                      </a:r>
                      <a:endParaRPr lang="en-US" sz="12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
            <a:extLst>
              <a:ext uri="{FF2B5EF4-FFF2-40B4-BE49-F238E27FC236}">
                <a16:creationId xmlns:a16="http://schemas.microsoft.com/office/drawing/2014/main" id="{1E9B3C1F-DC10-5E5A-5BF4-B3D62E606B05}"/>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3" name="Picture 12" descr="A blue suitcase with a picture of people&#10;&#10;Description automatically generated with medium confidence">
            <a:extLst>
              <a:ext uri="{FF2B5EF4-FFF2-40B4-BE49-F238E27FC236}">
                <a16:creationId xmlns:a16="http://schemas.microsoft.com/office/drawing/2014/main" id="{80FABE4C-08CB-277B-B0C8-4D479CA02A8B}"/>
              </a:ext>
            </a:extLst>
          </p:cNvPr>
          <p:cNvPicPr>
            <a:picLocks noChangeAspect="1"/>
          </p:cNvPicPr>
          <p:nvPr/>
        </p:nvPicPr>
        <p:blipFill rotWithShape="1">
          <a:blip r:embed="rId3"/>
          <a:srcRect b="8967"/>
          <a:stretch/>
        </p:blipFill>
        <p:spPr>
          <a:xfrm>
            <a:off x="1437948" y="920117"/>
            <a:ext cx="6297839" cy="4908404"/>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DC7F172-1C58-144C-DAF1-BCF71C37D068}"/>
              </a:ext>
            </a:extLst>
          </p:cNvPr>
          <p:cNvSpPr txBox="1"/>
          <p:nvPr/>
        </p:nvSpPr>
        <p:spPr>
          <a:xfrm>
            <a:off x="2975000" y="6057647"/>
            <a:ext cx="3205655" cy="369332"/>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Native American Art</a:t>
            </a:r>
            <a:endParaRPr lang="en-US" b="1" dirty="0">
              <a:latin typeface="Book Antiqua" panose="02040602050305030304" pitchFamily="18" charset="0"/>
            </a:endParaRPr>
          </a:p>
        </p:txBody>
      </p:sp>
      <p:sp>
        <p:nvSpPr>
          <p:cNvPr id="3" name="TextBox 2">
            <a:extLst>
              <a:ext uri="{FF2B5EF4-FFF2-40B4-BE49-F238E27FC236}">
                <a16:creationId xmlns:a16="http://schemas.microsoft.com/office/drawing/2014/main" id="{2D644906-020F-AF17-9781-754BEE01D182}"/>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9" name="TextBox 8">
            <a:extLst>
              <a:ext uri="{FF2B5EF4-FFF2-40B4-BE49-F238E27FC236}">
                <a16:creationId xmlns:a16="http://schemas.microsoft.com/office/drawing/2014/main" id="{444B0E14-FA35-FD12-1459-0559A2126DFA}"/>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5AB71C70-9797-6DAA-C89C-0628AC9B9BB4}"/>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266414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02AE7-EF86-68C5-4D19-86D08C2139B5}"/>
              </a:ext>
            </a:extLst>
          </p:cNvPr>
          <p:cNvPicPr>
            <a:picLocks noChangeAspect="1"/>
          </p:cNvPicPr>
          <p:nvPr/>
        </p:nvPicPr>
        <p:blipFill>
          <a:blip r:embed="rId2">
            <a:alphaModFix amt="50000"/>
          </a:blip>
          <a:src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CA8C347-6787-D73D-CF3E-F039BE311C6C}"/>
              </a:ext>
            </a:extLst>
          </p:cNvPr>
          <p:cNvSpPr txBox="1"/>
          <p:nvPr/>
        </p:nvSpPr>
        <p:spPr>
          <a:xfrm>
            <a:off x="115614" y="115438"/>
            <a:ext cx="359453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Visual Art Cards</a:t>
            </a:r>
          </a:p>
        </p:txBody>
      </p:sp>
      <p:sp>
        <p:nvSpPr>
          <p:cNvPr id="4" name="TextBox 3">
            <a:extLst>
              <a:ext uri="{FF2B5EF4-FFF2-40B4-BE49-F238E27FC236}">
                <a16:creationId xmlns:a16="http://schemas.microsoft.com/office/drawing/2014/main" id="{83AAE973-E503-3B2D-0006-A025CF203B89}"/>
              </a:ext>
            </a:extLst>
          </p:cNvPr>
          <p:cNvSpPr txBox="1"/>
          <p:nvPr/>
        </p:nvSpPr>
        <p:spPr>
          <a:xfrm>
            <a:off x="969583" y="370758"/>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6" name="TextBox 5">
            <a:extLst>
              <a:ext uri="{FF2B5EF4-FFF2-40B4-BE49-F238E27FC236}">
                <a16:creationId xmlns:a16="http://schemas.microsoft.com/office/drawing/2014/main" id="{30617D7D-F9EB-E4F5-522B-43CE01A97AED}"/>
              </a:ext>
            </a:extLst>
          </p:cNvPr>
          <p:cNvSpPr txBox="1"/>
          <p:nvPr/>
        </p:nvSpPr>
        <p:spPr>
          <a:xfrm>
            <a:off x="481445" y="1446458"/>
            <a:ext cx="7740876" cy="369332"/>
          </a:xfrm>
          <a:prstGeom prst="rect">
            <a:avLst/>
          </a:prstGeom>
          <a:noFill/>
        </p:spPr>
        <p:txBody>
          <a:bodyPr wrap="square">
            <a:spAutoFit/>
          </a:bodyPr>
          <a:lstStyle/>
          <a:p>
            <a:r>
              <a:rPr lang="en-US" sz="1800" b="1" dirty="0">
                <a:solidFill>
                  <a:srgbClr val="211D1E"/>
                </a:solidFill>
                <a:effectLst/>
                <a:latin typeface="Times New Roman" panose="02020603050405020304" pitchFamily="18" charset="0"/>
                <a:cs typeface="Times New Roman" panose="02020603050405020304" pitchFamily="18" charset="0"/>
              </a:rPr>
              <a:t>Credits</a:t>
            </a:r>
            <a:endParaRPr lang="en-US" sz="1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A7EB686-9077-C460-3772-FA4403045204}"/>
              </a:ext>
            </a:extLst>
          </p:cNvPr>
          <p:cNvSpPr txBox="1"/>
          <p:nvPr/>
        </p:nvSpPr>
        <p:spPr>
          <a:xfrm>
            <a:off x="481445" y="1815790"/>
            <a:ext cx="8330495" cy="3970318"/>
          </a:xfrm>
          <a:prstGeom prst="rect">
            <a:avLst/>
          </a:prstGeom>
          <a:noFill/>
        </p:spPr>
        <p:txBody>
          <a:bodyPr wrap="square">
            <a:spAutoFit/>
          </a:bodyPr>
          <a:lstStyle/>
          <a:p>
            <a:r>
              <a:rPr lang="en-US" sz="1200" b="1" i="1" dirty="0">
                <a:latin typeface="Times New Roman" panose="02020603050405020304" pitchFamily="18" charset="0"/>
                <a:cs typeface="Times New Roman" panose="02020603050405020304" pitchFamily="18" charset="0"/>
              </a:rPr>
              <a:t>Image 1</a:t>
            </a:r>
            <a:r>
              <a:rPr lang="en-US" sz="1200" dirty="0">
                <a:latin typeface="Times New Roman" panose="02020603050405020304" pitchFamily="18" charset="0"/>
                <a:cs typeface="Times New Roman" panose="02020603050405020304" pitchFamily="18" charset="0"/>
              </a:rPr>
              <a:t> |  Pictures Now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a:t>
            </a:r>
          </a:p>
          <a:p>
            <a:r>
              <a:rPr lang="en-US" sz="1200" b="1" i="1" dirty="0">
                <a:latin typeface="Times New Roman" panose="02020603050405020304" pitchFamily="18" charset="0"/>
                <a:cs typeface="Times New Roman" panose="02020603050405020304" pitchFamily="18" charset="0"/>
              </a:rPr>
              <a:t>Image 2</a:t>
            </a:r>
            <a:r>
              <a:rPr lang="en-US" sz="1200" dirty="0">
                <a:latin typeface="Times New Roman" panose="02020603050405020304" pitchFamily="18" charset="0"/>
                <a:cs typeface="Times New Roman" panose="02020603050405020304" pitchFamily="18" charset="0"/>
              </a:rPr>
              <a:t> | incamerastock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3 </a:t>
            </a:r>
            <a:r>
              <a:rPr lang="en-US" sz="1200" dirty="0">
                <a:latin typeface="Times New Roman" panose="02020603050405020304" pitchFamily="18" charset="0"/>
                <a:cs typeface="Times New Roman" panose="02020603050405020304" pitchFamily="18" charset="0"/>
              </a:rPr>
              <a:t>| GL Archive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endParaRPr lang="en-US" sz="1200" dirty="0">
              <a:effectLst/>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Image 4 </a:t>
            </a:r>
            <a:r>
              <a:rPr lang="en-US" sz="1200" dirty="0">
                <a:latin typeface="Times New Roman" panose="02020603050405020304" pitchFamily="18" charset="0"/>
                <a:cs typeface="Times New Roman" panose="02020603050405020304" pitchFamily="18" charset="0"/>
              </a:rPr>
              <a:t>| Eraza Collection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5</a:t>
            </a:r>
            <a:r>
              <a:rPr lang="en-US" sz="1200" dirty="0">
                <a:latin typeface="Times New Roman" panose="02020603050405020304" pitchFamily="18" charset="0"/>
                <a:cs typeface="Times New Roman" panose="02020603050405020304" pitchFamily="18" charset="0"/>
              </a:rPr>
              <a:t> | PAINTING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6</a:t>
            </a:r>
            <a:r>
              <a:rPr lang="en-US" sz="1200" dirty="0">
                <a:latin typeface="Times New Roman" panose="02020603050405020304" pitchFamily="18" charset="0"/>
                <a:cs typeface="Times New Roman" panose="02020603050405020304" pitchFamily="18" charset="0"/>
              </a:rPr>
              <a:t> |  GL Archive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7</a:t>
            </a:r>
            <a:r>
              <a:rPr lang="en-US" sz="1200" dirty="0">
                <a:latin typeface="Times New Roman" panose="02020603050405020304" pitchFamily="18" charset="0"/>
                <a:cs typeface="Times New Roman" panose="02020603050405020304" pitchFamily="18" charset="0"/>
              </a:rPr>
              <a:t> |  </a:t>
            </a:r>
            <a:r>
              <a:rPr lang="en-US" sz="1200" b="0" i="0" dirty="0">
                <a:effectLst/>
                <a:latin typeface="Times New Roman" panose="02020603050405020304" pitchFamily="18" charset="0"/>
                <a:cs typeface="Times New Roman" panose="02020603050405020304" pitchFamily="18" charset="0"/>
              </a:rPr>
              <a:t>Peaceable Kingdom, c.1834 (oil on canvas) / Hicks, Edward (1780-1849) / American / National Gallery of Art, </a:t>
            </a:r>
            <a:br>
              <a:rPr lang="en-US" sz="1200" b="0" i="0" dirty="0">
                <a:effectLst/>
                <a:latin typeface="Times New Roman" panose="02020603050405020304" pitchFamily="18" charset="0"/>
                <a:cs typeface="Times New Roman" panose="02020603050405020304" pitchFamily="18" charset="0"/>
              </a:rPr>
            </a:br>
            <a:r>
              <a:rPr lang="en-US" sz="1200" b="0" i="0" dirty="0">
                <a:effectLst/>
                <a:latin typeface="Times New Roman" panose="02020603050405020304" pitchFamily="18" charset="0"/>
                <a:cs typeface="Times New Roman" panose="02020603050405020304" pitchFamily="18" charset="0"/>
              </a:rPr>
              <a:t>               Washington DC, USA / Bridgeman Images </a:t>
            </a:r>
          </a:p>
          <a:p>
            <a:r>
              <a:rPr lang="en-US" sz="1200" b="1" i="1" dirty="0">
                <a:latin typeface="Times New Roman" panose="02020603050405020304" pitchFamily="18" charset="0"/>
                <a:cs typeface="Times New Roman" panose="02020603050405020304" pitchFamily="18" charset="0"/>
              </a:rPr>
              <a:t>Image 8</a:t>
            </a:r>
            <a:r>
              <a:rPr lang="en-US" sz="1200" dirty="0">
                <a:latin typeface="Times New Roman" panose="02020603050405020304" pitchFamily="18" charset="0"/>
                <a:cs typeface="Times New Roman" panose="02020603050405020304" pitchFamily="18" charset="0"/>
              </a:rPr>
              <a:t> |  Archivart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endParaRPr lang="en-US" sz="1200" dirty="0">
              <a:effectLst/>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Image 9</a:t>
            </a:r>
            <a:r>
              <a:rPr lang="en-US" sz="1200" dirty="0">
                <a:latin typeface="Times New Roman" panose="02020603050405020304" pitchFamily="18" charset="0"/>
                <a:cs typeface="Times New Roman" panose="02020603050405020304" pitchFamily="18" charset="0"/>
              </a:rPr>
              <a:t> |  </a:t>
            </a:r>
            <a:r>
              <a:rPr lang="en-US" sz="1200" dirty="0" err="1">
                <a:latin typeface="Times New Roman" panose="02020603050405020304" pitchFamily="18" charset="0"/>
                <a:cs typeface="Times New Roman" panose="02020603050405020304" pitchFamily="18" charset="0"/>
              </a:rPr>
              <a:t>Archivart</a:t>
            </a:r>
            <a:r>
              <a:rPr lang="en-US" sz="1200" dirty="0">
                <a:latin typeface="Times New Roman" panose="02020603050405020304" pitchFamily="18" charset="0"/>
                <a:cs typeface="Times New Roman" panose="02020603050405020304" pitchFamily="18" charset="0"/>
              </a:rPr>
              <a:t>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10 </a:t>
            </a:r>
            <a:r>
              <a:rPr lang="en-US" sz="1200" dirty="0">
                <a:latin typeface="Times New Roman" panose="02020603050405020304" pitchFamily="18" charset="0"/>
                <a:cs typeface="Times New Roman" panose="02020603050405020304" pitchFamily="18" charset="0"/>
              </a:rPr>
              <a:t>| Dennis Hallinan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11</a:t>
            </a:r>
            <a:r>
              <a:rPr lang="en-US" sz="1200" dirty="0">
                <a:latin typeface="Times New Roman" panose="02020603050405020304" pitchFamily="18" charset="0"/>
                <a:cs typeface="Times New Roman" panose="02020603050405020304" pitchFamily="18" charset="0"/>
              </a:rPr>
              <a:t> | Gina Rodgers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12</a:t>
            </a:r>
            <a:r>
              <a:rPr lang="en-US" sz="1200" dirty="0">
                <a:latin typeface="Times New Roman" panose="02020603050405020304" pitchFamily="18" charset="0"/>
                <a:cs typeface="Times New Roman" panose="02020603050405020304" pitchFamily="18" charset="0"/>
              </a:rPr>
              <a:t> | Michel &amp; Gabrielle Therin-Weise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13</a:t>
            </a:r>
            <a:r>
              <a:rPr lang="en-US" sz="1200" dirty="0">
                <a:latin typeface="Times New Roman" panose="02020603050405020304" pitchFamily="18" charset="0"/>
                <a:cs typeface="Times New Roman" panose="02020603050405020304" pitchFamily="18" charset="0"/>
              </a:rPr>
              <a:t> | Sergey Borisov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14 </a:t>
            </a:r>
            <a:r>
              <a:rPr lang="en-US" sz="1200" i="1" dirty="0">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MET/BOT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15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batuhan toker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16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Malcolm Walker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17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KRCrowley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18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Dorling Kindersley ltd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dirty="0">
                <a:latin typeface="Times New Roman" panose="02020603050405020304" pitchFamily="18" charset="0"/>
                <a:cs typeface="Times New Roman" panose="02020603050405020304" pitchFamily="18" charset="0"/>
              </a:rPr>
              <a:t>Image 19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Penta Springs Limited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a:p>
            <a:r>
              <a:rPr lang="en-US" sz="1200" b="1" i="1">
                <a:latin typeface="Times New Roman" panose="02020603050405020304" pitchFamily="18" charset="0"/>
                <a:cs typeface="Times New Roman" panose="02020603050405020304" pitchFamily="18" charset="0"/>
              </a:rPr>
              <a:t>Image </a:t>
            </a:r>
            <a:r>
              <a:rPr lang="en-US" sz="1200" b="1" i="1" dirty="0">
                <a:latin typeface="Times New Roman" panose="02020603050405020304" pitchFamily="18" charset="0"/>
                <a:cs typeface="Times New Roman" panose="02020603050405020304" pitchFamily="18" charset="0"/>
              </a:rPr>
              <a:t>20 </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Penta Springs Limited / </a:t>
            </a:r>
            <a:r>
              <a:rPr lang="en-US" sz="1200" dirty="0" err="1">
                <a:latin typeface="Times New Roman" panose="02020603050405020304" pitchFamily="18" charset="0"/>
                <a:cs typeface="Times New Roman" panose="02020603050405020304" pitchFamily="18" charset="0"/>
              </a:rPr>
              <a:t>Alamy</a:t>
            </a:r>
            <a:r>
              <a:rPr lang="en-US" sz="1200" dirty="0">
                <a:latin typeface="Times New Roman" panose="02020603050405020304" pitchFamily="18" charset="0"/>
                <a:cs typeface="Times New Roman" panose="02020603050405020304" pitchFamily="18" charset="0"/>
              </a:rPr>
              <a:t> Stock Photo </a:t>
            </a:r>
          </a:p>
        </p:txBody>
      </p:sp>
      <p:pic>
        <p:nvPicPr>
          <p:cNvPr id="8" name="Picture 7" descr="A black background with purple letters&#10;&#10;AI-generated content may be incorrect.">
            <a:extLst>
              <a:ext uri="{FF2B5EF4-FFF2-40B4-BE49-F238E27FC236}">
                <a16:creationId xmlns:a16="http://schemas.microsoft.com/office/drawing/2014/main" id="{C9C66621-4641-6CB6-18BE-8E2374E3BAFC}"/>
              </a:ext>
            </a:extLst>
          </p:cNvPr>
          <p:cNvPicPr>
            <a:picLocks noChangeAspect="1"/>
          </p:cNvPicPr>
          <p:nvPr/>
        </p:nvPicPr>
        <p:blipFill>
          <a:blip r:embed="rId3"/>
          <a:stretch>
            <a:fillRect/>
          </a:stretch>
        </p:blipFill>
        <p:spPr>
          <a:xfrm>
            <a:off x="6929610" y="28578"/>
            <a:ext cx="2093332" cy="684359"/>
          </a:xfrm>
          <a:prstGeom prst="rect">
            <a:avLst/>
          </a:prstGeom>
        </p:spPr>
      </p:pic>
    </p:spTree>
    <p:extLst>
      <p:ext uri="{BB962C8B-B14F-4D97-AF65-F5344CB8AC3E}">
        <p14:creationId xmlns:p14="http://schemas.microsoft.com/office/powerpoint/2010/main" val="143794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9FD0D-5D27-F2BB-5F8D-C539D7BB6EDD}"/>
              </a:ext>
            </a:extLst>
          </p:cNvPr>
          <p:cNvPicPr>
            <a:picLocks noChangeAspect="1"/>
          </p:cNvPicPr>
          <p:nvPr/>
        </p:nvPicPr>
        <p:blipFill>
          <a:blip r:embed="rId2">
            <a:alphaModFix amt="50000"/>
          </a:blip>
          <a:srcRect/>
          <a:stretch/>
        </p:blipFill>
        <p:spPr>
          <a:xfrm rot="10800000">
            <a:off x="0" y="0"/>
            <a:ext cx="9144000" cy="6858000"/>
          </a:xfrm>
          <a:prstGeom prst="rect">
            <a:avLst/>
          </a:prstGeom>
        </p:spPr>
      </p:pic>
      <p:sp>
        <p:nvSpPr>
          <p:cNvPr id="5" name="TextBox 4">
            <a:extLst>
              <a:ext uri="{FF2B5EF4-FFF2-40B4-BE49-F238E27FC236}">
                <a16:creationId xmlns:a16="http://schemas.microsoft.com/office/drawing/2014/main" id="{3FE55E06-54F7-5DA7-A607-D0A282C8CBDC}"/>
              </a:ext>
            </a:extLst>
          </p:cNvPr>
          <p:cNvSpPr txBox="1"/>
          <p:nvPr/>
        </p:nvSpPr>
        <p:spPr>
          <a:xfrm>
            <a:off x="4118334" y="877779"/>
            <a:ext cx="4109545" cy="584775"/>
          </a:xfrm>
          <a:prstGeom prst="rect">
            <a:avLst/>
          </a:prstGeom>
          <a:noFill/>
        </p:spPr>
        <p:txBody>
          <a:bodyPr wrap="square" rtlCol="0" anchor="ctr">
            <a:spAutoFit/>
          </a:bodyPr>
          <a:lstStyle/>
          <a:p>
            <a:pPr algn="ctr"/>
            <a:r>
              <a:rPr lang="en-US" sz="3200" b="1"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7" name="TextBox 6">
            <a:extLst>
              <a:ext uri="{FF2B5EF4-FFF2-40B4-BE49-F238E27FC236}">
                <a16:creationId xmlns:a16="http://schemas.microsoft.com/office/drawing/2014/main" id="{73643B27-6D39-BC92-C4DC-2DE26E91F97B}"/>
              </a:ext>
            </a:extLst>
          </p:cNvPr>
          <p:cNvSpPr txBox="1"/>
          <p:nvPr/>
        </p:nvSpPr>
        <p:spPr>
          <a:xfrm>
            <a:off x="472711" y="1499378"/>
            <a:ext cx="3796460" cy="4616648"/>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 Elements of Art</a:t>
            </a:r>
            <a:endParaRPr lang="en-US" sz="1400" dirty="0">
              <a:latin typeface="Times New Roman" panose="02020603050405020304" pitchFamily="18" charset="0"/>
              <a:cs typeface="Times New Roman" panose="02020603050405020304" pitchFamily="18" charset="0"/>
            </a:endParaRPr>
          </a:p>
          <a:p>
            <a:pPr marL="0" marR="0">
              <a:spcBef>
                <a:spcPts val="0"/>
              </a:spcBef>
            </a:pPr>
            <a:r>
              <a:rPr lang="en-US" sz="1200" b="1" i="1" kern="100" dirty="0">
                <a:effectLst/>
                <a:latin typeface="Times New Roman" panose="02020603050405020304" pitchFamily="18" charset="0"/>
                <a:ea typeface="Aptos" panose="020B0004020202020204" pitchFamily="34" charset="0"/>
                <a:cs typeface="Times New Roman" panose="02020603050405020304" pitchFamily="18" charset="0"/>
              </a:rPr>
              <a:t>Light and Space</a:t>
            </a:r>
          </a:p>
          <a:p>
            <a:pPr marL="0" marR="0">
              <a:spcBef>
                <a:spcPts val="0"/>
              </a:spcBef>
            </a:pPr>
            <a:r>
              <a:rPr lang="en-US" sz="1200" b="1" i="1"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Ruby Green Singing</a:t>
            </a:r>
            <a:r>
              <a:rPr lang="en-US" sz="1200" dirty="0">
                <a:latin typeface="Times New Roman" panose="02020603050405020304" pitchFamily="18" charset="0"/>
                <a:cs typeface="Times New Roman" panose="02020603050405020304" pitchFamily="18" charset="0"/>
              </a:rPr>
              <a:t>, James Chapin</a:t>
            </a:r>
          </a:p>
          <a:p>
            <a:r>
              <a:rPr lang="en-US" sz="1200" b="1" i="1"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The Milkmaid</a:t>
            </a:r>
            <a:r>
              <a:rPr lang="en-US" sz="1200" dirty="0">
                <a:latin typeface="Times New Roman" panose="02020603050405020304" pitchFamily="18" charset="0"/>
                <a:cs typeface="Times New Roman" panose="02020603050405020304" pitchFamily="18" charset="0"/>
              </a:rPr>
              <a:t>, Jan Vermeer</a:t>
            </a:r>
          </a:p>
          <a:p>
            <a:r>
              <a:rPr lang="en-US" sz="1200" b="1" i="1" dirty="0">
                <a:latin typeface="Times New Roman" panose="02020603050405020304" pitchFamily="18" charset="0"/>
                <a:cs typeface="Times New Roman" panose="02020603050405020304" pitchFamily="18" charset="0"/>
              </a:rPr>
              <a:t>3 </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El </a:t>
            </a:r>
            <a:r>
              <a:rPr lang="en-US" sz="1200" i="1" dirty="0" err="1">
                <a:latin typeface="Times New Roman" panose="02020603050405020304" pitchFamily="18" charset="0"/>
                <a:cs typeface="Times New Roman" panose="02020603050405020304" pitchFamily="18" charset="0"/>
              </a:rPr>
              <a:t>Jaleo</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(1882), John Singer Sargent</a:t>
            </a:r>
          </a:p>
          <a:p>
            <a:r>
              <a:rPr lang="en-US" sz="1200" b="1" i="1" dirty="0">
                <a:latin typeface="Times New Roman" panose="02020603050405020304" pitchFamily="18" charset="0"/>
                <a:cs typeface="Times New Roman" panose="02020603050405020304" pitchFamily="18" charset="0"/>
              </a:rPr>
              <a:t>4 </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Florida Mexicana </a:t>
            </a:r>
            <a:r>
              <a:rPr lang="en-US" sz="1200" dirty="0">
                <a:latin typeface="Times New Roman" panose="02020603050405020304" pitchFamily="18" charset="0"/>
                <a:cs typeface="Times New Roman" panose="02020603050405020304" pitchFamily="18" charset="0"/>
              </a:rPr>
              <a:t>(1936), Alfred </a:t>
            </a:r>
            <a:r>
              <a:rPr lang="en-US" sz="1200" dirty="0" err="1">
                <a:latin typeface="Times New Roman" panose="02020603050405020304" pitchFamily="18" charset="0"/>
                <a:cs typeface="Times New Roman" panose="02020603050405020304" pitchFamily="18" charset="0"/>
              </a:rPr>
              <a:t>Ramo</a:t>
            </a:r>
            <a:r>
              <a:rPr lang="en-US" sz="1200" dirty="0">
                <a:latin typeface="Times New Roman" panose="02020603050405020304" pitchFamily="18" charset="0"/>
                <a:cs typeface="Times New Roman" panose="02020603050405020304" pitchFamily="18" charset="0"/>
              </a:rPr>
              <a:t> Martinez</a:t>
            </a:r>
          </a:p>
          <a:p>
            <a:r>
              <a:rPr lang="en-US" sz="1200" b="1" i="1" dirty="0">
                <a:latin typeface="Times New Roman" panose="02020603050405020304" pitchFamily="18" charset="0"/>
                <a:cs typeface="Times New Roman" panose="02020603050405020304" pitchFamily="18" charset="0"/>
              </a:rPr>
              <a:t>5</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The Gleaners</a:t>
            </a:r>
            <a:r>
              <a:rPr lang="en-US" sz="1200" dirty="0">
                <a:latin typeface="Times New Roman" panose="02020603050405020304" pitchFamily="18" charset="0"/>
                <a:cs typeface="Times New Roman" panose="02020603050405020304" pitchFamily="18" charset="0"/>
              </a:rPr>
              <a:t>, Jean Francois Millet</a:t>
            </a:r>
          </a:p>
          <a:p>
            <a:r>
              <a:rPr lang="en-US" sz="1200" b="1" i="1" dirty="0">
                <a:latin typeface="Times New Roman" panose="02020603050405020304" pitchFamily="18" charset="0"/>
                <a:cs typeface="Times New Roman" panose="02020603050405020304" pitchFamily="18" charset="0"/>
              </a:rPr>
              <a:t>6</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Peasant Wedding, </a:t>
            </a:r>
            <a:r>
              <a:rPr lang="en-US" sz="1200" dirty="0">
                <a:latin typeface="Times New Roman" panose="02020603050405020304" pitchFamily="18" charset="0"/>
                <a:cs typeface="Times New Roman" panose="02020603050405020304" pitchFamily="18" charset="0"/>
              </a:rPr>
              <a:t>Pieter Bruegel</a:t>
            </a:r>
          </a:p>
          <a:p>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Design and the Elements of Art</a:t>
            </a:r>
          </a:p>
          <a:p>
            <a:r>
              <a:rPr lang="en-US" sz="1200" b="1" i="1" dirty="0">
                <a:latin typeface="Times New Roman" panose="02020603050405020304" pitchFamily="18" charset="0"/>
                <a:cs typeface="Times New Roman" panose="02020603050405020304" pitchFamily="18" charset="0"/>
              </a:rPr>
              <a:t>7</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The Peaceable Kingdom</a:t>
            </a:r>
            <a:r>
              <a:rPr lang="en-US" sz="1200" dirty="0">
                <a:latin typeface="Times New Roman" panose="02020603050405020304" pitchFamily="18" charset="0"/>
                <a:cs typeface="Times New Roman" panose="02020603050405020304" pitchFamily="18" charset="0"/>
              </a:rPr>
              <a:t>, Edward Hicks</a:t>
            </a:r>
          </a:p>
          <a:p>
            <a:r>
              <a:rPr lang="en-US" sz="1200" b="1" i="1" dirty="0">
                <a:latin typeface="Times New Roman" panose="02020603050405020304" pitchFamily="18" charset="0"/>
                <a:cs typeface="Times New Roman" panose="02020603050405020304" pitchFamily="18" charset="0"/>
              </a:rPr>
              <a:t>8</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The Child's Bath, </a:t>
            </a:r>
            <a:r>
              <a:rPr lang="en-US" sz="1200" dirty="0">
                <a:latin typeface="Times New Roman" panose="02020603050405020304" pitchFamily="18" charset="0"/>
                <a:cs typeface="Times New Roman" panose="02020603050405020304" pitchFamily="18" charset="0"/>
              </a:rPr>
              <a:t>Mary Cassatt</a:t>
            </a:r>
          </a:p>
          <a:p>
            <a:r>
              <a:rPr lang="en-US" sz="1200" b="1" i="1" dirty="0">
                <a:latin typeface="Times New Roman" panose="02020603050405020304" pitchFamily="18" charset="0"/>
                <a:cs typeface="Times New Roman" panose="02020603050405020304" pitchFamily="18" charset="0"/>
              </a:rPr>
              <a:t>9</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The Scream, </a:t>
            </a:r>
            <a:r>
              <a:rPr lang="en-US" sz="1200" dirty="0">
                <a:latin typeface="Times New Roman" panose="02020603050405020304" pitchFamily="18" charset="0"/>
                <a:cs typeface="Times New Roman" panose="02020603050405020304" pitchFamily="18" charset="0"/>
              </a:rPr>
              <a:t>Edvard Munch</a:t>
            </a:r>
          </a:p>
          <a:p>
            <a:r>
              <a:rPr lang="en-US" sz="1200" b="1" i="1" dirty="0">
                <a:latin typeface="Times New Roman" panose="02020603050405020304" pitchFamily="18" charset="0"/>
                <a:cs typeface="Times New Roman" panose="02020603050405020304" pitchFamily="18" charset="0"/>
              </a:rPr>
              <a:t>10</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Icarus, </a:t>
            </a:r>
            <a:r>
              <a:rPr lang="en-US" sz="1200" dirty="0">
                <a:latin typeface="Times New Roman" panose="02020603050405020304" pitchFamily="18" charset="0"/>
                <a:cs typeface="Times New Roman" panose="02020603050405020304" pitchFamily="18" charset="0"/>
              </a:rPr>
              <a:t>Henri Matisse</a:t>
            </a:r>
          </a:p>
          <a:p>
            <a:r>
              <a:rPr lang="en-US" sz="1200" b="1" i="1" dirty="0">
                <a:latin typeface="Times New Roman" panose="02020603050405020304" pitchFamily="18" charset="0"/>
                <a:cs typeface="Times New Roman" panose="02020603050405020304" pitchFamily="18" charset="0"/>
              </a:rPr>
              <a:t>11 </a:t>
            </a:r>
            <a:r>
              <a:rPr lang="en-US" sz="12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The Block, </a:t>
            </a:r>
            <a:r>
              <a:rPr lang="en-US" sz="1200" dirty="0">
                <a:latin typeface="Times New Roman" panose="02020603050405020304" pitchFamily="18" charset="0"/>
                <a:cs typeface="Times New Roman" panose="02020603050405020304" pitchFamily="18" charset="0"/>
              </a:rPr>
              <a:t>Romare Bearden</a:t>
            </a:r>
          </a:p>
          <a:p>
            <a:endParaRPr lang="en-US" sz="12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 Art and Architecture: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Roman and Byzantine Empires</a:t>
            </a:r>
          </a:p>
          <a:p>
            <a:r>
              <a:rPr lang="en-US" sz="1200" b="1" i="1" dirty="0">
                <a:latin typeface="Times New Roman" panose="02020603050405020304" pitchFamily="18" charset="0"/>
                <a:cs typeface="Times New Roman" panose="02020603050405020304" pitchFamily="18" charset="0"/>
              </a:rPr>
              <a:t>12 </a:t>
            </a:r>
            <a:r>
              <a:rPr lang="en-US" sz="1200" i="1" dirty="0">
                <a:latin typeface="Times New Roman" panose="02020603050405020304" pitchFamily="18" charset="0"/>
                <a:cs typeface="Times New Roman" panose="02020603050405020304" pitchFamily="18" charset="0"/>
              </a:rPr>
              <a:t>|</a:t>
            </a:r>
            <a:r>
              <a:rPr lang="en-US" sz="1200" b="1" i="1"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Le Pont du Gard</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13 </a:t>
            </a:r>
            <a:r>
              <a:rPr lang="en-US" sz="1200" i="1" dirty="0">
                <a:latin typeface="Times New Roman" panose="02020603050405020304" pitchFamily="18" charset="0"/>
                <a:cs typeface="Times New Roman" panose="02020603050405020304" pitchFamily="18" charset="0"/>
              </a:rPr>
              <a:t>| The Pantheon</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14 </a:t>
            </a:r>
            <a:r>
              <a:rPr lang="en-US" sz="1200" i="1" dirty="0">
                <a:latin typeface="Times New Roman" panose="02020603050405020304" pitchFamily="18" charset="0"/>
                <a:cs typeface="Times New Roman" panose="02020603050405020304" pitchFamily="18" charset="0"/>
              </a:rPr>
              <a:t>| Emperor Justinian and Members of His Court </a:t>
            </a:r>
          </a:p>
          <a:p>
            <a:r>
              <a:rPr lang="en-US" sz="1200" b="1" i="1" dirty="0">
                <a:latin typeface="Times New Roman" panose="02020603050405020304" pitchFamily="18" charset="0"/>
                <a:cs typeface="Times New Roman" panose="02020603050405020304" pitchFamily="18" charset="0"/>
              </a:rPr>
              <a:t>15 </a:t>
            </a:r>
            <a:r>
              <a:rPr lang="en-US" sz="1200" i="1" dirty="0">
                <a:latin typeface="Times New Roman" panose="02020603050405020304" pitchFamily="18" charset="0"/>
                <a:cs typeface="Times New Roman" panose="02020603050405020304" pitchFamily="18" charset="0"/>
              </a:rPr>
              <a:t>| Hagia Sophia</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0CBE331-5110-89BD-705A-A87712F74B07}"/>
              </a:ext>
            </a:extLst>
          </p:cNvPr>
          <p:cNvSpPr txBox="1"/>
          <p:nvPr/>
        </p:nvSpPr>
        <p:spPr>
          <a:xfrm>
            <a:off x="4504340" y="1632448"/>
            <a:ext cx="4324350" cy="2123658"/>
          </a:xfrm>
          <a:prstGeom prst="rect">
            <a:avLst/>
          </a:prstGeom>
          <a:noFill/>
        </p:spPr>
        <p:txBody>
          <a:bodyPr wrap="square">
            <a:spAutoFit/>
          </a:bodyPr>
          <a:lstStyle/>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III. Architecture of the Earliest Peoples</a:t>
            </a:r>
          </a:p>
          <a:p>
            <a:r>
              <a:rPr lang="en-US" sz="1200" b="1" i="1" dirty="0">
                <a:latin typeface="Times New Roman" panose="02020603050405020304" pitchFamily="18" charset="0"/>
                <a:cs typeface="Times New Roman" panose="02020603050405020304" pitchFamily="18" charset="0"/>
              </a:rPr>
              <a:t>16 </a:t>
            </a:r>
            <a:r>
              <a:rPr lang="en-US" sz="1200" i="1" dirty="0">
                <a:latin typeface="Times New Roman" panose="02020603050405020304" pitchFamily="18" charset="0"/>
                <a:cs typeface="Times New Roman" panose="02020603050405020304" pitchFamily="18" charset="0"/>
              </a:rPr>
              <a:t>|  Neolithic Long House</a:t>
            </a:r>
          </a:p>
          <a:p>
            <a:r>
              <a:rPr lang="en-US" sz="1200" b="1" i="1" dirty="0">
                <a:latin typeface="Times New Roman" panose="02020603050405020304" pitchFamily="18" charset="0"/>
                <a:cs typeface="Times New Roman" panose="02020603050405020304" pitchFamily="18" charset="0"/>
              </a:rPr>
              <a:t>17 </a:t>
            </a:r>
            <a:r>
              <a:rPr lang="en-US" sz="1200" i="1" dirty="0">
                <a:latin typeface="Times New Roman" panose="02020603050405020304" pitchFamily="18" charset="0"/>
                <a:cs typeface="Times New Roman" panose="02020603050405020304" pitchFamily="18" charset="0"/>
              </a:rPr>
              <a:t>| Plains American Tipi </a:t>
            </a:r>
            <a:r>
              <a:rPr lang="en-US" sz="1200" dirty="0">
                <a:latin typeface="Times New Roman" panose="02020603050405020304" pitchFamily="18" charset="0"/>
                <a:cs typeface="Times New Roman" panose="02020603050405020304" pitchFamily="18" charset="0"/>
              </a:rPr>
              <a:t>(4000 BCE)</a:t>
            </a:r>
          </a:p>
          <a:p>
            <a:endParaRPr lang="en-US" sz="12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IV. Native American Art</a:t>
            </a:r>
            <a:endParaRPr lang="en-US" sz="14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18</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Hopi Kachina doll</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19</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Navajo (Dine) blankets and rugs, sand paintings</a:t>
            </a:r>
          </a:p>
          <a:p>
            <a:r>
              <a:rPr lang="en-US" sz="1200" b="1" i="1" dirty="0">
                <a:latin typeface="Times New Roman" panose="02020603050405020304" pitchFamily="18" charset="0"/>
                <a:cs typeface="Times New Roman" panose="02020603050405020304" pitchFamily="18" charset="0"/>
              </a:rPr>
              <a:t>20</a:t>
            </a:r>
            <a:r>
              <a:rPr lang="en-US" sz="1200" dirty="0">
                <a:latin typeface="Times New Roman" panose="02020603050405020304" pitchFamily="18" charset="0"/>
                <a:cs typeface="Times New Roman" panose="02020603050405020304" pitchFamily="18" charset="0"/>
              </a:rPr>
              <a:t> | </a:t>
            </a:r>
            <a:r>
              <a:rPr lang="en-US" sz="1200" i="1" dirty="0">
                <a:latin typeface="Times New Roman" panose="02020603050405020304" pitchFamily="18" charset="0"/>
                <a:cs typeface="Times New Roman" panose="02020603050405020304" pitchFamily="18" charset="0"/>
              </a:rPr>
              <a:t>Valise, </a:t>
            </a:r>
            <a:r>
              <a:rPr lang="en-US" sz="1200" dirty="0">
                <a:latin typeface="Times New Roman" panose="02020603050405020304" pitchFamily="18" charset="0"/>
                <a:cs typeface="Times New Roman" panose="02020603050405020304" pitchFamily="18" charset="0"/>
              </a:rPr>
              <a:t>Nellie Two Bear Gates </a:t>
            </a:r>
          </a:p>
        </p:txBody>
      </p:sp>
      <p:sp>
        <p:nvSpPr>
          <p:cNvPr id="9" name="TextBox 8">
            <a:extLst>
              <a:ext uri="{FF2B5EF4-FFF2-40B4-BE49-F238E27FC236}">
                <a16:creationId xmlns:a16="http://schemas.microsoft.com/office/drawing/2014/main" id="{AB552373-79ED-E9B2-F36A-AF2F2622EED2}"/>
              </a:ext>
            </a:extLst>
          </p:cNvPr>
          <p:cNvSpPr txBox="1"/>
          <p:nvPr/>
        </p:nvSpPr>
        <p:spPr>
          <a:xfrm>
            <a:off x="2186497" y="187976"/>
            <a:ext cx="3216166" cy="461665"/>
          </a:xfrm>
          <a:prstGeom prst="rect">
            <a:avLst/>
          </a:prstGeom>
          <a:noFill/>
        </p:spPr>
        <p:txBody>
          <a:bodyPr wrap="square" rtlCol="0" anchor="ctr">
            <a:spAutoFit/>
          </a:bodyPr>
          <a:lstStyle/>
          <a:p>
            <a:r>
              <a:rPr lang="en-US" sz="2400" dirty="0">
                <a:ln w="12700">
                  <a:noFill/>
                </a:ln>
                <a:latin typeface="Times New Roman" panose="02020603050405020304" pitchFamily="18" charset="0"/>
                <a:cs typeface="Times New Roman" panose="02020603050405020304" pitchFamily="18" charset="0"/>
              </a:rPr>
              <a:t>Content</a:t>
            </a:r>
          </a:p>
        </p:txBody>
      </p:sp>
      <p:sp>
        <p:nvSpPr>
          <p:cNvPr id="2" name="TextBox 1">
            <a:extLst>
              <a:ext uri="{FF2B5EF4-FFF2-40B4-BE49-F238E27FC236}">
                <a16:creationId xmlns:a16="http://schemas.microsoft.com/office/drawing/2014/main" id="{7EFF6AF4-313C-0983-3284-B4C2EAF200F3}"/>
              </a:ext>
            </a:extLst>
          </p:cNvPr>
          <p:cNvSpPr txBox="1"/>
          <p:nvPr/>
        </p:nvSpPr>
        <p:spPr>
          <a:xfrm>
            <a:off x="0" y="462281"/>
            <a:ext cx="9120146"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Visual Arts Slide Deck</a:t>
            </a:r>
          </a:p>
        </p:txBody>
      </p:sp>
      <p:pic>
        <p:nvPicPr>
          <p:cNvPr id="4" name="Picture 3" descr="A black background with purple letters&#10;&#10;AI-generated content may be incorrect.">
            <a:extLst>
              <a:ext uri="{FF2B5EF4-FFF2-40B4-BE49-F238E27FC236}">
                <a16:creationId xmlns:a16="http://schemas.microsoft.com/office/drawing/2014/main" id="{9CF8609D-FBFB-668D-6C47-E85CA57E188A}"/>
              </a:ext>
            </a:extLst>
          </p:cNvPr>
          <p:cNvPicPr>
            <a:picLocks noChangeAspect="1"/>
          </p:cNvPicPr>
          <p:nvPr/>
        </p:nvPicPr>
        <p:blipFill>
          <a:blip r:embed="rId3"/>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268689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5748F5-62A4-D142-CB64-44E0EDEE1BED}"/>
              </a:ext>
            </a:extLst>
          </p:cNvPr>
          <p:cNvPicPr>
            <a:picLocks noChangeAspect="1"/>
          </p:cNvPicPr>
          <p:nvPr/>
        </p:nvPicPr>
        <p:blipFill>
          <a:blip r:embed="rId2">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3188635130"/>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5196865">
                  <a:extLst>
                    <a:ext uri="{9D8B030D-6E8A-4147-A177-3AD203B41FA5}">
                      <a16:colId xmlns:a16="http://schemas.microsoft.com/office/drawing/2014/main" val="2160138573"/>
                    </a:ext>
                  </a:extLst>
                </a:gridCol>
                <a:gridCol w="3129954">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1</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Ruby Green Singing </a:t>
                      </a:r>
                      <a:r>
                        <a:rPr lang="en-US" sz="2400" b="0" i="0" dirty="0">
                          <a:solidFill>
                            <a:srgbClr val="211D1E"/>
                          </a:solidFill>
                          <a:effectLst/>
                          <a:latin typeface="Book Antiqua" panose="02040602050305030304" pitchFamily="18" charset="0"/>
                          <a:cs typeface="Times New Roman" panose="02020603050405020304" pitchFamily="18" charset="0"/>
                        </a:rPr>
                        <a:t>(1928)</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James Chapin </a:t>
                      </a:r>
                      <a:r>
                        <a:rPr lang="en-US" sz="1200" b="1" i="1" dirty="0">
                          <a:solidFill>
                            <a:srgbClr val="211D1E"/>
                          </a:solidFill>
                          <a:effectLst/>
                          <a:latin typeface="Book Antiqua" panose="02040602050305030304" pitchFamily="18" charset="0"/>
                          <a:cs typeface="Times New Roman" panose="02020603050405020304" pitchFamily="18" charset="0"/>
                        </a:rPr>
                        <a:t>(1887 - 1975), </a:t>
                      </a:r>
                      <a:r>
                        <a:rPr lang="en-US" sz="1200" b="1" i="0" dirty="0">
                          <a:solidFill>
                            <a:srgbClr val="211D1E"/>
                          </a:solidFill>
                          <a:effectLst/>
                          <a:latin typeface="Book Antiqua" panose="02040602050305030304" pitchFamily="18" charset="0"/>
                          <a:cs typeface="Times New Roman" panose="02020603050405020304" pitchFamily="18" charset="0"/>
                        </a:rPr>
                        <a:t>American</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96.5 cm x76.2 cm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Book Antiqua" panose="02040602050305030304" pitchFamily="18" charset="0"/>
                        </a:rPr>
                        <a:t>Norton Museum of Art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person in a pink dress&#10;&#10;Description automatically generated">
            <a:extLst>
              <a:ext uri="{FF2B5EF4-FFF2-40B4-BE49-F238E27FC236}">
                <a16:creationId xmlns:a16="http://schemas.microsoft.com/office/drawing/2014/main" id="{D8FB7BFD-2CF2-28AA-5A0A-EC1E96E5E3E1}"/>
              </a:ext>
            </a:extLst>
          </p:cNvPr>
          <p:cNvPicPr>
            <a:picLocks noChangeAspect="1"/>
          </p:cNvPicPr>
          <p:nvPr/>
        </p:nvPicPr>
        <p:blipFill rotWithShape="1">
          <a:blip r:embed="rId3"/>
          <a:srcRect b="6285"/>
          <a:stretch/>
        </p:blipFill>
        <p:spPr>
          <a:xfrm>
            <a:off x="2697245" y="1035319"/>
            <a:ext cx="3749510" cy="4855123"/>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F9F75B2B-04A6-8570-85B3-2A9F8E613EC9}"/>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5" name="TextBox 4">
            <a:extLst>
              <a:ext uri="{FF2B5EF4-FFF2-40B4-BE49-F238E27FC236}">
                <a16:creationId xmlns:a16="http://schemas.microsoft.com/office/drawing/2014/main" id="{C9A7B915-45E3-1129-8559-42DC5DA030B4}"/>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pic>
        <p:nvPicPr>
          <p:cNvPr id="3" name="Picture 2" descr="A black background with purple letters&#10;&#10;AI-generated content may be incorrect.">
            <a:extLst>
              <a:ext uri="{FF2B5EF4-FFF2-40B4-BE49-F238E27FC236}">
                <a16:creationId xmlns:a16="http://schemas.microsoft.com/office/drawing/2014/main" id="{3020E744-E812-FA3C-185F-0B619B5A21DF}"/>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48034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DE84E2-3F28-82F9-13AA-5118FE0DBF8A}"/>
              </a:ext>
            </a:extLst>
          </p:cNvPr>
          <p:cNvPicPr>
            <a:picLocks noChangeAspect="1"/>
          </p:cNvPicPr>
          <p:nvPr/>
        </p:nvPicPr>
        <p:blipFill>
          <a:blip r:embed="rId2">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1511035816"/>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5552465">
                  <a:extLst>
                    <a:ext uri="{9D8B030D-6E8A-4147-A177-3AD203B41FA5}">
                      <a16:colId xmlns:a16="http://schemas.microsoft.com/office/drawing/2014/main" val="2160138573"/>
                    </a:ext>
                  </a:extLst>
                </a:gridCol>
                <a:gridCol w="2774354">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2</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The Milkmaid </a:t>
                      </a:r>
                      <a:r>
                        <a:rPr lang="en-US" sz="2400" b="0" i="0" dirty="0">
                          <a:solidFill>
                            <a:srgbClr val="211D1E"/>
                          </a:solidFill>
                          <a:effectLst/>
                          <a:latin typeface="Book Antiqua" panose="02040602050305030304" pitchFamily="18" charset="0"/>
                          <a:cs typeface="Times New Roman" panose="02020603050405020304" pitchFamily="18" charset="0"/>
                        </a:rPr>
                        <a:t>(1660)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Jan Vermeer </a:t>
                      </a:r>
                      <a:r>
                        <a:rPr lang="en-US" sz="1200" b="1" i="1" dirty="0">
                          <a:solidFill>
                            <a:srgbClr val="211D1E"/>
                          </a:solidFill>
                          <a:effectLst/>
                          <a:latin typeface="Book Antiqua" panose="02040602050305030304" pitchFamily="18" charset="0"/>
                          <a:cs typeface="Times New Roman" panose="02020603050405020304" pitchFamily="18" charset="0"/>
                        </a:rPr>
                        <a:t>(1632 - 1675), </a:t>
                      </a:r>
                      <a:r>
                        <a:rPr lang="en-US" sz="1200" b="1" i="0" dirty="0">
                          <a:solidFill>
                            <a:srgbClr val="211D1E"/>
                          </a:solidFill>
                          <a:effectLst/>
                          <a:latin typeface="Book Antiqua" panose="02040602050305030304" pitchFamily="18" charset="0"/>
                          <a:cs typeface="Times New Roman" panose="02020603050405020304" pitchFamily="18" charset="0"/>
                        </a:rPr>
                        <a:t>Dutch</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45.5 cm x 41 cm</a:t>
                      </a:r>
                    </a:p>
                    <a:p>
                      <a:pPr algn="r"/>
                      <a:r>
                        <a:rPr lang="en-US" sz="1200" b="0" i="0" dirty="0">
                          <a:solidFill>
                            <a:schemeClr val="tx1"/>
                          </a:solidFill>
                          <a:latin typeface="Book Antiqua" panose="02040602050305030304" pitchFamily="18" charset="0"/>
                        </a:rPr>
                        <a:t>Rijksmuseum, Amsterdam</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person pouring milk into a bowl&#10;&#10;Description automatically generated">
            <a:extLst>
              <a:ext uri="{FF2B5EF4-FFF2-40B4-BE49-F238E27FC236}">
                <a16:creationId xmlns:a16="http://schemas.microsoft.com/office/drawing/2014/main" id="{1284A9DA-C8C8-C008-2CB0-D3E6E222146F}"/>
              </a:ext>
            </a:extLst>
          </p:cNvPr>
          <p:cNvPicPr>
            <a:picLocks noChangeAspect="1"/>
          </p:cNvPicPr>
          <p:nvPr/>
        </p:nvPicPr>
        <p:blipFill rotWithShape="1">
          <a:blip r:embed="rId3"/>
          <a:srcRect b="7416"/>
          <a:stretch/>
        </p:blipFill>
        <p:spPr>
          <a:xfrm>
            <a:off x="2384473" y="1045737"/>
            <a:ext cx="4375051" cy="485788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542B6CA4-DD9C-1AA1-854E-EB91110678D7}"/>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3" name="TextBox 2">
            <a:extLst>
              <a:ext uri="{FF2B5EF4-FFF2-40B4-BE49-F238E27FC236}">
                <a16:creationId xmlns:a16="http://schemas.microsoft.com/office/drawing/2014/main" id="{D264F894-F849-CC9E-1E9A-9476A2CAF20E}"/>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pic>
        <p:nvPicPr>
          <p:cNvPr id="4" name="Picture 3" descr="A black background with purple letters&#10;&#10;AI-generated content may be incorrect.">
            <a:extLst>
              <a:ext uri="{FF2B5EF4-FFF2-40B4-BE49-F238E27FC236}">
                <a16:creationId xmlns:a16="http://schemas.microsoft.com/office/drawing/2014/main" id="{7EB23194-B493-4B5A-E58A-977D3DEFDB83}"/>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965972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65709F9-EE14-D6B2-B8C6-FE2807FC0F6A}"/>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3374805936"/>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4521950">
                  <a:extLst>
                    <a:ext uri="{9D8B030D-6E8A-4147-A177-3AD203B41FA5}">
                      <a16:colId xmlns:a16="http://schemas.microsoft.com/office/drawing/2014/main" val="2160138573"/>
                    </a:ext>
                  </a:extLst>
                </a:gridCol>
                <a:gridCol w="3804869">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3</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El </a:t>
                      </a:r>
                      <a:r>
                        <a:rPr lang="en-US" sz="2400" b="1" i="1" dirty="0" err="1">
                          <a:solidFill>
                            <a:srgbClr val="211D1E"/>
                          </a:solidFill>
                          <a:effectLst/>
                          <a:latin typeface="Book Antiqua" panose="02040602050305030304" pitchFamily="18" charset="0"/>
                          <a:cs typeface="Times New Roman" panose="02020603050405020304" pitchFamily="18" charset="0"/>
                        </a:rPr>
                        <a:t>Jaleo</a:t>
                      </a:r>
                      <a:r>
                        <a:rPr lang="en-US" sz="2400" b="1" i="1" dirty="0">
                          <a:solidFill>
                            <a:srgbClr val="211D1E"/>
                          </a:solidFill>
                          <a:effectLst/>
                          <a:latin typeface="Book Antiqua" panose="02040602050305030304" pitchFamily="18" charset="0"/>
                          <a:cs typeface="Times New Roman" panose="02020603050405020304" pitchFamily="18" charset="0"/>
                        </a:rPr>
                        <a:t> </a:t>
                      </a:r>
                      <a:r>
                        <a:rPr lang="en-US" sz="2400" b="0" i="0" dirty="0">
                          <a:solidFill>
                            <a:srgbClr val="211D1E"/>
                          </a:solidFill>
                          <a:effectLst/>
                          <a:latin typeface="Book Antiqua" panose="02040602050305030304" pitchFamily="18" charset="0"/>
                          <a:cs typeface="Times New Roman" panose="02020603050405020304" pitchFamily="18" charset="0"/>
                        </a:rPr>
                        <a:t>(1882)</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John Singer Sargent </a:t>
                      </a:r>
                      <a:r>
                        <a:rPr lang="en-US" sz="1200" b="1" i="1" dirty="0">
                          <a:solidFill>
                            <a:srgbClr val="211D1E"/>
                          </a:solidFill>
                          <a:effectLst/>
                          <a:latin typeface="Book Antiqua" panose="02040602050305030304" pitchFamily="18" charset="0"/>
                          <a:cs typeface="Times New Roman" panose="02020603050405020304" pitchFamily="18" charset="0"/>
                        </a:rPr>
                        <a:t>(1856 - 1925), </a:t>
                      </a:r>
                      <a:r>
                        <a:rPr lang="en-US" sz="1200" b="1" i="0" dirty="0">
                          <a:solidFill>
                            <a:srgbClr val="211D1E"/>
                          </a:solidFill>
                          <a:effectLst/>
                          <a:latin typeface="Book Antiqua" panose="02040602050305030304" pitchFamily="18" charset="0"/>
                          <a:cs typeface="Times New Roman" panose="02020603050405020304" pitchFamily="18" charset="0"/>
                        </a:rPr>
                        <a:t>American</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237 cm x 352 cm</a:t>
                      </a:r>
                    </a:p>
                    <a:p>
                      <a:pPr algn="r"/>
                      <a:r>
                        <a:rPr lang="en-US" sz="1200" b="0" i="0" dirty="0">
                          <a:solidFill>
                            <a:schemeClr val="tx1"/>
                          </a:solidFill>
                          <a:latin typeface="Book Antiqua" panose="02040602050305030304" pitchFamily="18" charset="0"/>
                        </a:rPr>
                        <a:t>Isabella Stewart Gardner Museum, Boston</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group of people playing instruments&#10;&#10;Description automatically generated">
            <a:extLst>
              <a:ext uri="{FF2B5EF4-FFF2-40B4-BE49-F238E27FC236}">
                <a16:creationId xmlns:a16="http://schemas.microsoft.com/office/drawing/2014/main" id="{444B60C5-5137-9D36-A1C8-3191ECFD59B3}"/>
              </a:ext>
            </a:extLst>
          </p:cNvPr>
          <p:cNvPicPr>
            <a:picLocks noChangeAspect="1"/>
          </p:cNvPicPr>
          <p:nvPr/>
        </p:nvPicPr>
        <p:blipFill rotWithShape="1">
          <a:blip r:embed="rId3"/>
          <a:srcRect b="10683"/>
          <a:stretch/>
        </p:blipFill>
        <p:spPr>
          <a:xfrm>
            <a:off x="884698" y="1036155"/>
            <a:ext cx="7311542" cy="486267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D10E6314-77C8-F057-C6C2-C1C5A3A33021}"/>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3" name="TextBox 2">
            <a:extLst>
              <a:ext uri="{FF2B5EF4-FFF2-40B4-BE49-F238E27FC236}">
                <a16:creationId xmlns:a16="http://schemas.microsoft.com/office/drawing/2014/main" id="{B9622B33-0AA9-FDEC-2E98-F851E20E4CD5}"/>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pic>
        <p:nvPicPr>
          <p:cNvPr id="4" name="Picture 3" descr="A black background with purple letters&#10;&#10;AI-generated content may be incorrect.">
            <a:extLst>
              <a:ext uri="{FF2B5EF4-FFF2-40B4-BE49-F238E27FC236}">
                <a16:creationId xmlns:a16="http://schemas.microsoft.com/office/drawing/2014/main" id="{B08952D2-DA2F-3D94-3096-4BCEC3C212E0}"/>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70409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6D92D-2956-E761-0442-0B9A54312FF2}"/>
              </a:ext>
            </a:extLst>
          </p:cNvPr>
          <p:cNvPicPr>
            <a:picLocks noChangeAspect="1"/>
          </p:cNvPicPr>
          <p:nvPr/>
        </p:nvPicPr>
        <p:blipFill>
          <a:blip r:embed="rId2">
            <a:alphaModFix amt="50000"/>
          </a:blip>
          <a:srcRect/>
          <a:stretch/>
        </p:blipFill>
        <p:spPr>
          <a:xfrm>
            <a:off x="0" y="0"/>
            <a:ext cx="9144000" cy="6858000"/>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3214052210"/>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3634141">
                  <a:extLst>
                    <a:ext uri="{9D8B030D-6E8A-4147-A177-3AD203B41FA5}">
                      <a16:colId xmlns:a16="http://schemas.microsoft.com/office/drawing/2014/main" val="2160138573"/>
                    </a:ext>
                  </a:extLst>
                </a:gridCol>
                <a:gridCol w="4692678">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4</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Florida Mexicana </a:t>
                      </a:r>
                      <a:r>
                        <a:rPr lang="en-US" sz="2400" b="0" i="0" dirty="0">
                          <a:solidFill>
                            <a:srgbClr val="211D1E"/>
                          </a:solidFill>
                          <a:effectLst/>
                          <a:latin typeface="Book Antiqua" panose="02040602050305030304" pitchFamily="18" charset="0"/>
                          <a:cs typeface="Times New Roman" panose="02020603050405020304" pitchFamily="18" charset="0"/>
                        </a:rPr>
                        <a:t>(1936)</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Alfred Ramos Martinez </a:t>
                      </a:r>
                      <a:r>
                        <a:rPr lang="en-US" sz="1200" b="1" i="1" dirty="0">
                          <a:solidFill>
                            <a:srgbClr val="211D1E"/>
                          </a:solidFill>
                          <a:effectLst/>
                          <a:latin typeface="Book Antiqua" panose="02040602050305030304" pitchFamily="18" charset="0"/>
                          <a:cs typeface="Times New Roman" panose="02020603050405020304" pitchFamily="18" charset="0"/>
                        </a:rPr>
                        <a:t>(1871 - 1946), </a:t>
                      </a:r>
                      <a:r>
                        <a:rPr lang="en-US" sz="1200" b="1" i="0" dirty="0">
                          <a:solidFill>
                            <a:srgbClr val="211D1E"/>
                          </a:solidFill>
                          <a:effectLst/>
                          <a:latin typeface="Book Antiqua" panose="02040602050305030304" pitchFamily="18" charset="0"/>
                          <a:cs typeface="Times New Roman" panose="02020603050405020304" pitchFamily="18" charset="0"/>
                        </a:rPr>
                        <a:t>Mexican</a:t>
                      </a:r>
                      <a:br>
                        <a:rPr lang="en-US" sz="1200" b="0" dirty="0">
                          <a:solidFill>
                            <a:srgbClr val="211D1E"/>
                          </a:solidFill>
                          <a:effectLst/>
                          <a:latin typeface="Book Antiqua" panose="02040602050305030304" pitchFamily="18" charset="0"/>
                          <a:cs typeface="Times New Roman" panose="0202060305040502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91.4 cm x 76.2 cm</a:t>
                      </a:r>
                    </a:p>
                    <a:p>
                      <a:pPr algn="r"/>
                      <a:r>
                        <a:rPr lang="en-US" sz="1200" b="0" i="0" dirty="0">
                          <a:solidFill>
                            <a:schemeClr val="tx1"/>
                          </a:solidFill>
                          <a:latin typeface="Book Antiqua" panose="02040602050305030304" pitchFamily="18" charset="0"/>
                        </a:rPr>
                        <a:t>Crystal Bridges Museum of American Art, Bentonville, Arkansas</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person holding a basket of flowers&#10;&#10;Description automatically generated">
            <a:extLst>
              <a:ext uri="{FF2B5EF4-FFF2-40B4-BE49-F238E27FC236}">
                <a16:creationId xmlns:a16="http://schemas.microsoft.com/office/drawing/2014/main" id="{392B8472-A91B-9147-7D83-864D95C3C98B}"/>
              </a:ext>
            </a:extLst>
          </p:cNvPr>
          <p:cNvPicPr>
            <a:picLocks noChangeAspect="1"/>
          </p:cNvPicPr>
          <p:nvPr/>
        </p:nvPicPr>
        <p:blipFill rotWithShape="1">
          <a:blip r:embed="rId3"/>
          <a:srcRect b="6285"/>
          <a:stretch/>
        </p:blipFill>
        <p:spPr>
          <a:xfrm>
            <a:off x="2540478" y="1053135"/>
            <a:ext cx="4073808" cy="485517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FCB67FC-D9B5-B9F5-7747-CC92B6BC2CE9}"/>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3" name="TextBox 2">
            <a:extLst>
              <a:ext uri="{FF2B5EF4-FFF2-40B4-BE49-F238E27FC236}">
                <a16:creationId xmlns:a16="http://schemas.microsoft.com/office/drawing/2014/main" id="{7831392E-DCC5-3E2D-3826-511688A64DB6}"/>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pic>
        <p:nvPicPr>
          <p:cNvPr id="4" name="Picture 3" descr="A black background with purple letters&#10;&#10;AI-generated content may be incorrect.">
            <a:extLst>
              <a:ext uri="{FF2B5EF4-FFF2-40B4-BE49-F238E27FC236}">
                <a16:creationId xmlns:a16="http://schemas.microsoft.com/office/drawing/2014/main" id="{C997E587-9A25-D863-BEE1-C15EE659E936}"/>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393291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7A29B2-F9A5-9DC9-7EAC-81E272EDB5ED}"/>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8" name="Table 7">
            <a:extLst>
              <a:ext uri="{FF2B5EF4-FFF2-40B4-BE49-F238E27FC236}">
                <a16:creationId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1933483557"/>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4906579">
                  <a:extLst>
                    <a:ext uri="{9D8B030D-6E8A-4147-A177-3AD203B41FA5}">
                      <a16:colId xmlns:a16="http://schemas.microsoft.com/office/drawing/2014/main" val="2160138573"/>
                    </a:ext>
                  </a:extLst>
                </a:gridCol>
                <a:gridCol w="3420240">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5</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rPr>
                        <a:t>The Gleaners </a:t>
                      </a:r>
                      <a:r>
                        <a:rPr lang="en-US" sz="2400" b="0" i="0" dirty="0">
                          <a:solidFill>
                            <a:srgbClr val="211D1E"/>
                          </a:solidFill>
                          <a:effectLst/>
                          <a:latin typeface="Book Antiqua" panose="02040602050305030304" pitchFamily="18" charset="0"/>
                        </a:rPr>
                        <a:t>(1857)</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rPr>
                        <a:t>Jean Francois Millet </a:t>
                      </a:r>
                      <a:r>
                        <a:rPr lang="en-US" sz="1200" b="1" i="1" dirty="0">
                          <a:solidFill>
                            <a:srgbClr val="211D1E"/>
                          </a:solidFill>
                          <a:effectLst/>
                          <a:latin typeface="Book Antiqua" panose="02040602050305030304" pitchFamily="18" charset="0"/>
                        </a:rPr>
                        <a:t>(1814 - 1875), </a:t>
                      </a:r>
                      <a:r>
                        <a:rPr lang="en-US" sz="1200" b="1" i="0" dirty="0">
                          <a:solidFill>
                            <a:srgbClr val="211D1E"/>
                          </a:solidFill>
                          <a:effectLst/>
                          <a:latin typeface="Book Antiqua" panose="02040602050305030304" pitchFamily="18" charset="0"/>
                        </a:rPr>
                        <a:t>French</a:t>
                      </a:r>
                      <a:br>
                        <a:rPr lang="en-US" sz="1200" dirty="0">
                          <a:solidFill>
                            <a:srgbClr val="211D1E"/>
                          </a:solidFill>
                          <a:effectLst/>
                          <a:latin typeface="Book Antiqua" panose="02040602050305030304" pitchFamily="18" charset="0"/>
                        </a:rPr>
                      </a:br>
                      <a:r>
                        <a:rPr lang="en-US" sz="1200" b="0" i="0" u="none" kern="1200" dirty="0">
                          <a:solidFill>
                            <a:schemeClr val="tx1"/>
                          </a:solidFill>
                          <a:effectLst/>
                          <a:latin typeface="Book Antiqua" panose="02040602050305030304" pitchFamily="18" charset="0"/>
                          <a:ea typeface="+mn-ea"/>
                          <a:cs typeface="+mn-cs"/>
                        </a:rPr>
                        <a:t>Oil on canvas</a:t>
                      </a:r>
                    </a:p>
                    <a:p>
                      <a:pPr algn="r"/>
                      <a:r>
                        <a:rPr lang="en-US" sz="1200" b="0" i="0" dirty="0">
                          <a:solidFill>
                            <a:schemeClr val="tx1"/>
                          </a:solidFill>
                          <a:latin typeface="Book Antiqua" panose="02040602050305030304" pitchFamily="18" charset="0"/>
                        </a:rPr>
                        <a:t>83.8 cm × 111.8 cm</a:t>
                      </a:r>
                    </a:p>
                    <a:p>
                      <a:pPr algn="r"/>
                      <a:r>
                        <a:rPr lang="en-US" sz="1200" b="0" i="0" dirty="0" err="1">
                          <a:solidFill>
                            <a:schemeClr val="tx1"/>
                          </a:solidFill>
                          <a:latin typeface="Book Antiqua" panose="02040602050305030304" pitchFamily="18" charset="0"/>
                        </a:rPr>
                        <a:t>Musée</a:t>
                      </a:r>
                      <a:r>
                        <a:rPr lang="en-US" sz="1200" b="0" i="0" dirty="0">
                          <a:solidFill>
                            <a:schemeClr val="tx1"/>
                          </a:solidFill>
                          <a:latin typeface="Book Antiqua" panose="02040602050305030304" pitchFamily="18" charset="0"/>
                        </a:rPr>
                        <a:t> d'Orsay, Paris</a:t>
                      </a:r>
                      <a:endParaRPr lang="en-US" sz="1200" b="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sp>
        <p:nvSpPr>
          <p:cNvPr id="10" name="TextBox 9">
            <a:extLst>
              <a:ext uri="{FF2B5EF4-FFF2-40B4-BE49-F238E27FC236}">
                <a16:creationId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cxnSp>
        <p:nvCxnSpPr>
          <p:cNvPr id="15" name="Straight Connector 14">
            <a:extLst>
              <a:ext uri="{FF2B5EF4-FFF2-40B4-BE49-F238E27FC236}">
                <a16:creationId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descr="A group of women working in a field&#10;&#10;Description automatically generated">
            <a:extLst>
              <a:ext uri="{FF2B5EF4-FFF2-40B4-BE49-F238E27FC236}">
                <a16:creationId xmlns:a16="http://schemas.microsoft.com/office/drawing/2014/main" id="{C35738EA-7925-0E14-252C-39168463D74D}"/>
              </a:ext>
            </a:extLst>
          </p:cNvPr>
          <p:cNvPicPr>
            <a:picLocks noChangeAspect="1"/>
          </p:cNvPicPr>
          <p:nvPr/>
        </p:nvPicPr>
        <p:blipFill rotWithShape="1">
          <a:blip r:embed="rId3"/>
          <a:srcRect b="9340"/>
          <a:stretch/>
        </p:blipFill>
        <p:spPr>
          <a:xfrm>
            <a:off x="1248587" y="1039444"/>
            <a:ext cx="6646824" cy="477911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138762C0-F30F-BD9C-5A4E-ACCA32DA448C}"/>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sp>
        <p:nvSpPr>
          <p:cNvPr id="3" name="TextBox 2">
            <a:extLst>
              <a:ext uri="{FF2B5EF4-FFF2-40B4-BE49-F238E27FC236}">
                <a16:creationId xmlns:a16="http://schemas.microsoft.com/office/drawing/2014/main" id="{79818425-5C0B-90C8-1B24-131C82C074EB}"/>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pic>
        <p:nvPicPr>
          <p:cNvPr id="4" name="Picture 3" descr="A black background with purple letters&#10;&#10;AI-generated content may be incorrect.">
            <a:extLst>
              <a:ext uri="{FF2B5EF4-FFF2-40B4-BE49-F238E27FC236}">
                <a16:creationId xmlns:a16="http://schemas.microsoft.com/office/drawing/2014/main" id="{26CD7F30-02C6-8555-069C-A3DAC03BF967}"/>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225089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648DDA-0F29-2EF3-A762-BABD95E267EE}"/>
              </a:ext>
            </a:extLst>
          </p:cNvPr>
          <p:cNvPicPr>
            <a:picLocks noChangeAspect="1"/>
          </p:cNvPicPr>
          <p:nvPr/>
        </p:nvPicPr>
        <p:blipFill>
          <a:blip r:embed="rId2">
            <a:alphaModFix amt="50000"/>
          </a:blip>
          <a:srcRect/>
          <a:stretch/>
        </p:blipFill>
        <p:spPr>
          <a:xfrm>
            <a:off x="0" y="0"/>
            <a:ext cx="9173736" cy="6880302"/>
          </a:xfrm>
          <a:prstGeom prst="rect">
            <a:avLst/>
          </a:prstGeom>
        </p:spPr>
      </p:pic>
      <p:graphicFrame>
        <p:nvGraphicFramePr>
          <p:cNvPr id="6" name="Table 5">
            <a:extLst>
              <a:ext uri="{FF2B5EF4-FFF2-40B4-BE49-F238E27FC236}">
                <a16:creationId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456234312"/>
              </p:ext>
            </p:extLst>
          </p:nvPr>
        </p:nvGraphicFramePr>
        <p:xfrm>
          <a:off x="186559" y="110820"/>
          <a:ext cx="8770881" cy="853440"/>
        </p:xfrm>
        <a:graphic>
          <a:graphicData uri="http://schemas.openxmlformats.org/drawingml/2006/table">
            <a:tbl>
              <a:tblPr firstRow="1" bandRow="1">
                <a:tableStyleId>{5C22544A-7EE6-4342-B048-85BDC9FD1C3A}</a:tableStyleId>
              </a:tblPr>
              <a:tblGrid>
                <a:gridCol w="444062">
                  <a:extLst>
                    <a:ext uri="{9D8B030D-6E8A-4147-A177-3AD203B41FA5}">
                      <a16:colId xmlns:a16="http://schemas.microsoft.com/office/drawing/2014/main" val="1882900237"/>
                    </a:ext>
                  </a:extLst>
                </a:gridCol>
                <a:gridCol w="5572669">
                  <a:extLst>
                    <a:ext uri="{9D8B030D-6E8A-4147-A177-3AD203B41FA5}">
                      <a16:colId xmlns:a16="http://schemas.microsoft.com/office/drawing/2014/main" val="2160138573"/>
                    </a:ext>
                  </a:extLst>
                </a:gridCol>
                <a:gridCol w="2754150">
                  <a:extLst>
                    <a:ext uri="{9D8B030D-6E8A-4147-A177-3AD203B41FA5}">
                      <a16:colId xmlns:a16="http://schemas.microsoft.com/office/drawing/2014/main" val="1911855308"/>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6</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dirty="0">
                          <a:solidFill>
                            <a:srgbClr val="211D1E"/>
                          </a:solidFill>
                          <a:effectLst/>
                          <a:latin typeface="Book Antiqua" panose="02040602050305030304" pitchFamily="18" charset="0"/>
                          <a:cs typeface="Times New Roman" panose="02020603050405020304" pitchFamily="18" charset="0"/>
                        </a:rPr>
                        <a:t>Peasant Wedding </a:t>
                      </a:r>
                      <a:r>
                        <a:rPr lang="en-US" sz="2400" b="0" i="0" dirty="0">
                          <a:solidFill>
                            <a:schemeClr val="tx1"/>
                          </a:solidFill>
                          <a:effectLst/>
                          <a:latin typeface="Book Antiqua" panose="02040602050305030304" pitchFamily="18" charset="0"/>
                          <a:cs typeface="Times New Roman" panose="02020603050405020304" pitchFamily="18" charset="0"/>
                        </a:rPr>
                        <a:t>(</a:t>
                      </a:r>
                      <a:r>
                        <a:rPr lang="en-US" sz="2400" b="0" i="0" dirty="0">
                          <a:solidFill>
                            <a:schemeClr val="tx1"/>
                          </a:solidFill>
                          <a:latin typeface="Book Antiqua" panose="02040602050305030304" pitchFamily="18" charset="0"/>
                        </a:rPr>
                        <a:t>1567</a:t>
                      </a:r>
                      <a:r>
                        <a:rPr lang="en-US" sz="2400" b="0" i="0" dirty="0">
                          <a:solidFill>
                            <a:schemeClr val="tx1"/>
                          </a:solidFill>
                          <a:effectLst/>
                          <a:latin typeface="Book Antiqua" panose="02040602050305030304" pitchFamily="18" charset="0"/>
                          <a:cs typeface="Times New Roman" panose="02020603050405020304" pitchFamily="18" charset="0"/>
                        </a:rPr>
                        <a:t>)</a:t>
                      </a:r>
                      <a:endParaRPr lang="en-US" sz="2400" b="0" i="0" dirty="0">
                        <a:solidFill>
                          <a:schemeClr val="tx1"/>
                        </a:solidFill>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algn="r"/>
                      <a:r>
                        <a:rPr lang="en-US" sz="1400" b="1" dirty="0">
                          <a:solidFill>
                            <a:srgbClr val="211D1E"/>
                          </a:solidFill>
                          <a:effectLst/>
                          <a:latin typeface="Book Antiqua" panose="02040602050305030304" pitchFamily="18" charset="0"/>
                          <a:cs typeface="Times New Roman" panose="02020603050405020304" pitchFamily="18" charset="0"/>
                        </a:rPr>
                        <a:t>Pieter Bruegel </a:t>
                      </a:r>
                      <a:r>
                        <a:rPr lang="en-US" sz="1200" b="1" i="1" dirty="0">
                          <a:solidFill>
                            <a:srgbClr val="211D1E"/>
                          </a:solidFill>
                          <a:effectLst/>
                          <a:latin typeface="Book Antiqua" panose="02040602050305030304" pitchFamily="18" charset="0"/>
                          <a:cs typeface="Times New Roman" panose="02020603050405020304" pitchFamily="18" charset="0"/>
                        </a:rPr>
                        <a:t>(1525 - 1569)</a:t>
                      </a:r>
                      <a:r>
                        <a:rPr lang="en-US" sz="1200" dirty="0">
                          <a:solidFill>
                            <a:srgbClr val="211D1E"/>
                          </a:solidFill>
                          <a:effectLst/>
                          <a:latin typeface="Book Antiqua" panose="02040602050305030304" pitchFamily="18" charset="0"/>
                          <a:cs typeface="Times New Roman" panose="02020603050405020304" pitchFamily="18" charset="0"/>
                        </a:rPr>
                        <a:t>, Dutch</a:t>
                      </a:r>
                    </a:p>
                    <a:p>
                      <a:pPr algn="r"/>
                      <a:r>
                        <a:rPr lang="en-US" sz="1200" b="0" i="0" u="none" kern="1200" dirty="0">
                          <a:solidFill>
                            <a:schemeClr val="tx1"/>
                          </a:solidFill>
                          <a:effectLst/>
                          <a:latin typeface="Book Antiqua" panose="02040602050305030304" pitchFamily="18" charset="0"/>
                          <a:ea typeface="+mn-ea"/>
                          <a:cs typeface="+mn-cs"/>
                        </a:rPr>
                        <a:t>Oil on panel</a:t>
                      </a:r>
                    </a:p>
                    <a:p>
                      <a:pPr algn="r"/>
                      <a:r>
                        <a:rPr lang="en-US" sz="1200" b="0" i="0" dirty="0">
                          <a:solidFill>
                            <a:schemeClr val="tx1"/>
                          </a:solidFill>
                          <a:latin typeface="Book Antiqua" panose="02040602050305030304" pitchFamily="18" charset="0"/>
                        </a:rPr>
                        <a:t>114 cm × 164 cm</a:t>
                      </a:r>
                    </a:p>
                    <a:p>
                      <a:pPr algn="r"/>
                      <a:r>
                        <a:rPr lang="en-US" sz="1200" b="0" i="0" dirty="0">
                          <a:solidFill>
                            <a:schemeClr val="tx1"/>
                          </a:solidFill>
                          <a:latin typeface="Book Antiqua" panose="02040602050305030304" pitchFamily="18" charset="0"/>
                        </a:rPr>
                        <a:t>Vienna, </a:t>
                      </a:r>
                      <a:r>
                        <a:rPr lang="en-US" sz="1200" b="0" i="0" dirty="0" err="1">
                          <a:solidFill>
                            <a:schemeClr val="tx1"/>
                          </a:solidFill>
                          <a:latin typeface="Book Antiqua" panose="02040602050305030304" pitchFamily="18" charset="0"/>
                        </a:rPr>
                        <a:t>Kunsthistorisches</a:t>
                      </a:r>
                      <a:r>
                        <a:rPr lang="en-US" sz="1200" b="0" i="0" dirty="0">
                          <a:solidFill>
                            <a:schemeClr val="tx1"/>
                          </a:solidFill>
                          <a:latin typeface="Book Antiqua" panose="02040602050305030304" pitchFamily="18" charset="0"/>
                        </a:rPr>
                        <a:t> Museum</a:t>
                      </a:r>
                      <a:endParaRPr lang="en-US" sz="1200" b="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a16="http://schemas.microsoft.com/office/drawing/2014/main" val="1130805421"/>
                  </a:ext>
                </a:extLst>
              </a:tr>
            </a:tbl>
          </a:graphicData>
        </a:graphic>
      </p:graphicFrame>
      <p:cxnSp>
        <p:nvCxnSpPr>
          <p:cNvPr id="7" name="Straight Connector 6">
            <a:extLst>
              <a:ext uri="{FF2B5EF4-FFF2-40B4-BE49-F238E27FC236}">
                <a16:creationId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14" name="Table 13">
            <a:extLst>
              <a:ext uri="{FF2B5EF4-FFF2-40B4-BE49-F238E27FC236}">
                <a16:creationId xmlns:a16="http://schemas.microsoft.com/office/drawing/2014/main" id="{FDCD84DF-E1E6-461F-7EC7-D63ADFA33F94}"/>
              </a:ext>
            </a:extLst>
          </p:cNvPr>
          <p:cNvGraphicFramePr>
            <a:graphicFrameLocks noGrp="1"/>
          </p:cNvGraphicFramePr>
          <p:nvPr>
            <p:extLst>
              <p:ext uri="{D42A27DB-BD31-4B8C-83A1-F6EECF244321}">
                <p14:modId xmlns:p14="http://schemas.microsoft.com/office/powerpoint/2010/main" val="592881593"/>
              </p:ext>
            </p:extLst>
          </p:nvPr>
        </p:nvGraphicFramePr>
        <p:xfrm>
          <a:off x="628650" y="3726974"/>
          <a:ext cx="7886700" cy="274320"/>
        </p:xfrm>
        <a:graphic>
          <a:graphicData uri="http://schemas.openxmlformats.org/drawingml/2006/table">
            <a:tbl>
              <a:tblPr/>
              <a:tblGrid>
                <a:gridCol w="7886700">
                  <a:extLst>
                    <a:ext uri="{9D8B030D-6E8A-4147-A177-3AD203B41FA5}">
                      <a16:colId xmlns:a16="http://schemas.microsoft.com/office/drawing/2014/main" val="3963708975"/>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a16="http://schemas.microsoft.com/office/drawing/2014/main" val="1194487730"/>
                  </a:ext>
                </a:extLst>
              </a:tr>
            </a:tbl>
          </a:graphicData>
        </a:graphic>
      </p:graphicFrame>
      <p:sp>
        <p:nvSpPr>
          <p:cNvPr id="15" name="Rectangle 3">
            <a:extLst>
              <a:ext uri="{FF2B5EF4-FFF2-40B4-BE49-F238E27FC236}">
                <a16:creationId xmlns:a16="http://schemas.microsoft.com/office/drawing/2014/main" id="{4BC7D1AA-9592-8E55-FF66-3DFC39AF1B04}"/>
              </a:ext>
            </a:extLst>
          </p:cNvPr>
          <p:cNvSpPr>
            <a:spLocks noChangeArrowheads="1"/>
          </p:cNvSpPr>
          <p:nvPr/>
        </p:nvSpPr>
        <p:spPr bwMode="auto">
          <a:xfrm>
            <a:off x="744264" y="462924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A painting of people eating at a table&#10;&#10;Description automatically generated">
            <a:extLst>
              <a:ext uri="{FF2B5EF4-FFF2-40B4-BE49-F238E27FC236}">
                <a16:creationId xmlns:a16="http://schemas.microsoft.com/office/drawing/2014/main" id="{5512CF12-6D84-9594-3BA9-8BB4E1DFC288}"/>
              </a:ext>
            </a:extLst>
          </p:cNvPr>
          <p:cNvPicPr>
            <a:picLocks noChangeAspect="1"/>
          </p:cNvPicPr>
          <p:nvPr/>
        </p:nvPicPr>
        <p:blipFill rotWithShape="1">
          <a:blip r:embed="rId3"/>
          <a:srcRect b="9507"/>
          <a:stretch/>
        </p:blipFill>
        <p:spPr>
          <a:xfrm>
            <a:off x="1055708" y="1061099"/>
            <a:ext cx="7047413" cy="484685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54E26D2A-AE7A-F5CA-BF87-E5643F3B6256}"/>
              </a:ext>
            </a:extLst>
          </p:cNvPr>
          <p:cNvSpPr txBox="1"/>
          <p:nvPr/>
        </p:nvSpPr>
        <p:spPr>
          <a:xfrm>
            <a:off x="2975000" y="6057647"/>
            <a:ext cx="3205655" cy="646331"/>
          </a:xfrm>
          <a:prstGeom prst="rect">
            <a:avLst/>
          </a:prstGeom>
          <a:noFill/>
        </p:spPr>
        <p:txBody>
          <a:bodyPr wrap="square" rtlCol="0">
            <a:spAutoFit/>
          </a:bodyPr>
          <a:lstStyle/>
          <a:p>
            <a:pPr algn="ctr"/>
            <a:r>
              <a:rPr lang="en-US" sz="1800" b="1" dirty="0">
                <a:effectLst/>
                <a:latin typeface="Book Antiqua" panose="02040602050305030304" pitchFamily="18" charset="0"/>
                <a:ea typeface="Aptos" panose="020B0004020202020204" pitchFamily="34" charset="0"/>
                <a:cs typeface="Times New Roman" panose="02020603050405020304" pitchFamily="18" charset="0"/>
              </a:rPr>
              <a:t>Elements of Art</a:t>
            </a:r>
          </a:p>
          <a:p>
            <a:pPr algn="ctr"/>
            <a:r>
              <a:rPr lang="en-US" b="1" i="1" dirty="0">
                <a:latin typeface="Book Antiqua" panose="02040602050305030304" pitchFamily="18" charset="0"/>
              </a:rPr>
              <a:t>Light and Space</a:t>
            </a:r>
          </a:p>
        </p:txBody>
      </p:sp>
      <p:sp>
        <p:nvSpPr>
          <p:cNvPr id="3" name="TextBox 2">
            <a:extLst>
              <a:ext uri="{FF2B5EF4-FFF2-40B4-BE49-F238E27FC236}">
                <a16:creationId xmlns:a16="http://schemas.microsoft.com/office/drawing/2014/main" id="{5FEFB8B0-5118-8C8F-B4B1-D35468B06DFA}"/>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rgbClr val="C00000"/>
                  </a:solidFill>
                </a:ln>
                <a:solidFill>
                  <a:srgbClr val="FF0000"/>
                </a:solidFill>
                <a:latin typeface="Times New Roman" panose="02020603050405020304" pitchFamily="18" charset="0"/>
                <a:cs typeface="Times New Roman" panose="02020603050405020304" pitchFamily="18" charset="0"/>
              </a:rPr>
              <a:t>Grade 3</a:t>
            </a:r>
          </a:p>
        </p:txBody>
      </p:sp>
      <p:sp>
        <p:nvSpPr>
          <p:cNvPr id="10" name="TextBox 9">
            <a:extLst>
              <a:ext uri="{FF2B5EF4-FFF2-40B4-BE49-F238E27FC236}">
                <a16:creationId xmlns:a16="http://schemas.microsoft.com/office/drawing/2014/main" id="{1A21F1E9-FE8D-B778-5C9B-F375968E2CFA}"/>
              </a:ext>
            </a:extLst>
          </p:cNvPr>
          <p:cNvSpPr txBox="1"/>
          <p:nvPr/>
        </p:nvSpPr>
        <p:spPr>
          <a:xfrm>
            <a:off x="154682" y="5949263"/>
            <a:ext cx="35945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Visual Arts Slide Deck</a:t>
            </a:r>
          </a:p>
        </p:txBody>
      </p:sp>
      <p:pic>
        <p:nvPicPr>
          <p:cNvPr id="2" name="Picture 1" descr="A black background with purple letters&#10;&#10;AI-generated content may be incorrect.">
            <a:extLst>
              <a:ext uri="{FF2B5EF4-FFF2-40B4-BE49-F238E27FC236}">
                <a16:creationId xmlns:a16="http://schemas.microsoft.com/office/drawing/2014/main" id="{5BA29D7B-6302-1084-14A4-27DEA57F1AE2}"/>
              </a:ext>
            </a:extLst>
          </p:cNvPr>
          <p:cNvPicPr>
            <a:picLocks noChangeAspect="1"/>
          </p:cNvPicPr>
          <p:nvPr/>
        </p:nvPicPr>
        <p:blipFill>
          <a:blip r:embed="rId4"/>
          <a:stretch>
            <a:fillRect/>
          </a:stretch>
        </p:blipFill>
        <p:spPr>
          <a:xfrm>
            <a:off x="6929610" y="6005315"/>
            <a:ext cx="2093332" cy="684359"/>
          </a:xfrm>
          <a:prstGeom prst="rect">
            <a:avLst/>
          </a:prstGeom>
        </p:spPr>
      </p:pic>
    </p:spTree>
    <p:extLst>
      <p:ext uri="{BB962C8B-B14F-4D97-AF65-F5344CB8AC3E}">
        <p14:creationId xmlns:p14="http://schemas.microsoft.com/office/powerpoint/2010/main" val="1232715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1953</TotalTime>
  <Words>1545</Words>
  <Application>Microsoft Macintosh PowerPoint</Application>
  <PresentationFormat>On-screen Show (4:3)</PresentationFormat>
  <Paragraphs>258</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Book Antiqua</vt:lpstr>
      <vt:lpstr>Open Sans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Pesic</dc:creator>
  <cp:lastModifiedBy>Ivan Pesic</cp:lastModifiedBy>
  <cp:revision>42</cp:revision>
  <dcterms:created xsi:type="dcterms:W3CDTF">2024-11-05T13:51:21Z</dcterms:created>
  <dcterms:modified xsi:type="dcterms:W3CDTF">2025-09-25T20:27:31Z</dcterms:modified>
</cp:coreProperties>
</file>