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56" r:id="rId5"/>
    <p:sldId id="258" r:id="rId6"/>
    <p:sldId id="257" r:id="rId7"/>
    <p:sldId id="259" r:id="rId8"/>
    <p:sldId id="261" r:id="rId9"/>
    <p:sldId id="260" r:id="rId10"/>
    <p:sldId id="264" r:id="rId11"/>
    <p:sldId id="263"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2"/>
    <p:restoredTop sz="94708"/>
  </p:normalViewPr>
  <p:slideViewPr>
    <p:cSldViewPr snapToGrid="0">
      <p:cViewPr varScale="1">
        <p:scale>
          <a:sx n="110" d="100"/>
          <a:sy n="110" d="100"/>
        </p:scale>
        <p:origin x="21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26958-6612-6149-9316-7082965C5612}" type="datetimeFigureOut">
              <a:rPr lang="en-US" smtClean="0"/>
              <a:t>10/22/2025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9EF0-67A7-0843-9449-F1AF089EA940}" type="slidenum">
              <a:rPr lang="en-US" smtClean="0"/>
              <a:t>‹#›</a:t>
            </a:fld>
            <a:endParaRPr lang="en-US"/>
          </a:p>
        </p:txBody>
      </p:sp>
    </p:spTree>
    <p:extLst>
      <p:ext uri="{BB962C8B-B14F-4D97-AF65-F5344CB8AC3E}">
        <p14:creationId xmlns:p14="http://schemas.microsoft.com/office/powerpoint/2010/main" val="221564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2</a:t>
            </a:fld>
            <a:endParaRPr lang="en-US"/>
          </a:p>
        </p:txBody>
      </p:sp>
    </p:spTree>
    <p:extLst>
      <p:ext uri="{BB962C8B-B14F-4D97-AF65-F5344CB8AC3E}">
        <p14:creationId xmlns:p14="http://schemas.microsoft.com/office/powerpoint/2010/main" val="171558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23614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9558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86465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0763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EBCFD-C355-6B4C-A3BF-17D506BD94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51651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EBCFD-C355-6B4C-A3BF-17D506BD94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779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EBCFD-C355-6B4C-A3BF-17D506BD94C4}"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454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EBCFD-C355-6B4C-A3BF-17D506BD94C4}"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288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EBCFD-C355-6B4C-A3BF-17D506BD94C4}"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62354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3327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5100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EBCFD-C355-6B4C-A3BF-17D506BD94C4}" type="datetimeFigureOut">
              <a:rPr lang="en-US" smtClean="0"/>
              <a:t>10/22/2025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135CD2-13EC-244F-8309-832349915165}" type="slidenum">
              <a:rPr lang="en-US" smtClean="0"/>
              <a:t>‹#›</a:t>
            </a:fld>
            <a:endParaRPr lang="en-US"/>
          </a:p>
        </p:txBody>
      </p:sp>
    </p:spTree>
    <p:extLst>
      <p:ext uri="{BB962C8B-B14F-4D97-AF65-F5344CB8AC3E}">
        <p14:creationId xmlns:p14="http://schemas.microsoft.com/office/powerpoint/2010/main" val="374589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nc-sa/4.0/" TargetMode="External"/><Relationship Id="rId5" Type="http://schemas.openxmlformats.org/officeDocument/2006/relationships/hyperlink" Target="http://www.coreknowledge.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11" name="Picture 10" descr="A group of colorful people holding hands&#10;&#10;Description automatically generated">
            <a:extLst>
              <a:ext uri="{FF2B5EF4-FFF2-40B4-BE49-F238E27FC236}">
                <a16:creationId xmlns:a16="http://schemas.microsoft.com/office/drawing/2014/main" xmlns="" id="{7E092142-77CD-4111-8BA7-4DA12026D67F}"/>
              </a:ext>
            </a:extLst>
          </p:cNvPr>
          <p:cNvPicPr>
            <a:picLocks noChangeAspect="1"/>
          </p:cNvPicPr>
          <p:nvPr/>
        </p:nvPicPr>
        <p:blipFill>
          <a:blip r:embed="rId4"/>
          <a:stretch>
            <a:fillRect/>
          </a:stretch>
        </p:blipFill>
        <p:spPr>
          <a:xfrm>
            <a:off x="362607" y="173122"/>
            <a:ext cx="1056290" cy="792218"/>
          </a:xfrm>
          <a:prstGeom prst="rect">
            <a:avLst/>
          </a:prstGeom>
          <a:effectLst>
            <a:glow rad="55571">
              <a:schemeClr val="bg1">
                <a:alpha val="49000"/>
              </a:schemeClr>
            </a:glow>
          </a:effectLst>
        </p:spPr>
      </p:pic>
      <p:sp>
        <p:nvSpPr>
          <p:cNvPr id="13" name="TextBox 12">
            <a:extLst>
              <a:ext uri="{FF2B5EF4-FFF2-40B4-BE49-F238E27FC236}">
                <a16:creationId xmlns:a16="http://schemas.microsoft.com/office/drawing/2014/main" xmlns="" id="{82258931-9CC6-FC5C-6E01-2C03F1F70055}"/>
              </a:ext>
            </a:extLst>
          </p:cNvPr>
          <p:cNvSpPr txBox="1"/>
          <p:nvPr/>
        </p:nvSpPr>
        <p:spPr>
          <a:xfrm>
            <a:off x="2517228" y="3213219"/>
            <a:ext cx="4109545" cy="769441"/>
          </a:xfrm>
          <a:prstGeom prst="rect">
            <a:avLst/>
          </a:prstGeom>
          <a:noFill/>
        </p:spPr>
        <p:txBody>
          <a:bodyPr wrap="square" rtlCol="0" anchor="ctr">
            <a:spAutoFit/>
          </a:bodyPr>
          <a:lstStyle/>
          <a:p>
            <a:pPr algn="ctr"/>
            <a:r>
              <a:rPr lang="en-US" sz="44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2" name="TextBox 1">
            <a:extLst>
              <a:ext uri="{FF2B5EF4-FFF2-40B4-BE49-F238E27FC236}">
                <a16:creationId xmlns:a16="http://schemas.microsoft.com/office/drawing/2014/main" xmlns="" id="{2B268087-F917-05DE-F587-12FCBA1D0CB2}"/>
              </a:ext>
            </a:extLst>
          </p:cNvPr>
          <p:cNvSpPr txBox="1"/>
          <p:nvPr/>
        </p:nvSpPr>
        <p:spPr>
          <a:xfrm>
            <a:off x="0" y="2070357"/>
            <a:ext cx="9144000" cy="1200329"/>
          </a:xfrm>
          <a:prstGeom prst="rect">
            <a:avLst/>
          </a:prstGeom>
          <a:noFill/>
        </p:spPr>
        <p:txBody>
          <a:bodyPr wrap="square" rtlCol="0">
            <a:spAutoFit/>
          </a:bodyPr>
          <a:lstStyle/>
          <a:p>
            <a:pPr algn="ctr"/>
            <a:r>
              <a:rPr lang="en-US" sz="7200" dirty="0" smtClean="0">
                <a:latin typeface="Times New Roman" panose="02020603050405020304" pitchFamily="18" charset="0"/>
                <a:cs typeface="Times New Roman" panose="02020603050405020304" pitchFamily="18" charset="0"/>
              </a:rPr>
              <a:t>Music Slide </a:t>
            </a:r>
            <a:r>
              <a:rPr lang="en-US" sz="7200" dirty="0">
                <a:latin typeface="Times New Roman" panose="02020603050405020304" pitchFamily="18" charset="0"/>
                <a:cs typeface="Times New Roman" panose="02020603050405020304" pitchFamily="18" charset="0"/>
              </a:rPr>
              <a:t>Deck</a:t>
            </a:r>
          </a:p>
        </p:txBody>
      </p:sp>
    </p:spTree>
    <p:extLst>
      <p:ext uri="{BB962C8B-B14F-4D97-AF65-F5344CB8AC3E}">
        <p14:creationId xmlns:p14="http://schemas.microsoft.com/office/powerpoint/2010/main" val="14945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1D0BD7D1-3FF1-A5C8-8A1E-22320D2704A7}"/>
              </a:ext>
            </a:extLst>
          </p:cNvPr>
          <p:cNvSpPr txBox="1"/>
          <p:nvPr/>
        </p:nvSpPr>
        <p:spPr>
          <a:xfrm>
            <a:off x="969583" y="370758"/>
            <a:ext cx="4109545"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8" name="TextBox 7">
            <a:extLst>
              <a:ext uri="{FF2B5EF4-FFF2-40B4-BE49-F238E27FC236}">
                <a16:creationId xmlns:a16="http://schemas.microsoft.com/office/drawing/2014/main" xmlns="" id="{59252846-F910-605A-FFA2-1D34CE6E9A6D}"/>
              </a:ext>
            </a:extLst>
          </p:cNvPr>
          <p:cNvSpPr txBox="1"/>
          <p:nvPr/>
        </p:nvSpPr>
        <p:spPr>
          <a:xfrm>
            <a:off x="115614" y="128311"/>
            <a:ext cx="3594538"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Music Slide </a:t>
            </a:r>
            <a:r>
              <a:rPr lang="en-US" sz="2000" b="1" dirty="0">
                <a:latin typeface="Times New Roman" panose="02020603050405020304" pitchFamily="18" charset="0"/>
                <a:cs typeface="Times New Roman" panose="02020603050405020304" pitchFamily="18" charset="0"/>
              </a:rPr>
              <a:t>Deck</a:t>
            </a:r>
          </a:p>
        </p:txBody>
      </p:sp>
      <p:pic>
        <p:nvPicPr>
          <p:cNvPr id="10" name="Picture 9">
            <a:extLst>
              <a:ext uri="{FF2B5EF4-FFF2-40B4-BE49-F238E27FC236}">
                <a16:creationId xmlns:a16="http://schemas.microsoft.com/office/drawing/2014/main" xmlns="" id="{7DCFC89F-43F7-006D-D16E-29003FDDB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761" y="256272"/>
            <a:ext cx="1593631" cy="629081"/>
          </a:xfrm>
          <a:prstGeom prst="rect">
            <a:avLst/>
          </a:prstGeom>
          <a:effectLst>
            <a:glow rad="62663">
              <a:schemeClr val="bg1">
                <a:alpha val="40000"/>
              </a:schemeClr>
            </a:glow>
          </a:effectLst>
        </p:spPr>
      </p:pic>
      <p:sp>
        <p:nvSpPr>
          <p:cNvPr id="7" name="Google Shape;146;p22">
            <a:extLst>
              <a:ext uri="{FF2B5EF4-FFF2-40B4-BE49-F238E27FC236}">
                <a16:creationId xmlns="" xmlns:a16="http://schemas.microsoft.com/office/drawing/2014/main" id="{B77C15ED-D877-3492-418F-30D649AD9235}"/>
              </a:ext>
            </a:extLst>
          </p:cNvPr>
          <p:cNvSpPr txBox="1"/>
          <p:nvPr/>
        </p:nvSpPr>
        <p:spPr>
          <a:xfrm>
            <a:off x="340500" y="1334975"/>
            <a:ext cx="8148045" cy="4837181"/>
          </a:xfrm>
          <a:prstGeom prst="rect">
            <a:avLst/>
          </a:prstGeom>
          <a:noFill/>
          <a:ln>
            <a:noFill/>
          </a:ln>
        </p:spPr>
        <p:txBody>
          <a:bodyPr spcFirstLastPara="1" wrap="square" lIns="91425" tIns="45700" rIns="91425" bIns="45700" anchor="t" anchorCtr="0">
            <a:spAutoFit/>
          </a:bodyPr>
          <a:lstStyle/>
          <a:p>
            <a:pPr lvl="0">
              <a:buClr>
                <a:srgbClr val="000000"/>
              </a:buClr>
              <a:buSzPts val="1000"/>
            </a:pPr>
            <a:r>
              <a:rPr lang="en-US" sz="1000" dirty="0" smtClean="0"/>
              <a:t>This work is licensed under a Creative Commons Attribution-</a:t>
            </a:r>
            <a:r>
              <a:rPr lang="en-US" sz="1000" dirty="0" err="1" smtClean="0"/>
              <a:t>NonCommercial</a:t>
            </a:r>
            <a:r>
              <a:rPr lang="en-US" sz="1000" dirty="0" smtClean="0"/>
              <a:t>-</a:t>
            </a:r>
            <a:r>
              <a:rPr lang="en-US" sz="1000" dirty="0" err="1" smtClean="0"/>
              <a:t>ShareAlike</a:t>
            </a:r>
            <a:r>
              <a:rPr lang="en-US" sz="1000" dirty="0" smtClean="0"/>
              <a:t> 4.0 International License</a:t>
            </a:r>
            <a:r>
              <a:rPr lang="en-US" sz="1000" b="0" i="0" u="none" strike="noStrike" cap="none" dirty="0" smtClean="0">
                <a:solidFill>
                  <a:srgbClr val="211D1E"/>
                </a:solidFill>
                <a:latin typeface="Open Sans"/>
                <a:ea typeface="Open Sans"/>
                <a:cs typeface="Open Sans"/>
                <a:sym typeface="Open Sans"/>
              </a:rPr>
              <a:t>.</a:t>
            </a:r>
            <a:endParaRPr sz="1000" b="0" i="0" u="none" strike="noStrike" cap="none" dirty="0" smtClean="0">
              <a:solidFill>
                <a:srgbClr val="000000"/>
              </a:solidFill>
              <a:latin typeface="Open Sans"/>
              <a:ea typeface="Open Sans"/>
              <a:cs typeface="Open Sans"/>
              <a:sym typeface="Open Sans"/>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You are free:</a:t>
            </a:r>
            <a:endParaRPr sz="1000" b="0" i="0" u="none" strike="noStrike" cap="none" dirty="0" smtClean="0">
              <a:solidFill>
                <a:srgbClr val="000000"/>
              </a:solidFill>
              <a:latin typeface="Open Sans"/>
              <a:ea typeface="Open Sans"/>
              <a:cs typeface="Open Sans"/>
              <a:sym typeface="Open Sans"/>
            </a:endParaRPr>
          </a:p>
          <a:p>
            <a:r>
              <a:rPr lang="en-US" sz="1000" b="0" i="0" u="none" strike="noStrike" cap="none" dirty="0" smtClean="0">
                <a:solidFill>
                  <a:srgbClr val="211D1E"/>
                </a:solidFill>
                <a:latin typeface="Open Sans"/>
                <a:ea typeface="Open Sans"/>
                <a:cs typeface="Open Sans"/>
                <a:sym typeface="Open Sans"/>
              </a:rPr>
              <a:t>     to </a:t>
            </a:r>
            <a:r>
              <a:rPr lang="en-US" sz="1000" dirty="0" smtClean="0"/>
              <a:t>Share—to copy, distribute, and transmit the work to Remix—to adapt the work</a:t>
            </a:r>
            <a:endParaRPr lang="en-IN" sz="1000" dirty="0" smtClean="0"/>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Under the following conditions:</a:t>
            </a:r>
            <a:endParaRPr sz="1000" b="0" i="0" u="none" strike="noStrike" cap="none" dirty="0" smtClean="0">
              <a:solidFill>
                <a:srgbClr val="000000"/>
              </a:solidFill>
              <a:latin typeface="Open Sans"/>
              <a:ea typeface="Open Sans"/>
              <a:cs typeface="Open Sans"/>
              <a:sym typeface="Open Sans"/>
            </a:endParaRPr>
          </a:p>
          <a:p>
            <a:pPr marL="114300" lvl="0">
              <a:spcBef>
                <a:spcPts val="225"/>
              </a:spcBef>
              <a:buClr>
                <a:srgbClr val="000000"/>
              </a:buClr>
              <a:buSzPts val="1000"/>
            </a:pPr>
            <a:r>
              <a:rPr lang="en-US" sz="1000" b="0" i="0" u="none" strike="noStrike" cap="none" dirty="0" smtClean="0">
                <a:solidFill>
                  <a:srgbClr val="211D1E"/>
                </a:solidFill>
                <a:latin typeface="Open Sans"/>
                <a:ea typeface="Open Sans"/>
                <a:cs typeface="Open Sans"/>
                <a:sym typeface="Open Sans"/>
              </a:rPr>
              <a:t>Attribution—</a:t>
            </a:r>
            <a:r>
              <a:rPr lang="en-US" sz="1000" dirty="0" smtClean="0"/>
              <a:t>You must attribute the work in the following manner</a:t>
            </a:r>
            <a:r>
              <a:rPr lang="en-US" sz="1000" b="0" i="0" u="none" strike="noStrike" cap="none" dirty="0" smtClean="0">
                <a:solidFill>
                  <a:srgbClr val="211D1E"/>
                </a:solidFill>
                <a:latin typeface="Open Sans"/>
                <a:ea typeface="Open Sans"/>
                <a:cs typeface="Open Sans"/>
                <a:sym typeface="Open Sans"/>
              </a:rPr>
              <a:t>:</a:t>
            </a:r>
            <a:endParaRPr sz="1000" b="0" i="0" u="none" strike="noStrike" cap="none" dirty="0" smtClean="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1" u="none" strike="noStrike" cap="none" dirty="0" smtClean="0">
                <a:solidFill>
                  <a:srgbClr val="211D1E"/>
                </a:solidFill>
                <a:latin typeface="Open Sans"/>
                <a:ea typeface="Open Sans"/>
                <a:cs typeface="Open Sans"/>
                <a:sym typeface="Open Sans"/>
              </a:rPr>
              <a:t>This work is based on an original work of the Core Knowledge® Foundation (</a:t>
            </a:r>
            <a:r>
              <a:rPr lang="en-US" sz="1000" b="0" i="1" u="sng" strike="noStrike" cap="none" dirty="0" smtClean="0">
                <a:solidFill>
                  <a:srgbClr val="000000"/>
                </a:solidFill>
                <a:latin typeface="Open Sans"/>
                <a:ea typeface="Open Sans"/>
                <a:cs typeface="Open Sans"/>
                <a:sym typeface="Open Sans"/>
                <a:hlinkClick r:id="rId5">
                  <a:extLst>
                    <a:ext uri="{A12FA001-AC4F-418D-AE19-62706E023703}">
                      <ahyp:hlinkClr xmlns="" xmlns:ahyp="http://schemas.microsoft.com/office/drawing/2018/hyperlinkcolor" val="tx"/>
                    </a:ext>
                  </a:extLst>
                </a:hlinkClick>
              </a:rPr>
              <a:t>www.coreknowledge.org</a:t>
            </a:r>
            <a:r>
              <a:rPr lang="en-US" sz="1000" b="0" i="1" u="none" strike="noStrike" cap="none" dirty="0" smtClean="0">
                <a:solidFill>
                  <a:srgbClr val="211D1E"/>
                </a:solidFill>
                <a:latin typeface="Open Sans"/>
                <a:ea typeface="Open Sans"/>
                <a:cs typeface="Open Sans"/>
                <a:sym typeface="Open Sans"/>
              </a:rPr>
              <a:t>) and the additions from the Louisiana </a:t>
            </a:r>
            <a:br>
              <a:rPr lang="en-US" sz="1000" b="0" i="1" u="none" strike="noStrike" cap="none" dirty="0" smtClean="0">
                <a:solidFill>
                  <a:srgbClr val="211D1E"/>
                </a:solidFill>
                <a:latin typeface="Open Sans"/>
                <a:ea typeface="Open Sans"/>
                <a:cs typeface="Open Sans"/>
                <a:sym typeface="Open Sans"/>
              </a:rPr>
            </a:br>
            <a:r>
              <a:rPr lang="en-US" sz="1000" b="0" i="1" u="none" strike="noStrike" cap="none" dirty="0" smtClean="0">
                <a:solidFill>
                  <a:srgbClr val="211D1E"/>
                </a:solidFill>
                <a:latin typeface="Open Sans"/>
                <a:ea typeface="Open Sans"/>
                <a:cs typeface="Open Sans"/>
                <a:sym typeface="Open Sans"/>
              </a:rPr>
              <a:t>Department of Education, made available through licensing under a Creative Commons Attribution-NonCommercial-ShareAlike4.0 International License. This does not in any way imply that the Core Knowledge Foundation or the Louisiana Department of Education endorses this work.</a:t>
            </a:r>
            <a:endParaRPr sz="1000" b="0" i="0" u="none" strike="noStrike" cap="none" dirty="0" smtClean="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Noncommercial—You may not use this work for commercial purposes. </a:t>
            </a:r>
            <a:endParaRPr sz="1000" b="0" i="0" u="none" strike="noStrike" cap="none" dirty="0" smtClean="0">
              <a:solidFill>
                <a:srgbClr val="000000"/>
              </a:solidFill>
              <a:latin typeface="Open Sans"/>
              <a:ea typeface="Open Sans"/>
              <a:cs typeface="Open Sans"/>
              <a:sym typeface="Open Sans"/>
            </a:endParaRPr>
          </a:p>
          <a:p>
            <a:pPr marL="114300">
              <a:spcBef>
                <a:spcPts val="300"/>
              </a:spcBef>
              <a:buClr>
                <a:srgbClr val="000000"/>
              </a:buClr>
              <a:buSzPts val="1000"/>
            </a:pPr>
            <a:r>
              <a:rPr lang="en-US" sz="1000" b="0" i="0" u="none" strike="noStrike" cap="none" dirty="0" smtClean="0">
                <a:solidFill>
                  <a:srgbClr val="211D1E"/>
                </a:solidFill>
                <a:latin typeface="Open Sans"/>
                <a:ea typeface="Open Sans"/>
                <a:cs typeface="Open Sans"/>
                <a:sym typeface="Open Sans"/>
              </a:rPr>
              <a:t>Share Alike—If </a:t>
            </a:r>
            <a:r>
              <a:rPr lang="en-US" sz="1000" dirty="0" smtClean="0"/>
              <a:t>you alter, transform, or build upon this work, you may distribute the resulting work only under the same or similar license to this one.</a:t>
            </a:r>
            <a:endParaRPr lang="en-IN" sz="1000" dirty="0" smtClean="0"/>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With the understanding that:</a:t>
            </a:r>
            <a:endParaRPr sz="1000" b="0" i="0" u="none" strike="noStrike" cap="none" dirty="0" smtClean="0">
              <a:solidFill>
                <a:srgbClr val="000000"/>
              </a:solidFill>
              <a:latin typeface="Open Sans"/>
              <a:ea typeface="Open Sans"/>
              <a:cs typeface="Open Sans"/>
              <a:sym typeface="Open Sans"/>
            </a:endParaRPr>
          </a:p>
          <a:p>
            <a:pPr marL="114300">
              <a:spcBef>
                <a:spcPts val="225"/>
              </a:spcBef>
              <a:buClr>
                <a:srgbClr val="000000"/>
              </a:buClr>
              <a:buSzPts val="1000"/>
            </a:pPr>
            <a:r>
              <a:rPr lang="en-US" sz="1000" dirty="0" smtClean="0"/>
              <a:t>For any reuse or distribution, you must make clear to others the license terms of this work. The best way to do this is with a link to this web page:</a:t>
            </a:r>
            <a:endParaRPr lang="en-IN" sz="1000" dirty="0" smtClean="0"/>
          </a:p>
          <a:p>
            <a:pPr lvl="0">
              <a:lnSpc>
                <a:spcPct val="150000"/>
              </a:lnSpc>
              <a:spcBef>
                <a:spcPts val="225"/>
              </a:spcBef>
              <a:buClr>
                <a:srgbClr val="000000"/>
              </a:buClr>
              <a:buSzPts val="1000"/>
            </a:pPr>
            <a:r>
              <a:rPr lang="en-GB" sz="1000" u="sng" dirty="0">
                <a:solidFill>
                  <a:srgbClr val="000000"/>
                </a:solidFill>
                <a:latin typeface="Open Sans"/>
                <a:ea typeface="Open Sans"/>
                <a:cs typeface="Open Sans"/>
                <a:sym typeface="Open Sans"/>
                <a:hlinkClick r:id="rId6">
                  <a:extLst>
                    <a:ext uri="{A12FA001-AC4F-418D-AE19-62706E023703}">
                      <ahyp:hlinkClr xmlns="" xmlns:ahyp="http://schemas.microsoft.com/office/drawing/2018/hyperlinkcolor" xmlns:lc="http://schemas.openxmlformats.org/drawingml/2006/lockedCanvas" val="tx"/>
                    </a:ext>
                  </a:extLst>
                </a:hlinkClick>
              </a:rPr>
              <a:t>https</a:t>
            </a:r>
            <a:r>
              <a:rPr lang="en-GB" sz="1000" u="sng" dirty="0">
                <a:solidFill>
                  <a:srgbClr val="000000"/>
                </a:solidFill>
                <a:latin typeface="Open Sans"/>
                <a:ea typeface="Open Sans"/>
                <a:cs typeface="Open Sans"/>
                <a:sym typeface="Open Sans"/>
                <a:hlinkClick r:id="rId6">
                  <a:extLst>
                    <a:ext uri="{A12FA001-AC4F-418D-AE19-62706E023703}">
                      <ahyp:hlinkClr xmlns="" xmlns:ahyp="http://schemas.microsoft.com/office/drawing/2018/hyperlinkcolor" xmlns:lc="http://schemas.openxmlformats.org/drawingml/2006/lockedCanvas" val="tx"/>
                    </a:ext>
                  </a:extLst>
                </a:hlinkClick>
              </a:rPr>
              <a:t>://creativecommons.org/licenses/by-nc-sa/4.0/</a:t>
            </a:r>
            <a:endParaRPr lang="en-GB" sz="1000" dirty="0">
              <a:solidFill>
                <a:srgbClr val="000000"/>
              </a:solidFill>
              <a:latin typeface="Open Sans"/>
              <a:ea typeface="Open Sans"/>
              <a:cs typeface="Open Sans"/>
              <a:sym typeface="Open Sans"/>
            </a:endParaRPr>
          </a:p>
          <a:p>
            <a:pPr>
              <a:lnSpc>
                <a:spcPct val="150000"/>
              </a:lnSpc>
            </a:pPr>
            <a:r>
              <a:rPr lang="en-GB" sz="1000" dirty="0">
                <a:latin typeface="Open Sans" panose="020B0606030504020204" pitchFamily="34" charset="0"/>
                <a:ea typeface="Open Sans" panose="020B0606030504020204" pitchFamily="34" charset="0"/>
                <a:cs typeface="Open Sans" panose="020B0606030504020204" pitchFamily="34" charset="0"/>
              </a:rPr>
              <a:t>Copyright © 2025 Core Knowledge Foundation</a:t>
            </a:r>
          </a:p>
          <a:p>
            <a:pPr>
              <a:lnSpc>
                <a:spcPct val="150000"/>
              </a:lnSpc>
            </a:pPr>
            <a:r>
              <a:rPr lang="en-GB" sz="1000" u="sng" dirty="0">
                <a:solidFill>
                  <a:srgbClr val="000000"/>
                </a:solidFill>
                <a:latin typeface="Open Sans"/>
                <a:ea typeface="Open Sans"/>
                <a:cs typeface="Open Sans"/>
                <a:sym typeface="Open Sans"/>
                <a:hlinkClick r:id="rId5">
                  <a:extLst>
                    <a:ext uri="{A12FA001-AC4F-418D-AE19-62706E023703}">
                      <ahyp:hlinkClr xmlns="" xmlns:ahyp="http://schemas.microsoft.com/office/drawing/2018/hyperlinkcolor" xmlns:lc="http://schemas.openxmlformats.org/drawingml/2006/lockedCanvas" val="tx"/>
                    </a:ext>
                  </a:extLst>
                </a:hlinkClick>
              </a:rPr>
              <a:t>www.coreknowledge.org</a:t>
            </a:r>
            <a:endParaRPr lang="en-GB" sz="1000" dirty="0">
              <a:solidFill>
                <a:srgbClr val="000000"/>
              </a:solidFill>
              <a:latin typeface="Open Sans"/>
              <a:ea typeface="Open Sans"/>
              <a:cs typeface="Open Sans"/>
              <a:sym typeface="Open Sans"/>
            </a:endParaRPr>
          </a:p>
          <a:p>
            <a:pPr marL="0" marR="0" lvl="0" indent="0" algn="l" rtl="0">
              <a:lnSpc>
                <a:spcPct val="100000"/>
              </a:lnSpc>
              <a:spcBef>
                <a:spcPts val="975"/>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All Rights Reserved.</a:t>
            </a:r>
            <a:endParaRPr sz="1000" b="0" i="0" u="none" strike="noStrike" cap="none" dirty="0" smtClean="0">
              <a:solidFill>
                <a:srgbClr val="000000"/>
              </a:solidFill>
              <a:latin typeface="Open Sans"/>
              <a:ea typeface="Open Sans"/>
              <a:cs typeface="Open Sans"/>
              <a:sym typeface="Open Sans"/>
            </a:endParaRPr>
          </a:p>
          <a:p>
            <a:pPr>
              <a:spcBef>
                <a:spcPts val="1125"/>
              </a:spcBef>
              <a:buClr>
                <a:srgbClr val="000000"/>
              </a:buClr>
              <a:buSzPts val="1000"/>
            </a:pPr>
            <a:r>
              <a:rPr lang="en-US" sz="100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Core Knowledge</a:t>
            </a:r>
            <a:r>
              <a:rPr lang="en-US" sz="1000" dirty="0" smtClean="0">
                <a:latin typeface="Open Sans" panose="020B0606030504020204" pitchFamily="34" charset="0"/>
                <a:ea typeface="Open Sans" panose="020B0606030504020204" pitchFamily="34" charset="0"/>
                <a:cs typeface="Open Sans" panose="020B0606030504020204" pitchFamily="34" charset="0"/>
              </a:rPr>
              <a:t>©</a:t>
            </a:r>
            <a:r>
              <a:rPr lang="en-US" sz="1000" dirty="0" smtClean="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Core Knowledge Curriculum Series™, Core Knowledge Arts™, Core Knowledge Music™ are trademarks </a:t>
            </a:r>
            <a:r>
              <a:rPr lang="en-US" sz="1000" b="0" i="0" u="none" strike="noStrike" cap="none" dirty="0" smtClean="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a:rPr>
              <a:t>are trademarks of the Core Knowledge Foundation. Foundations of Freedom is a trademark of the Louisiana Department of Education.</a:t>
            </a:r>
            <a:endParaRPr sz="1000" b="0" i="0" u="none" strike="noStrike" cap="none" dirty="0" smtClea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 </a:t>
            </a:r>
            <a:endParaRPr sz="1000" b="0" i="0" u="none" strike="noStrike" cap="none" dirty="0" smtClean="0">
              <a:solidFill>
                <a:srgbClr val="000000"/>
              </a:solidFill>
              <a:latin typeface="Open Sans"/>
              <a:ea typeface="Open Sans"/>
              <a:cs typeface="Open Sans"/>
              <a:sym typeface="Open Sans"/>
            </a:endParaRPr>
          </a:p>
          <a:p>
            <a:pPr lvl="0">
              <a:spcBef>
                <a:spcPts val="225"/>
              </a:spcBef>
              <a:buClr>
                <a:srgbClr val="000000"/>
              </a:buClr>
              <a:buSzPts val="1000"/>
            </a:pPr>
            <a:r>
              <a:rPr lang="en-US" sz="1000" dirty="0" smtClean="0"/>
              <a:t>Trademarks and trade names are shown in this book strictly for illustrative and educational purposes and are the property of their respective owners. References herein should not be regarded as affecting the validity of said trademarks and trade names.</a:t>
            </a:r>
            <a:endParaRPr sz="1000" b="0" i="0" u="none" strike="noStrike" cap="none" dirty="0">
              <a:solidFill>
                <a:srgbClr val="000000"/>
              </a:solidFill>
              <a:latin typeface="Open Sans"/>
              <a:ea typeface="Open Sans"/>
              <a:cs typeface="Open Sans"/>
              <a:sym typeface="Open Sans"/>
            </a:endParaRPr>
          </a:p>
        </p:txBody>
      </p:sp>
      <p:sp>
        <p:nvSpPr>
          <p:cNvPr id="9" name="Rectangle 8"/>
          <p:cNvSpPr/>
          <p:nvPr/>
        </p:nvSpPr>
        <p:spPr>
          <a:xfrm rot="16200000">
            <a:off x="7789956" y="4977650"/>
            <a:ext cx="1643399" cy="246221"/>
          </a:xfrm>
          <a:prstGeom prst="rect">
            <a:avLst/>
          </a:prstGeom>
        </p:spPr>
        <p:txBody>
          <a:bodyPr wrap="none">
            <a:spAutoFit/>
          </a:bodyPr>
          <a:lstStyle/>
          <a:p>
            <a:r>
              <a:rPr lang="en-US" sz="1000" dirty="0">
                <a:solidFill>
                  <a:srgbClr val="211D1E"/>
                </a:solidFill>
                <a:latin typeface="Arial" pitchFamily="34" charset="0"/>
                <a:ea typeface="Open Sans"/>
                <a:cs typeface="Arial" pitchFamily="34" charset="0"/>
                <a:sym typeface="Open Sans"/>
              </a:rPr>
              <a:t>ISBN: 979-8-88970-663-2</a:t>
            </a:r>
            <a:endParaRPr lang="en-IN" sz="1000" dirty="0">
              <a:latin typeface="Arial" pitchFamily="34" charset="0"/>
              <a:cs typeface="Arial" pitchFamily="34" charset="0"/>
            </a:endParaRPr>
          </a:p>
        </p:txBody>
      </p:sp>
    </p:spTree>
    <p:extLst>
      <p:ext uri="{BB962C8B-B14F-4D97-AF65-F5344CB8AC3E}">
        <p14:creationId xmlns:p14="http://schemas.microsoft.com/office/powerpoint/2010/main" val="58541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FE55E06-54F7-5DA7-A607-D0A282C8CBDC}"/>
              </a:ext>
            </a:extLst>
          </p:cNvPr>
          <p:cNvSpPr txBox="1"/>
          <p:nvPr/>
        </p:nvSpPr>
        <p:spPr>
          <a:xfrm>
            <a:off x="4129455" y="877779"/>
            <a:ext cx="4109545" cy="584775"/>
          </a:xfrm>
          <a:prstGeom prst="rect">
            <a:avLst/>
          </a:prstGeom>
          <a:noFill/>
        </p:spPr>
        <p:txBody>
          <a:bodyPr wrap="square" rtlCol="0" anchor="ctr">
            <a:spAutoFit/>
          </a:bodyPr>
          <a:lstStyle/>
          <a:p>
            <a:pPr algn="ctr"/>
            <a:r>
              <a:rPr lang="en-US" sz="32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7" name="TextBox 6">
            <a:extLst>
              <a:ext uri="{FF2B5EF4-FFF2-40B4-BE49-F238E27FC236}">
                <a16:creationId xmlns:a16="http://schemas.microsoft.com/office/drawing/2014/main" xmlns="" id="{73643B27-6D39-BC92-C4DC-2DE26E91F97B}"/>
              </a:ext>
            </a:extLst>
          </p:cNvPr>
          <p:cNvSpPr txBox="1"/>
          <p:nvPr/>
        </p:nvSpPr>
        <p:spPr>
          <a:xfrm>
            <a:off x="457279" y="2081255"/>
            <a:ext cx="3877121" cy="1661993"/>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I. Elements of Music</a:t>
            </a:r>
            <a:endParaRPr lang="en-US" sz="14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 Musical Notation</a:t>
            </a:r>
          </a:p>
          <a:p>
            <a:r>
              <a:rPr lang="en-US" sz="1200" b="1" i="1"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 Reading Rhythms</a:t>
            </a:r>
          </a:p>
          <a:p>
            <a:r>
              <a:rPr lang="en-US" sz="1200" b="1" i="1"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 Notation Review</a:t>
            </a:r>
          </a:p>
          <a:p>
            <a:r>
              <a:rPr lang="en-US" sz="1200" b="1" i="1"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 Types of Chords</a:t>
            </a:r>
            <a:endParaRPr lang="en-US" sz="1200" dirty="0" smtClean="0">
              <a:latin typeface="Times New Roman" panose="02020603050405020304" pitchFamily="18" charset="0"/>
              <a:cs typeface="Times New Roman" panose="02020603050405020304" pitchFamily="18" charset="0"/>
            </a:endParaRPr>
          </a:p>
          <a:p>
            <a:r>
              <a:rPr lang="en-US" sz="1200" b="1" i="1" dirty="0" smtClean="0">
                <a:latin typeface="Times New Roman" panose="02020603050405020304" pitchFamily="18" charset="0"/>
                <a:cs typeface="Times New Roman" panose="02020603050405020304" pitchFamily="18" charset="0"/>
              </a:rPr>
              <a:t>5</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Dynamic Markings</a:t>
            </a:r>
            <a:endParaRPr lang="en-US" sz="1200" dirty="0" smtClean="0">
              <a:latin typeface="Times New Roman" panose="02020603050405020304" pitchFamily="18" charset="0"/>
              <a:cs typeface="Times New Roman" panose="02020603050405020304" pitchFamily="18" charset="0"/>
            </a:endParaRPr>
          </a:p>
          <a:p>
            <a:r>
              <a:rPr lang="en-US" sz="1200" b="1" i="1" dirty="0" smtClean="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Repeating Measures</a:t>
            </a:r>
          </a:p>
          <a:p>
            <a:endParaRPr lang="en-US" sz="1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4C475CDA-C218-9892-710F-912F95E6B3E3}"/>
              </a:ext>
            </a:extLst>
          </p:cNvPr>
          <p:cNvSpPr txBox="1"/>
          <p:nvPr/>
        </p:nvSpPr>
        <p:spPr>
          <a:xfrm>
            <a:off x="401762" y="3663014"/>
            <a:ext cx="4219902" cy="2492990"/>
          </a:xfrm>
          <a:prstGeom prst="rect">
            <a:avLst/>
          </a:prstGeom>
          <a:noFill/>
        </p:spPr>
        <p:txBody>
          <a:bodyPr wrap="square">
            <a:spAutoFit/>
          </a:bodyPr>
          <a:lstStyle/>
          <a:p>
            <a:pPr>
              <a:spcAft>
                <a:spcPts val="1200"/>
              </a:spcAft>
            </a:pPr>
            <a:r>
              <a:rPr lang="en-US" b="1" dirty="0">
                <a:latin typeface="Times New Roman" panose="02020603050405020304" pitchFamily="18" charset="0"/>
                <a:cs typeface="Times New Roman" panose="02020603050405020304" pitchFamily="18" charset="0"/>
              </a:rPr>
              <a:t>II. National Identities in Music</a:t>
            </a:r>
            <a:endParaRPr lang="en-US" b="1" dirty="0" smtClean="0">
              <a:latin typeface="Times New Roman" panose="02020603050405020304" pitchFamily="18" charset="0"/>
              <a:cs typeface="Times New Roman" panose="02020603050405020304" pitchFamily="18" charset="0"/>
            </a:endParaRPr>
          </a:p>
          <a:p>
            <a:pPr>
              <a:spcAft>
                <a:spcPts val="1200"/>
              </a:spcAft>
            </a:pPr>
            <a:r>
              <a:rPr lang="en-US" b="1" dirty="0">
                <a:latin typeface="Times New Roman" panose="02020603050405020304" pitchFamily="18" charset="0"/>
                <a:cs typeface="Times New Roman" panose="02020603050405020304" pitchFamily="18" charset="0"/>
              </a:rPr>
              <a:t>III. Twentieth-Century Music </a:t>
            </a:r>
            <a:endParaRPr lang="en-US" b="1" dirty="0" smtClean="0">
              <a:latin typeface="Times New Roman" panose="02020603050405020304" pitchFamily="18" charset="0"/>
              <a:cs typeface="Times New Roman" panose="02020603050405020304" pitchFamily="18" charset="0"/>
            </a:endParaRPr>
          </a:p>
          <a:p>
            <a:pPr>
              <a:spcAft>
                <a:spcPts val="1200"/>
              </a:spcAft>
            </a:pPr>
            <a:r>
              <a:rPr lang="en-US" b="1" dirty="0">
                <a:latin typeface="Times New Roman" panose="02020603050405020304" pitchFamily="18" charset="0"/>
                <a:cs typeface="Times New Roman" panose="02020603050405020304" pitchFamily="18" charset="0"/>
              </a:rPr>
              <a:t>IV. Opera </a:t>
            </a:r>
            <a:endParaRPr lang="en-US" b="1"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V. Musical Theater</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73E025B-2181-C9D1-3EA1-D9CD1EF0DC99}"/>
              </a:ext>
            </a:extLst>
          </p:cNvPr>
          <p:cNvSpPr txBox="1"/>
          <p:nvPr/>
        </p:nvSpPr>
        <p:spPr>
          <a:xfrm>
            <a:off x="2141651" y="187976"/>
            <a:ext cx="3216166" cy="461665"/>
          </a:xfrm>
          <a:prstGeom prst="rect">
            <a:avLst/>
          </a:prstGeom>
          <a:noFill/>
        </p:spPr>
        <p:txBody>
          <a:bodyPr wrap="square" rtlCol="0" anchor="ctr">
            <a:spAutoFit/>
          </a:bodyPr>
          <a:lstStyle/>
          <a:p>
            <a:r>
              <a:rPr lang="en-US" sz="2400" dirty="0">
                <a:ln w="12700">
                  <a:noFill/>
                </a:ln>
                <a:latin typeface="Times New Roman" panose="02020603050405020304" pitchFamily="18" charset="0"/>
                <a:cs typeface="Times New Roman" panose="02020603050405020304" pitchFamily="18" charset="0"/>
              </a:rPr>
              <a:t>Content</a:t>
            </a:r>
          </a:p>
        </p:txBody>
      </p:sp>
      <p:sp>
        <p:nvSpPr>
          <p:cNvPr id="12" name="TextBox 11">
            <a:extLst>
              <a:ext uri="{FF2B5EF4-FFF2-40B4-BE49-F238E27FC236}">
                <a16:creationId xmlns:a16="http://schemas.microsoft.com/office/drawing/2014/main" xmlns="" id="{1B66104E-28EE-406A-F862-1F7C247C15B7}"/>
              </a:ext>
            </a:extLst>
          </p:cNvPr>
          <p:cNvSpPr txBox="1"/>
          <p:nvPr/>
        </p:nvSpPr>
        <p:spPr>
          <a:xfrm>
            <a:off x="0" y="462281"/>
            <a:ext cx="9120146"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Music Slide </a:t>
            </a:r>
            <a:r>
              <a:rPr lang="en-US" sz="4000" dirty="0">
                <a:latin typeface="Times New Roman" panose="02020603050405020304" pitchFamily="18" charset="0"/>
                <a:cs typeface="Times New Roman" panose="02020603050405020304" pitchFamily="18" charset="0"/>
              </a:rPr>
              <a:t>Deck</a:t>
            </a:r>
          </a:p>
        </p:txBody>
      </p:sp>
      <p:pic>
        <p:nvPicPr>
          <p:cNvPr id="13" name="Picture 12">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Tree>
    <p:extLst>
      <p:ext uri="{BB962C8B-B14F-4D97-AF65-F5344CB8AC3E}">
        <p14:creationId xmlns:p14="http://schemas.microsoft.com/office/powerpoint/2010/main" val="268689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xmlns="" id="{B6565660-8C99-34EA-3592-60502DA5A8CA}"/>
              </a:ext>
            </a:extLst>
          </p:cNvPr>
          <p:cNvGraphicFramePr>
            <a:graphicFrameLocks noGrp="1"/>
          </p:cNvGraphicFramePr>
          <p:nvPr>
            <p:extLst>
              <p:ext uri="{D42A27DB-BD31-4B8C-83A1-F6EECF244321}">
                <p14:modId xmlns:p14="http://schemas.microsoft.com/office/powerpoint/2010/main" val="2601810363"/>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1</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cs typeface="Times New Roman" panose="02020603050405020304" pitchFamily="18" charset="0"/>
                        </a:rPr>
                        <a:t>Musical Notation</a:t>
                      </a:r>
                      <a:endParaRPr lang="en-US" sz="2400" b="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sp>
        <p:nvSpPr>
          <p:cNvPr id="10" name="TextBox 9">
            <a:extLst>
              <a:ext uri="{FF2B5EF4-FFF2-40B4-BE49-F238E27FC236}">
                <a16:creationId xmlns:a16="http://schemas.microsoft.com/office/drawing/2014/main" xmlns="" id="{1F66A1C1-53CB-CCA4-08E8-361A0971DB56}"/>
              </a:ext>
            </a:extLst>
          </p:cNvPr>
          <p:cNvSpPr txBox="1"/>
          <p:nvPr/>
        </p:nvSpPr>
        <p:spPr>
          <a:xfrm>
            <a:off x="987631" y="6194073"/>
            <a:ext cx="1967851"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cxnSp>
        <p:nvCxnSpPr>
          <p:cNvPr id="15" name="Straight Connector 14">
            <a:extLst>
              <a:ext uri="{FF2B5EF4-FFF2-40B4-BE49-F238E27FC236}">
                <a16:creationId xmlns:a16="http://schemas.microsoft.com/office/drawing/2014/main" xmlns=""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CF677A2D-D301-C5D7-9EB6-8E850499ABCF}"/>
              </a:ext>
            </a:extLst>
          </p:cNvPr>
          <p:cNvSpPr txBox="1"/>
          <p:nvPr/>
        </p:nvSpPr>
        <p:spPr>
          <a:xfrm>
            <a:off x="154682" y="5949263"/>
            <a:ext cx="264611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3" name="TextBox 2">
            <a:extLst>
              <a:ext uri="{FF2B5EF4-FFF2-40B4-BE49-F238E27FC236}">
                <a16:creationId xmlns:a16="http://schemas.microsoft.com/office/drawing/2014/main" xmlns="" id="{272B904D-1FD4-2D6D-403E-B138728A1A2D}"/>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sp>
        <p:nvSpPr>
          <p:cNvPr id="12" name="TextBox 11"/>
          <p:cNvSpPr txBox="1"/>
          <p:nvPr/>
        </p:nvSpPr>
        <p:spPr>
          <a:xfrm>
            <a:off x="628650" y="1207033"/>
            <a:ext cx="4148666"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treble clef </a:t>
            </a:r>
            <a:r>
              <a:rPr lang="en-GB" dirty="0">
                <a:latin typeface="Times New Roman" panose="02020603050405020304" pitchFamily="18" charset="0"/>
                <a:cs typeface="Times New Roman" panose="02020603050405020304" pitchFamily="18" charset="0"/>
              </a:rPr>
              <a:t>is used for higher pitches.</a:t>
            </a:r>
            <a:endParaRPr lang="en-IN" dirty="0"/>
          </a:p>
        </p:txBody>
      </p:sp>
      <p:sp>
        <p:nvSpPr>
          <p:cNvPr id="13" name="TextBox 12"/>
          <p:cNvSpPr txBox="1"/>
          <p:nvPr/>
        </p:nvSpPr>
        <p:spPr>
          <a:xfrm>
            <a:off x="4669513" y="1214549"/>
            <a:ext cx="4148666"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bass </a:t>
            </a:r>
            <a:r>
              <a:rPr lang="en-GB" b="1" dirty="0" smtClean="0">
                <a:latin typeface="Times New Roman" panose="02020603050405020304" pitchFamily="18" charset="0"/>
                <a:cs typeface="Times New Roman" panose="02020603050405020304" pitchFamily="18" charset="0"/>
              </a:rPr>
              <a:t>clef </a:t>
            </a:r>
            <a:r>
              <a:rPr lang="en-GB" dirty="0">
                <a:latin typeface="Times New Roman" panose="02020603050405020304" pitchFamily="18" charset="0"/>
                <a:cs typeface="Times New Roman" panose="02020603050405020304" pitchFamily="18" charset="0"/>
              </a:rPr>
              <a:t>is used for lower </a:t>
            </a:r>
            <a:r>
              <a:rPr lang="en-GB" dirty="0" smtClean="0">
                <a:latin typeface="Times New Roman" panose="02020603050405020304" pitchFamily="18" charset="0"/>
                <a:cs typeface="Times New Roman" panose="02020603050405020304" pitchFamily="18" charset="0"/>
              </a:rPr>
              <a:t>pitches.</a:t>
            </a:r>
            <a:endParaRPr lang="en-IN" dirty="0"/>
          </a:p>
        </p:txBody>
      </p:sp>
      <p:sp>
        <p:nvSpPr>
          <p:cNvPr id="14" name="TextBox 13"/>
          <p:cNvSpPr txBox="1"/>
          <p:nvPr/>
        </p:nvSpPr>
        <p:spPr>
          <a:xfrm>
            <a:off x="726466" y="2959108"/>
            <a:ext cx="7872249" cy="1785104"/>
          </a:xfrm>
          <a:prstGeom prst="rect">
            <a:avLst/>
          </a:prstGeom>
          <a:noFill/>
        </p:spPr>
        <p:txBody>
          <a:bodyPr wrap="square" rtlCol="0">
            <a:spAutoFit/>
          </a:bodyPr>
          <a:lstStyle/>
          <a:p>
            <a:pPr>
              <a:spcAft>
                <a:spcPts val="800"/>
              </a:spcAft>
            </a:pPr>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time signature</a:t>
            </a:r>
            <a:r>
              <a:rPr lang="en-GB" dirty="0">
                <a:latin typeface="Times New Roman" panose="02020603050405020304" pitchFamily="18" charset="0"/>
                <a:cs typeface="Times New Roman" panose="02020603050405020304" pitchFamily="18" charset="0"/>
              </a:rPr>
              <a:t> determines the number of beats per measure</a:t>
            </a:r>
            <a:r>
              <a:rPr lang="en-GB" dirty="0" smtClean="0">
                <a:latin typeface="Times New Roman" panose="02020603050405020304" pitchFamily="18" charset="0"/>
                <a:cs typeface="Times New Roman" panose="02020603050405020304" pitchFamily="18" charset="0"/>
              </a:rPr>
              <a:t>.</a:t>
            </a:r>
          </a:p>
          <a:p>
            <a:pPr>
              <a:spcAft>
                <a:spcPts val="800"/>
              </a:spcAft>
            </a:pPr>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single bar line </a:t>
            </a:r>
            <a:r>
              <a:rPr lang="en-GB" dirty="0">
                <a:latin typeface="Times New Roman" panose="02020603050405020304" pitchFamily="18" charset="0"/>
                <a:cs typeface="Times New Roman" panose="02020603050405020304" pitchFamily="18" charset="0"/>
              </a:rPr>
              <a:t>divides music into measures. A </a:t>
            </a:r>
            <a:r>
              <a:rPr lang="en-GB" b="1" dirty="0">
                <a:latin typeface="Times New Roman" panose="02020603050405020304" pitchFamily="18" charset="0"/>
                <a:cs typeface="Times New Roman" panose="02020603050405020304" pitchFamily="18" charset="0"/>
              </a:rPr>
              <a:t>double bar line </a:t>
            </a:r>
            <a:r>
              <a:rPr lang="en-GB" dirty="0">
                <a:latin typeface="Times New Roman" panose="02020603050405020304" pitchFamily="18" charset="0"/>
                <a:cs typeface="Times New Roman" panose="02020603050405020304" pitchFamily="18" charset="0"/>
              </a:rPr>
              <a:t>marks the end of a section. </a:t>
            </a:r>
            <a:endParaRPr lang="en-GB" dirty="0" smtClean="0">
              <a:latin typeface="Times New Roman" panose="02020603050405020304" pitchFamily="18" charset="0"/>
              <a:cs typeface="Times New Roman" panose="02020603050405020304" pitchFamily="18" charset="0"/>
            </a:endParaRPr>
          </a:p>
          <a:p>
            <a:pPr>
              <a:spcAft>
                <a:spcPts val="800"/>
              </a:spcAft>
            </a:pPr>
            <a:r>
              <a:rPr lang="en-GB" b="1" dirty="0">
                <a:latin typeface="Times New Roman" panose="02020603050405020304" pitchFamily="18" charset="0"/>
                <a:cs typeface="Times New Roman" panose="02020603050405020304" pitchFamily="18" charset="0"/>
              </a:rPr>
              <a:t>Repeat signs </a:t>
            </a:r>
            <a:r>
              <a:rPr lang="en-GB" dirty="0">
                <a:latin typeface="Times New Roman" panose="02020603050405020304" pitchFamily="18" charset="0"/>
                <a:cs typeface="Times New Roman" panose="02020603050405020304" pitchFamily="18" charset="0"/>
              </a:rPr>
              <a:t>tell musicians to repeat a section of music.</a:t>
            </a:r>
            <a:endParaRPr lang="en-GB" dirty="0" smtClean="0">
              <a:latin typeface="Times New Roman" panose="02020603050405020304" pitchFamily="18" charset="0"/>
              <a:cs typeface="Times New Roman" panose="02020603050405020304" pitchFamily="18" charset="0"/>
            </a:endParaRPr>
          </a:p>
          <a:p>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945" y="1576365"/>
            <a:ext cx="1601727" cy="11658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805" y="1728003"/>
            <a:ext cx="1868428" cy="8625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413" y="4447973"/>
            <a:ext cx="7539398" cy="1385149"/>
          </a:xfrm>
          <a:prstGeom prst="rect">
            <a:avLst/>
          </a:prstGeom>
        </p:spPr>
      </p:pic>
      <p:sp>
        <p:nvSpPr>
          <p:cNvPr id="6" name="AutoShape 2" descr="data:image/png;base64,iVBORw0KGgoAAAANSUhEUgAAA/AAAAC5CAMAAAC4PiQFAAAAAXNSR0IArs4c6QAAAARnQU1BAACxjwv8YQUAAAMA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Mw9IgAAAEAdFJOUwABAwIEHBgLIzZGQC8HEykGHi4hIsqrFictMzUbGmq/5+rs4pZ31Hkdl+amKv/YDnbP3OTTo1MRDYPxzJF4f6GLogmn99CsfJv6xXCBbhUx7dlJFAg/ezkMc7hY6IcSevvVZcMFXvwKDyWxZh8XJiBvGePpJPT9wVKIUJmla11ydIJHoI+pZNvzjkRVEIoyhD6YpFuUYZ07XGc6hYBPjJqNwJKqxq32cbDWrzdjxLTgfvi82lHruzw9vc22TMLdLNK5377wup9p0cicS57hVOV1rm0o8mLOK0M0WctWkIZfSk317/5CspOJ12Bo7sm1WldIMPmzOMdFt07ebH2olUHJYeD6AAAACXBIWXMAAA7DAAAOwwHHb6hkAAAgMklEQVR4Xu3deVxNafwH8OfceylDtEoxtFjjlBZKDUYK2Vvookm4WojIdI11ZKsslS27sUZMY0KWmKTJPk2WzNiXumZEGbIMZsz8nuc5TyYlzO/3+k3uOd/3H85zvud0Xy/nuZ979nMQAAAAAKSEk8lZC0iNokZN6HxJ4XR0a31Uu04NPYTq1qvLsSoQB30DQ4GRPqtUYGxSX4c1TRuYmTesU69RFXMCUZB/3LiJhaWVddMGCDVr3gLHHohIy1Y2gtYtWaWCNrytHWu2tXdwtHBwatfemRWACLl0cHX7pGOnzp/WQ6iLVWd3Vn4X+cfmNVgTfMCMunp4diO6m7JKBeUC38OrZ6devbtZWPVRsMq/0beWEWuBD5i8X39vH7wT5+7rh9CAgf4yVn8X5aDBQ1gTfMCMugb04gg2Xslrgf8sEPfs0KBh/5voDh/RmLXAB0w1Mnjwq99zPR1hi15hatRXxfmFyBAXosOhEIOWbEtfHmoU5kuO8egbjHIcrQxRIH2lHv0u6SgViFPp6COXcPL9kY0ZG4F/QUB1w4Efx5pIofRD8rrhvmU/6qrxxoGVA4/qRk5oT0YVfT8PDyGdyyl1EOfeMsKu7FfDTndsXaEldwkPG6PCDX1ll6gWStz/4MOmGqme6Mva6ItJk3HnyXXHTZnaalrD6V8aI9WM6NCZk7rM6l4Ld7a8TePZree0mlsXcT5NY2IHxw01R/M+m7+A/OnQhfFIVSvBp1/vHokINeizqP7iDv70Q0F1Kh/4sIVLxsxtunjpskZkTNawY1LXpXOXVwq8n6flCtzZxitbzWkXvQr/bCtWrwmd+dmsqQvXksnIZfK6rvWXrsDdzkXMXdduzlfTDOQocX1zrw1xvWuTGcAHjKtjMWGNEfvp3hj1CV4HmG1ydGtXf/MWN5PlSGafvLXnhm0pUdt34Hm/Tv0mabH3zm9V3LKJlmnDdnWZh4a6TqH78rvTViC9Jf2nzrJJ2YPMO8eMmtItfe8++qmgGpUP/P60A0szDh4I2DkQ/8TLD31j9V3SNqeulQKvm55phuSHF2UdSdqW/f1+FZJZ5YyeePTY3gCn43i6y6ATJ0+dss8cir8qp1OP/ND5RO66vujHo3nBu3fVny98Evhw6ZxJDzh77jzdrKeB15mTvylR9/yFiR4nVyH0E+890P/nyRPzP8HrfjOfOuG6e3ZaNECNLh4I6HTJLPC1wOtf9rDe28unkempyGaGLettTd5edsIHVBejrjntphMNFMg/rf+Vq3UatrDJWovQ+VH51/aF/zw9t0Lg5T9PTZ6th2pej1lnHv5zi8g5pgilB7tNahgR39sx65Ccu+Fwdp6BwUwTh5uI071lHmF82m3CANmYS6OS4y7VGcM+CnywON8LqQV5B3p9jNs08BcLUsxwWzm0UAj8Jry7pndZ0yQCrxXIloB+fa8LeEdvS+RI8uevB16T3UeJ0PzdrQ3wnIEjHPeTSaAaGXUNtsokpofgwAevwPvvuu1iu8u5QQFHDeV4ly66fODdeixtl5q7MAJxt3dva4BLNXdZ9ZPjwB+piUciktIm+fr+YnMRrx1UF6KmcIgjx3NUv+Y3w7/sSVFfkg8BHzouxHDZQVeLa7os8HfSfqCXXn1RJAT+Lhmr0z8DjyBkZ/7FvQNeq6sKPL/rMG7PLmhhFhYWVm9WYS8yCVQjvIafeoPA23D+aTlkk93ljHq2ns6xIPLbjNCO8oGf4HSimG/uj1DIvdhF9XAfjt2UfEMfpSfPINNlK9N/MUvMKkkkE255NCGncJWGa4ePim2Fd+gh8FqDczc6F1M82k8I/P1Y2rvoUJYQ+C9I4NvkedbG6+yVB3ZnFqWr71QZ+LN4AzBkjsbRtqioyNYqFv8ygGqF9+Fn+BF4reyfZknOtrif4zf6tRzlcYgerX/tKP1XO86btys4qES+Cep03IVFRcXqju4oPeo3OsNpp5P7pmfnx5AJmWqTUOTy4KB3pm1A0ClnCLx2cUlIXtRSCPyBWGG9XDnwvp9Z9pxWx/hXj6oDv8UXIeftfOcOVPfbZBKoRuUP2pUPvO7Bgpl0Q67iaTnOtKjwBhoTF3VU6MMOqxQoPfYBneGhZ8m+e46e64UJK/XsxlnYt6hlvMYSAq91lkVuayMEvofHFFqZnFIx8F94j6itx6EOBeUC3zEnyYAMywWea6cZYudOkNUKqFZVBT5wjuYyPWleWiHwCLV4tBgtGOoaHUL70B33Ydka/kbAY8P2Md8YCRP0uH1ZWe395OicBQRe23C9cr4yEAI/RFNEztOqOhZUDPzWR0vpob3ya/i51gfIbvv4oH8Cjzr1/7UvmQaqX1WBl11L7kI3zQZVCvwTjae7aklal3+OuKenXSMDl4TghXUNMywOs7O48vnJ3cg1ed2tIPBaQ97moo6+vt/F1ILhKiHwIRkeZ8P17EZ6ayoG/rhrt8MKRWmMBgc+tGnOJD2VHN0uSfvaTt95S/nA93satcxOIVPok0uwQLV6tQ+P18TlA49+t0++a6fQb9hfXTHwdfMjG6LDzywHLqB9iNOdrsm9rZK5P3DIns/JWsX+YqCSyVR6HPe8sMkqheL8RDUJfIdHXfzwFwJ82PQSPHa36/FsQn4r/FtNA8+ZecbafH8l5kDMU//XA798V2y3adFFJ7zWkRN1Hpb1B7ZByjjXqF+OOdluT5v+KvBoWVHy4y9vnEnC84HqZdQ1KIAefcsw5F4LvGKNTdq2Tl1yOhfbhgqzlgVe70DhGaR67lS4q8WFM+2GLiDn4b2zP2m8KNKyO541/HF+zKd3V66fE4HabIna26u7SfPYH3DgE6Oizq5uKHwS+GApfLalWEe+GDGIbMZ3/2ko/kZwBtGDm5x62N5pbzxCZ4s+IoH//LtttZD80OCd1p7NnpesxxXTXx0i7w9AyHhjUWTmNrPRJ/Yg1emijbjn8SfM21RkbZ1p0p2MgOrUaD2NOw186YnNZLfdb0XRQNzNfitTs3OzetsdHEx/pLEOWV+S7MsuZG2UI8XyLim5uA/b4vV/etQf151ysycOpz8NY6Izsh2zh001Q/JVZ19YO62efHAK7na9z2IiU5+TGcAHTV53R+3DSrpbJivbJOPkHLcku3UY/kEQSpxKQebQ6fekLidX0fM5+mP3G5ODclxYoq4Cycl8cmEuTO67fHk4HLKrfpxMxXC4e4R9LNaByL10h8urHsZkrI67kQ5Ma/kb0Tug0mMfcM7mbXRY5yI9s9v1Qulfuf+8qqacU9C/kxkNOC98ANAqQveZzo76lt4WAySv7LQcECN5v/mGLWuUtvW2n8cqQOIg8GKmGmc9+KtFR7NNRtP9cQAg8GIm3/HnlJdne3z7e9nZGiB1CXf6sRYQI1lo+Ni6bzz8YuDjT++4AKLGjf/xSdmRPOKf43pAWg4d+aSKh58CEVHUTpkNF00BhC7vrq/LmkC8FKeD5sDT6QAEXiIg8EAAgZcECDwQQOAlAQIPBBB4SYDAAwEEXhIg8EAAgZcECDwQQOAlAQIPBBB4SYDAAwEEXhIg8EAAgZcECDwQQOAlAQIPBBB4SYDAAwEEXhIg8EAAgZcECDwQQOAlAQIvGWWPma4CBF4SIPBSsaDF6bcmHgIvCRB4iQiZZGFPXhdZJQi8JEDgpYEblKcJnvK2VTwEXhIg8NLw0EnN87G32VgFoWN1ygLf0pjVgPjIEuUs8Jxxo7cf0QHabfxjLx57+ubnlYb+0bqhnAQ+5Lj9eFYDIrT05VgSeD3fc7P2sRIQpUEBJO988mg2/jru5gvrDm13bxk9sWAOfcMgEKcdXgGrVwRtO32gIK7stbJAjIz2krhrNJph7qzyOt0uPO/hlRbMa36H1xKImNyJVydrvNL4vJGsAsSI+8OR56MWLV+b7nqXlV4nmxtLtwD4jLqsAkRpuEbo5+1tWAGIUeBUNW+1DG+s/1Zw5M1HaGsdoN8D9Yw3bwEAkfCdQPvZtSO87F3MZmbwHgNDccNvV+QqoVSBXYdH5IuQ1wCO3Yqaah0N/MkqTtcAUZA3K+b3fk5asiGuCbRUyfNh5IvQFLboxY17ko+7OW2pCxsHYhSYxBdcCKFN46ijbz4MbzArmOdzfOA1gyK34DEOvMN0NgZEKf4of7JUaI7JG1ZPaFUgP27B8/cj2BgQK/3fvPjgbdDPovY8i5/UV2iOschtL7QqKj3Kpx3XYSNArDhdez59KJx7FbXRATkPFEIzoiB9htCqKOR6/olLcMhO9FwGqk/WYm0gSrI/va74C025D58zSWhW4uN5h20GABGTLfduBedeRU25np9Kj9HjPbg4PqqV0KzEd9JDthkAxGz8wMmsBcSp5lf8dXa6zTSTT+siNCvhwuCcnBTotwxkLSBONY4FH2fr7tFqPuovoVkZB3vwkgD9LHJGU4uHCC3fTJ53XSi0AQCiVG9L5iGhdU3D85aDhDYAQJSMW2fUpo2bBTzP5/5I2wAAbdZvR1VufVN0nAxv55LL5bMv0yIAQIuhbJsRVdicF5uFBz/R++HUlkJRkjLIEuCLU3EzxXWYUJOKp/m5m/HgJ7oILHoKRbFJHRblxJri83RnsRsenIgiPZiGMn9lq/pKXOKuDEBIuTiNzFjcllUrkPm5U6I+gvszWQL8M3LKYm3PtdI6WN3X5FslQlw8XQSnhFupREf2PGsma4qP87fPyGOlEz1JD+58S+DRwKcDkHOcK5lPs/vN986gfgMXEgmivm8SAg+B117vH/h7ey+OWVdMezrtFKtVwP0hPOOqiTMriBIEHgKvvd4/8Hv29llnRTtak7uD1Spw70CnF0wX9TsKIPAQeO31/oF/MtihkPYz7xXHShUZdyGT1VvGcHqsIkYQeAi89nrvwCsf2NNexkrCWa2iv6+Qyfb79XfEs4oYQeAh8NrrfQPvvOJpEO1lnre4xWoVqe6RR53FTLf7aNc9VhIjCDwEXnu9Z+D7/uFE+xgraFvVw4lrtMKTc3vVnG8SNI2VxAgCD4HXXu8X+PEtMmkXY0Hr7VixIu42/lHI7ag7vHkwD4EXJwi8tnuvwNeMdqQ9jAVNqcGKlTgPTOMdh+pudVDzEHiRgsBruwqBf/GLT2WTPxVeIklknTvNqpWsNOGDD8wd6YbzzjdlNTG6RxeE2yHc7D2s902hKBFDvNt94eNz8xxdBIMns6rInO6d3Z01xWd+uysX8OAM3WSfgLLdJlVyzV44/Y49+u7YQlat5JMRaQVuPe58ZU1mPMqKYpREF0UmWRBbHM/eEYoSsdFmRNykSXdm0UVwYj2risydbpZzWFN8ro3InIIHU+nbwnLQi1nhFYVdC6bdi6nvGLJiZRF7rNX3l4eH1y4hc/7JqmL0O10WG3Rxc67b8AihKBH9TsS1wX19iC6Cl+dZVWSM5xZNZ03xMVy/IREPrqaQHnR8wz48N6Q/7V0sPXZI1e+U8Y0Lsh2C92vHTiSzwj68OME+vLZ750G7Wpa0c3k++Jf537dYwKqVqA65qr9/fvHixRsnyMwbL9auclZtB4GHwGuvdwXeNJL2Lc8nNw2XLZ7VkpUrUQ7FW/yPMC9yzI4PetR/OZsiOm8I/IqJU0X9qnS7ZXuvNSANCLy2e0fgFc9o1/IayzXOCH17sIrbYhFyv/pYMJHeUJf1eJNoE1A58P2C+eDvRfziJcXNR3wQfVcsBF7bvT3wsjP0ATe8OrsXec/Ibz/teOcW7Cp6Pb209uFHang+BQdBrEKG4/9gV3IBBgRe27098A1taM+qs8eRrzeKdxvyrtvguL/pPTYdq7r8VgQqB/7znVH9O4t4DS9b7hBr8S15QzgEXtu9NfB2271IWf1iq3B03nlX73ccijOtNcmC/MnmeVVu/Gu9N+zD75899GMyFCv3eQtHjycNCLy2e1vguen0CL0mclDZ2bhjXd/xvV45LDKPyv2ebhOI0RsCLxkQeG33tsD3PULviM1JeNWxM3qy90lWZUfjMnNF+3JRCDwEXntVCPyLLYn/OEP34DUpk9l4YuKa3HFLVsy/yMYk6gZZKvzJv3FzqNPQAUJRIp4XJc1MTBwwly6Cbz5iVZGp3SJzEGuKz+mkk5fx4FwM6cEAlH0l4ZW4FLqCjzkmjF5PamJim9a/wMPKyaTkyDWhKEVTyFLhHa7j5qbITUJNKuLyJi5MSFh9ii4C+zusKjKr50zoypris26Dw1940IXeD1eIXnQtfWU4vaEm+YIwtnzrBuGRtIQmffEX/YS69LSni6CnOW728uwlrcVQu3mrVaWl/YbQRXD2CauKTPy4mMasKT6JTVNv4cHX3qQHbV7bh99KfwRak7MxCAXeTU0mo4xmwpRLb9h7LW22mvgT7+eJF+zDwz689qr6oJ2sM7noJqeUjjjfs6WXzP4jf2odOuU1K63I1bWPDkjuufRKUT+YGyG5u/AfhMBru6oDP+YIKU2lV9DoTbbVkDFerbG54iCs6nPiatL5ygmJpr8KXhfE/JTqNwReNm17jyoe1S8Ovr26rTcn/1MIvLarOvB1NpPS37Rd7z5JctBPC3/LTrrUcO1UDzIpc0XFzdkI4cEI28NFvZ1bOfBP8tTJZ8m4SKl8bNSud8izDCHw2q7qwNOL4rPplXUhc/FKXePUy6yu/uOuIUgRPi0HTws+ZkBn/McA+vAL79qKiH2sIkaVA7+EXEsv4vfpuX+N/8NTyaV2EHhtV3Xg97nhyiZ6yM7gJc77iJs6+MsdfQL/0HPOfcj+fdZpOuMr8gvkufRWI0PMeo5mJTGqHHjdQj5tlojvHpAl2vD50WQ/DQKv7d4R+A70olqzIp73nEy3WX+0NMb/cgbkpVJRFe6J+/hXvKaLHeSc6BQsrbvl5HWunwuk00TKz7/TZWfyP4XAa7uqA2/WE1eEu2bMA3iva0LvNrC4TDpe5lOAp0a/3uOJ9jjvbZ1vxWik9ogrTibi9TvByYSbASHw2q7qwNvdx5UvhcCn87lf0yKSp8TRr3i9XXjqNV9aY5SDNLxHtOndnXgKPNNOnCDw2q5C4F90jnilczLPx4WR1qEJfHYfWouIeNbEiAx2tMPzd75ES8zM7/jgrqsGnCSf9CeriVHZU2txc7jbXKEmFfEnZv8cEWF0mi6Cl+dZVWSMvy4ayZriU2f9hgF4IDy1Ng9l2/R8xT6W5/OfkpaJBR+Uu5kWe3oHuZFBiTV5LgarUVcs1B7ZJj0zXMknvWBFMRLeoltI/u9F+UVCTSpKYnNP4gFdPfATSFOENqcUDGNN8SmxLvwJD5yiSA+mocxFyldqnn3EO0aQ1vi2yV5LTWlR+TDqbzIwuIM7fCWtCOz2lQQdqK1UlqaST9rKqmLUkPwH+aOhuPng5BAXoSgRERmrayqVLsvpIpjVl1VFJvRq87WsKT41Eo4a4sHMLNKD1uX34RFq/0LDX6Wt82cLUmuzwzZWdP88Am/Sb/CnFUFgtCb7azwLPJdezGAfXttVfdAOoZC/ovgm9LJ4mXlr61n1hCPRVxbjf7gdzfnY6+UumVdcjNRsbr9///7L9JPi9q+q6iWzWg8CD4HXXm8LPGpwxEsjPL6SC+s+KtqM3kDxVwxej7uMC1ZvKH85nbIjr+nvhHnTnYM8p5J4NkV0IPAQeO311sCj2qlqx1vCVzrEfPo+2sF3H32MFKvc+Bejy98i4/7jFsGGQvJJnlumivYplhB4CLz2envgud+/12ScLruoREH34g+rT8s/n6q26fTazXLywDDBVSfySWvCdOGZdiIEgdd2bw884vy7FFy58Np9IX6WCQZJUY5rqnjr1L4M8kln2JgYQeAh8NrrHYFHSHdQikNcQ7ojz+wqmePq1Jg+prySmrc30hdPP33whsdjiAQEHgKvvd4ZeKS8vTAr9c7fC9g3W1Y6Mdmqx4AqjsGPzpjgFYylFR0R7dXlEHgIvPZ6d+CR3DTxz8EZRzb+cXXy5CUtXnoGpI2uIZyTr6ze2jI3y28UiAoEHgKvvSoE/kVnozfQ7ff7svUHf8q0ts6LNFl6I+04q1emyw7dYcasJDof0W/7hs9xc7TbcNH+N9/I/MTsw0ZGxofoIpjThlVF5vPhtjdYU3xK4zbUxoMH9Fp6R/Rd1sQ3G3HFydshMzMzJsVtREE2K0rTZrwYMjOHkWZJkQktScaIIvvv8EBYBFmkKUYltiWsJT4j7If1xIOntqQHdyO7Be+h6wbWAABoM2Ez/11mRArPqgcAiBMnL3dwyt/qCWsBAESH06nZ5pJR6KvzbM4BYn5GJQDSJgvrbavm0089Kbt23v27KawlVaI95QgAd/4gPQnDj5jH3qek/0mTqs7DS4PC8D2PdgCgdUKE1yNj3c4LFcXo3aJ+edw7hbZbwloAiM15+pA6wvWGsFEvv7jzMG1IFLfDdYto7wUEEseR1wwxv35MS/LEXNE+3eJ9yH/lM1exNgDiwkWztGObPqclxbLMcNqQqEaOfP6n0j6KAUSLS2Bpx9oZ0ZLesSYifx362zXmefVT4bcPAJHhprG087zmW+FYnblDMzqUKHdyo5HFH9K6TQ5IRnyQEHee97xIr71x2e4prOkl6nYwXhZeW0T99kggXaHPhLjz2cdDybjdlAkPpLwDK+9Gl0bRczYOgKjIfrciX/Cowe3pBv3YxVb3RPrgg/dzni4OPuoaXG4HREl5z5W3aOVjQG6RqznO0+GyjlCXqDXCLo5mxCVWAEBUOJf29sHWi8/9eHXGppidS8eWfxy99IQ6aILdNIXevOUZOGwHxEnRaNk3kVEFxd6/bDVyl/jXfIWr5+15wSN01xVuevODewEQAU4uk8k5WKcppvbR5/YFb5DLdsTtYTUAgEjp63CIBh4hP0kfuwRAKljgAQBSAIEHQEIg8ABICAQeAAmBwAMgIRB4ACQEAg+AhEDgAZAQCDwAEgKBB0BCIPAASAgEHgAJgcADICEQeAAkBAIPgIRA4AGQEAg8ABICgQdAQiDwAEgIBB4ACeFKM3pA4AGQitDEOvDAbgAAAAAAAAAAAAAA/l8E1rr1d9i/eRsupzRq41/LSNovzAZAKyln7LK3dXq6zoiNv4fzXTabeNpvfnzmY1YAAGgH1SLL3I0zrh+c5UtGxrgL1co4nX/eC/0kJvmTc4O65E1Y3IhV/hW9mnA6D4DqMbMwoF+gckGjRnK85l60qQ0rVyT/IvVP1kTIP6Z/Ax3lmNsxFl+yyr/AGe+tr2JtAMB/a2FQ0qvr5fZvLunHmhXJOsbGsSYJfHpNPFA283opEyr/Alea1lOftQEA/62mwUmstcBn487chX1WhCBVYqeuXceNJcUBfxi7DJ9Tz7jX40dN+tzzpzOWBV7/R803OPDc+JHHukU3wC35pdH9/PyjZ90ZIOwZyC6u37ZoLT0c6Lv2001JdxfgeaYtVL/Y2ucmHPEDoBosS8s3F1bTuq2DNZrgoOZjULvgggmFwbYP8K52p5wbWzyClx8KUvPqoP4d6IxlgQ/p5XGKQ/KbJo+K+z+KuqpAimX5PyREueZ4Jd8h00PPBsdaRiXP8UXIbNSjHMsodUYjpIgK5jVBQXP+OSIAAPjP+E30ykn4XAdv1iv6PrD3vBnRSIau3vDlfFsk39clgd9s26rx+BDdTwuSIgychb/Bga+hUIQ09Pbeg7jaPYuWhOg/dygcixQ3gmxsV9oFrixKG+SC3OsXbHTmdF8WrlOgwAen7eThZ9OuqVDEIbVbWITpv98XAAD83/XdNCHNalGtENwccNLkn334saNilpDAR90l2+eyoVHl9+FdV5xeG71z9ww5cr5jdZzsks/In80pbvAB0/BmgapXgFtDNDn9vgJv8P9ctNlM+DPO3zFXibj4YNiHB6DaKA5tiilwmOtSLvCKusZmM1+mf0kCv+E8qVQIvDov0qYg/Q8/hMyPmuypgZ22spcrbmhMyNk9ZHg0+ZB8lse9lnhC/MvMFTjs7mPCDGdGei2AwANQzVT7FhenfMG9Cnzgw0+P2Kek929LAp9Ug5QqBD5/+Py7xwLs9yHkU+T4bA52v8BCobgRPJge8nderLmhc0VzkEzYZmuzFSmMlizakJGSxgdC4AGoblx457RPFGWBV/5pdSWp2ZfPhMD3oBfXVAg8OWinc8ejtTtqn5e3axTVRYb34YXA23XWjB5/gj8iTOi8lvs56cWGjb3GWUDgAfgA+C3TLHYpC/zMR7b7ZajvpHcEnjMrzjJEPrb3d7hQOgiv4Y/Sg3GNuj36UadEs8pOmKBSDixebCZDzt4QeAA+AMo+QT1CcODd4vHIbP4U/rdR09cDX7CRDCl2Ws70gOMFFD+4+fOyK3fwPrxbOGnMu/JiP/rBo3vZBOPFhcs4hFo6CIHfXOUFvACA/1f79zvL5ToPm9iM41B8E+uH+hwOfH0F0rvp+Vrghz/aHipn18CzwNtNyp/NBfa26lKqwut7Ow4Hnrfq3Rdxuq2KT4Wjh3kxt8iqXF+JA58/zg//qliRwDeIam5e9kkAgP+SvH5qUkL0xp79fxiLkG/n5MfXR4b8Hjuhw4Xuo5oXt+BeBZ67lG+z9MwT+jdlgde/GnQ/kIvfZHO/09zhHZsG4sCri0tanRu3OK/n7/pIp1Ox56fH725NmM4pm/XvOXTlp0csNWPwhkET1196ry1b+QMA/jvc8GeZOa4WTYYexutc+cODhYXHFoQM+im9+eCBW0sac6jxyd6mdEaXNZkFJ0bSJio9mErOvnH1vttijlTxCamZMZ4nz9Yk+/AmK3/JynRK+sgFT+87/ODuFykZBy9w3PlJKY72W5a0O6GLkN7ap/kTEuDCGwCqgY7h35P3+MQH0hF3w0NrzVXIxf/5rR2+Y1ZFcMhgVZhwhI3re3vPvJa0iVwuPaFFd/OGffHPhGlDnz03B7TRw4EPGuxi+PDWgAjhb/QOX5y8dl48mefjAWt9zNzr7SM/BCG1nj9vA9v0AGi5V6flAADiB4EHQEIg8ABIiMxn4nrYNwdAKuQqBWsBoCUQ+h+Zd/0x4UefT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7" name="Picture 16">
            <a:extLst>
              <a:ext uri="{FF2B5EF4-FFF2-40B4-BE49-F238E27FC236}">
                <a16:creationId xmlns:a16="http://schemas.microsoft.com/office/drawing/2014/main" xmlns="" id="{2532C96E-161B-CC6B-FA48-8752FDBBD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Tree>
    <p:extLst>
      <p:ext uri="{BB962C8B-B14F-4D97-AF65-F5344CB8AC3E}">
        <p14:creationId xmlns:p14="http://schemas.microsoft.com/office/powerpoint/2010/main" val="148034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xmlns="" id="{B6565660-8C99-34EA-3592-60502DA5A8CA}"/>
              </a:ext>
            </a:extLst>
          </p:cNvPr>
          <p:cNvGraphicFramePr>
            <a:graphicFrameLocks noGrp="1"/>
          </p:cNvGraphicFramePr>
          <p:nvPr>
            <p:extLst>
              <p:ext uri="{D42A27DB-BD31-4B8C-83A1-F6EECF244321}">
                <p14:modId xmlns:p14="http://schemas.microsoft.com/office/powerpoint/2010/main" val="1916758906"/>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2</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Reading Rhythms</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15" name="Straight Connector 14">
            <a:extLst>
              <a:ext uri="{FF2B5EF4-FFF2-40B4-BE49-F238E27FC236}">
                <a16:creationId xmlns:a16="http://schemas.microsoft.com/office/drawing/2014/main" xmlns=""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xmlns=""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xmlns="" id="{B97D74D1-26FF-EBD2-17BC-C10EDEE7C029}"/>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3" name="TextBox 2">
            <a:extLst>
              <a:ext uri="{FF2B5EF4-FFF2-40B4-BE49-F238E27FC236}">
                <a16:creationId xmlns:a16="http://schemas.microsoft.com/office/drawing/2014/main" xmlns="" id="{018B4380-E8A0-2B84-D439-52A938A37532}"/>
              </a:ext>
            </a:extLst>
          </p:cNvPr>
          <p:cNvSpPr txBox="1"/>
          <p:nvPr/>
        </p:nvSpPr>
        <p:spPr>
          <a:xfrm>
            <a:off x="154682" y="5949263"/>
            <a:ext cx="264611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4" name="TextBox 3">
            <a:extLst>
              <a:ext uri="{FF2B5EF4-FFF2-40B4-BE49-F238E27FC236}">
                <a16:creationId xmlns:a16="http://schemas.microsoft.com/office/drawing/2014/main" xmlns="" id="{8DBB2661-60A9-A1A3-B484-D4D6F2E29C9C}"/>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3" name="Picture 12">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488" y="1114156"/>
            <a:ext cx="6245365" cy="4590297"/>
          </a:xfrm>
          <a:prstGeom prst="rect">
            <a:avLst/>
          </a:prstGeom>
        </p:spPr>
      </p:pic>
    </p:spTree>
    <p:extLst>
      <p:ext uri="{BB962C8B-B14F-4D97-AF65-F5344CB8AC3E}">
        <p14:creationId xmlns:p14="http://schemas.microsoft.com/office/powerpoint/2010/main" val="225089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16280610"/>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cs typeface="Times New Roman" panose="02020603050405020304" pitchFamily="18" charset="0"/>
                        </a:rPr>
                        <a:t>3</a:t>
                      </a:r>
                      <a:endParaRPr lang="en-US" sz="360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cs typeface="Times New Roman" panose="02020603050405020304" pitchFamily="18" charset="0"/>
                        </a:rPr>
                        <a:t>Notation Review</a:t>
                      </a:r>
                      <a:endParaRPr lang="en-US" sz="2400" b="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37FE0DEA-0B17-1681-7868-CD360917BFA8}"/>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8" name="TextBox 7">
            <a:extLst>
              <a:ext uri="{FF2B5EF4-FFF2-40B4-BE49-F238E27FC236}">
                <a16:creationId xmlns:a16="http://schemas.microsoft.com/office/drawing/2014/main" xmlns="" id="{4F718F1B-D1A3-4B56-2F2D-41D42F6B309E}"/>
              </a:ext>
            </a:extLst>
          </p:cNvPr>
          <p:cNvSpPr txBox="1"/>
          <p:nvPr/>
        </p:nvSpPr>
        <p:spPr>
          <a:xfrm>
            <a:off x="154682" y="5949263"/>
            <a:ext cx="264611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10" name="TextBox 9">
            <a:extLst>
              <a:ext uri="{FF2B5EF4-FFF2-40B4-BE49-F238E27FC236}">
                <a16:creationId xmlns:a16="http://schemas.microsoft.com/office/drawing/2014/main" xmlns="" id="{8080419D-A36D-2FF8-D4CE-41B2D67D7204}"/>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3" name="Picture 12">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681" y="2931260"/>
            <a:ext cx="3988690" cy="896798"/>
          </a:xfrm>
          <a:prstGeom prst="rect">
            <a:avLst/>
          </a:prstGeom>
        </p:spPr>
      </p:pic>
      <p:sp>
        <p:nvSpPr>
          <p:cNvPr id="29" name="TextBox 28"/>
          <p:cNvSpPr txBox="1"/>
          <p:nvPr/>
        </p:nvSpPr>
        <p:spPr>
          <a:xfrm>
            <a:off x="451337" y="942861"/>
            <a:ext cx="7734719" cy="584775"/>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Musical Notation </a:t>
            </a:r>
            <a:r>
              <a:rPr lang="en-GB" sz="1600" dirty="0">
                <a:latin typeface="Times New Roman" panose="02020603050405020304" pitchFamily="18" charset="0"/>
                <a:cs typeface="Times New Roman" panose="02020603050405020304" pitchFamily="18" charset="0"/>
              </a:rPr>
              <a:t>Clefs, such as the treble clef and the bass clef, indicate the range </a:t>
            </a:r>
            <a:r>
              <a:rPr lang="en-GB" sz="1600">
                <a:latin typeface="Times New Roman" panose="02020603050405020304" pitchFamily="18" charset="0"/>
                <a:cs typeface="Times New Roman" panose="02020603050405020304" pitchFamily="18" charset="0"/>
              </a:rPr>
              <a:t>of notes appearing on a staff.</a:t>
            </a:r>
            <a:endParaRPr lang="en-IN" sz="1600" dirty="0"/>
          </a:p>
        </p:txBody>
      </p:sp>
      <p:sp>
        <p:nvSpPr>
          <p:cNvPr id="30" name="TextBox 29"/>
          <p:cNvSpPr txBox="1"/>
          <p:nvPr/>
        </p:nvSpPr>
        <p:spPr>
          <a:xfrm>
            <a:off x="372238" y="2525229"/>
            <a:ext cx="8144745" cy="584775"/>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Rests </a:t>
            </a:r>
            <a:r>
              <a:rPr lang="en-GB" sz="1600" dirty="0">
                <a:latin typeface="Times New Roman" panose="02020603050405020304" pitchFamily="18" charset="0"/>
                <a:cs typeface="Times New Roman" panose="02020603050405020304" pitchFamily="18" charset="0"/>
              </a:rPr>
              <a:t>show when silences should occur as music is being played. Rests and notes have matching values.</a:t>
            </a:r>
            <a:endParaRPr lang="en-IN" sz="1600" dirty="0"/>
          </a:p>
        </p:txBody>
      </p:sp>
      <p:graphicFrame>
        <p:nvGraphicFramePr>
          <p:cNvPr id="4" name="Table 3"/>
          <p:cNvGraphicFramePr>
            <a:graphicFrameLocks noGrp="1"/>
          </p:cNvGraphicFramePr>
          <p:nvPr>
            <p:extLst>
              <p:ext uri="{D42A27DB-BD31-4B8C-83A1-F6EECF244321}">
                <p14:modId xmlns:p14="http://schemas.microsoft.com/office/powerpoint/2010/main" val="1685131740"/>
              </p:ext>
            </p:extLst>
          </p:nvPr>
        </p:nvGraphicFramePr>
        <p:xfrm>
          <a:off x="1068629" y="1596762"/>
          <a:ext cx="6647165" cy="832929"/>
        </p:xfrm>
        <a:graphic>
          <a:graphicData uri="http://schemas.openxmlformats.org/drawingml/2006/table">
            <a:tbl>
              <a:tblPr firstRow="1" bandRow="1">
                <a:tableStyleId>{073A0DAA-6AF3-43AB-8588-CEC1D06C72B9}</a:tableStyleId>
              </a:tblPr>
              <a:tblGrid>
                <a:gridCol w="3300285"/>
                <a:gridCol w="3346880"/>
              </a:tblGrid>
              <a:tr h="832929">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7796834"/>
              </p:ext>
            </p:extLst>
          </p:nvPr>
        </p:nvGraphicFramePr>
        <p:xfrm>
          <a:off x="4843258" y="4243323"/>
          <a:ext cx="3972936" cy="1219200"/>
        </p:xfrm>
        <a:graphic>
          <a:graphicData uri="http://schemas.openxmlformats.org/drawingml/2006/table">
            <a:tbl>
              <a:tblPr firstRow="1" bandRow="1">
                <a:tableStyleId>{073A0DAA-6AF3-43AB-8588-CEC1D06C72B9}</a:tableStyleId>
              </a:tblPr>
              <a:tblGrid>
                <a:gridCol w="1145290"/>
                <a:gridCol w="1225653"/>
                <a:gridCol w="1601993"/>
              </a:tblGrid>
              <a:tr h="1138138">
                <a:tc>
                  <a:txBody>
                    <a:bodyPr/>
                    <a:lstStyle/>
                    <a:p>
                      <a:r>
                        <a:rPr lang="en-GB" sz="1400" b="1" dirty="0" smtClean="0">
                          <a:solidFill>
                            <a:schemeClr val="tx1"/>
                          </a:solidFill>
                          <a:latin typeface="Times New Roman" panose="02020603050405020304" pitchFamily="18" charset="0"/>
                          <a:cs typeface="Times New Roman" panose="02020603050405020304" pitchFamily="18" charset="0"/>
                        </a:rPr>
                        <a:t>A sharp </a:t>
                      </a:r>
                      <a:r>
                        <a:rPr lang="en-GB" sz="1400" b="0" dirty="0" smtClean="0">
                          <a:solidFill>
                            <a:schemeClr val="tx1"/>
                          </a:solidFill>
                          <a:latin typeface="Times New Roman" panose="02020603050405020304" pitchFamily="18" charset="0"/>
                          <a:cs typeface="Times New Roman" panose="02020603050405020304" pitchFamily="18" charset="0"/>
                        </a:rPr>
                        <a:t>raises a note a half step. </a:t>
                      </a:r>
                    </a:p>
                    <a:p>
                      <a:pPr algn="ctr"/>
                      <a:r>
                        <a:rPr lang="en-US" sz="3200" b="1" kern="1200" dirty="0" smtClean="0">
                          <a:solidFill>
                            <a:schemeClr val="tx1"/>
                          </a:solidFill>
                          <a:effectLst/>
                          <a:latin typeface="+mn-lt"/>
                          <a:ea typeface="+mn-ea"/>
                          <a:cs typeface="+mn-cs"/>
                        </a:rPr>
                        <a:t>♯</a:t>
                      </a:r>
                      <a:endParaRPr lang="en-IN"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latin typeface="Times New Roman" panose="02020603050405020304" pitchFamily="18" charset="0"/>
                          <a:cs typeface="Times New Roman" panose="02020603050405020304" pitchFamily="18" charset="0"/>
                        </a:rPr>
                        <a:t>A flat </a:t>
                      </a:r>
                      <a:r>
                        <a:rPr lang="en-GB" sz="1400" b="0" dirty="0" smtClean="0">
                          <a:solidFill>
                            <a:schemeClr val="tx1"/>
                          </a:solidFill>
                          <a:latin typeface="Times New Roman" panose="02020603050405020304" pitchFamily="18" charset="0"/>
                          <a:cs typeface="Times New Roman" panose="02020603050405020304" pitchFamily="18" charset="0"/>
                        </a:rPr>
                        <a:t>lowers a note by a half step. </a:t>
                      </a:r>
                      <a:endParaRPr lang="en-IN" sz="1400" b="0" dirty="0" smtClean="0">
                        <a:solidFill>
                          <a:schemeClr val="tx1"/>
                        </a:solidFill>
                      </a:endParaRPr>
                    </a:p>
                    <a:p>
                      <a:pPr algn="ctr"/>
                      <a:r>
                        <a:rPr lang="en-US" sz="3200" b="1" kern="1200" dirty="0" smtClean="0">
                          <a:solidFill>
                            <a:schemeClr val="tx1"/>
                          </a:solidFill>
                          <a:effectLst/>
                          <a:latin typeface="+mn-lt"/>
                          <a:ea typeface="+mn-ea"/>
                          <a:cs typeface="+mn-cs"/>
                        </a:rPr>
                        <a:t>♭</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latin typeface="Times New Roman" panose="02020603050405020304" pitchFamily="18" charset="0"/>
                          <a:cs typeface="Times New Roman" panose="02020603050405020304" pitchFamily="18" charset="0"/>
                        </a:rPr>
                        <a:t>A natural </a:t>
                      </a:r>
                      <a:r>
                        <a:rPr lang="en-GB" sz="1400" b="0" dirty="0" smtClean="0">
                          <a:solidFill>
                            <a:schemeClr val="tx1"/>
                          </a:solidFill>
                          <a:latin typeface="Times New Roman" panose="02020603050405020304" pitchFamily="18" charset="0"/>
                          <a:cs typeface="Times New Roman" panose="02020603050405020304" pitchFamily="18" charset="0"/>
                        </a:rPr>
                        <a:t>returns a note to its natural pitch.</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effectLst/>
                          <a:latin typeface="+mn-lt"/>
                          <a:ea typeface="+mn-ea"/>
                          <a:cs typeface="+mn-cs"/>
                        </a:rPr>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911" y="1665792"/>
            <a:ext cx="2883037" cy="716274"/>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286" y="1702801"/>
            <a:ext cx="2774731" cy="611649"/>
          </a:xfrm>
          <a:prstGeom prst="rect">
            <a:avLst/>
          </a:prstGeom>
        </p:spPr>
      </p:pic>
      <p:sp>
        <p:nvSpPr>
          <p:cNvPr id="5" name="Rectangle 4"/>
          <p:cNvSpPr/>
          <p:nvPr/>
        </p:nvSpPr>
        <p:spPr>
          <a:xfrm>
            <a:off x="372238" y="4141923"/>
            <a:ext cx="4266048" cy="584775"/>
          </a:xfrm>
          <a:prstGeom prst="rect">
            <a:avLst/>
          </a:prstGeom>
        </p:spPr>
        <p:txBody>
          <a:bodyPr wrap="square">
            <a:spAutoFit/>
          </a:bodyPr>
          <a:lstStyle/>
          <a:p>
            <a:pPr defTabSz="914400">
              <a:defRPr/>
            </a:pPr>
            <a:r>
              <a:rPr lang="en-GB" sz="1600" b="1" dirty="0">
                <a:latin typeface="Times New Roman" panose="02020603050405020304" pitchFamily="18" charset="0"/>
                <a:cs typeface="Times New Roman" panose="02020603050405020304" pitchFamily="18" charset="0"/>
              </a:rPr>
              <a:t>Tied notes </a:t>
            </a:r>
            <a:r>
              <a:rPr lang="en-GB" sz="1600" dirty="0">
                <a:latin typeface="Times New Roman" panose="02020603050405020304" pitchFamily="18" charset="0"/>
                <a:cs typeface="Times New Roman" panose="02020603050405020304" pitchFamily="18" charset="0"/>
              </a:rPr>
              <a:t>connect the values of two </a:t>
            </a:r>
            <a:r>
              <a:rPr lang="en-GB" sz="1600" dirty="0" err="1" smtClean="0">
                <a:latin typeface="Times New Roman" panose="02020603050405020304" pitchFamily="18" charset="0"/>
                <a:cs typeface="Times New Roman" panose="02020603050405020304" pitchFamily="18" charset="0"/>
              </a:rPr>
              <a:t>neighboring</a:t>
            </a:r>
            <a:r>
              <a:rPr lang="en-GB" sz="1600" dirty="0">
                <a:latin typeface="Times New Roman" panose="02020603050405020304" pitchFamily="18" charset="0"/>
                <a:cs typeface="Times New Roman" panose="02020603050405020304" pitchFamily="18" charset="0"/>
              </a:rPr>
              <a:t> notes of the same pitch using a curved line.</a:t>
            </a:r>
            <a:endParaRPr lang="en-IN" sz="1600" dirty="0"/>
          </a:p>
        </p:txBody>
      </p:sp>
      <p:sp>
        <p:nvSpPr>
          <p:cNvPr id="9" name="Rectangle 8"/>
          <p:cNvSpPr/>
          <p:nvPr/>
        </p:nvSpPr>
        <p:spPr>
          <a:xfrm>
            <a:off x="372238" y="4824955"/>
            <a:ext cx="4098782" cy="584775"/>
          </a:xfrm>
          <a:prstGeom prst="rect">
            <a:avLst/>
          </a:prstGeom>
        </p:spPr>
        <p:txBody>
          <a:bodyPr wrap="square">
            <a:spAutoFit/>
          </a:bodyPr>
          <a:lstStyle/>
          <a:p>
            <a:pPr defTabSz="914400">
              <a:defRPr/>
            </a:pPr>
            <a:r>
              <a:rPr lang="en-US" sz="1600" b="1" dirty="0">
                <a:latin typeface="Times New Roman" panose="02020603050405020304" pitchFamily="18" charset="0"/>
                <a:cs typeface="Times New Roman" panose="02020603050405020304" pitchFamily="18" charset="0"/>
              </a:rPr>
              <a:t>Dotted </a:t>
            </a:r>
            <a:r>
              <a:rPr lang="en-US" sz="1600" b="1" dirty="0" smtClean="0">
                <a:latin typeface="Times New Roman" panose="02020603050405020304" pitchFamily="18" charset="0"/>
                <a:cs typeface="Times New Roman" panose="02020603050405020304" pitchFamily="18" charset="0"/>
              </a:rPr>
              <a:t>notes </a:t>
            </a:r>
            <a:r>
              <a:rPr lang="en-GB" sz="1600" dirty="0">
                <a:latin typeface="Times New Roman" panose="02020603050405020304" pitchFamily="18" charset="0"/>
                <a:cs typeface="Times New Roman" panose="02020603050405020304" pitchFamily="18" charset="0"/>
              </a:rPr>
              <a:t>add half the value of a note to the note that is dotted.</a:t>
            </a:r>
            <a:endParaRPr lang="en-IN" sz="1600" dirty="0"/>
          </a:p>
        </p:txBody>
      </p:sp>
    </p:spTree>
    <p:extLst>
      <p:ext uri="{BB962C8B-B14F-4D97-AF65-F5344CB8AC3E}">
        <p14:creationId xmlns:p14="http://schemas.microsoft.com/office/powerpoint/2010/main" val="123271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3573781579"/>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4</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Types of Chords</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xmlns="" id="{B8572518-330C-D373-8F8D-DE80D371CDBE}"/>
              </a:ext>
            </a:extLst>
          </p:cNvPr>
          <p:cNvGraphicFramePr>
            <a:graphicFrameLocks noGrp="1"/>
          </p:cNvGraphicFramePr>
          <p:nvPr>
            <p:extLst>
              <p:ext uri="{D42A27DB-BD31-4B8C-83A1-F6EECF244321}">
                <p14:modId xmlns:p14="http://schemas.microsoft.com/office/powerpoint/2010/main" val="3255146476"/>
              </p:ext>
            </p:extLst>
          </p:nvPr>
        </p:nvGraphicFramePr>
        <p:xfrm>
          <a:off x="2781299" y="3967682"/>
          <a:ext cx="7886700" cy="274320"/>
        </p:xfrm>
        <a:graphic>
          <a:graphicData uri="http://schemas.openxmlformats.org/drawingml/2006/table">
            <a:tbl>
              <a:tblPr/>
              <a:tblGrid>
                <a:gridCol w="7886700">
                  <a:extLst>
                    <a:ext uri="{9D8B030D-6E8A-4147-A177-3AD203B41FA5}">
                      <a16:colId xmlns:a16="http://schemas.microsoft.com/office/drawing/2014/main" xmlns="" val="3024632750"/>
                    </a:ext>
                  </a:extLst>
                </a:gridCol>
              </a:tblGrid>
              <a:tr h="0">
                <a:tc>
                  <a:txBody>
                    <a:bodyPr/>
                    <a:lstStyle/>
                    <a:p>
                      <a:endParaRPr lang="en-US" dirty="0">
                        <a:solidFill>
                          <a:srgbClr val="211D1E"/>
                        </a:solidFill>
                        <a:effectLst/>
                        <a:latin typeface="Times"/>
                      </a:endParaRPr>
                    </a:p>
                  </a:txBody>
                  <a:tcPr marL="47625" marR="47625" marT="0" marB="0">
                    <a:lnL>
                      <a:noFill/>
                    </a:lnL>
                    <a:lnR>
                      <a:noFill/>
                    </a:lnR>
                    <a:lnT>
                      <a:noFill/>
                    </a:lnT>
                    <a:lnB>
                      <a:noFill/>
                    </a:lnB>
                    <a:noFill/>
                  </a:tcPr>
                </a:tc>
                <a:extLst>
                  <a:ext uri="{0D108BD9-81ED-4DB2-BD59-A6C34878D82A}">
                    <a16:rowId xmlns:a16="http://schemas.microsoft.com/office/drawing/2014/main" xmlns="" val="3912822586"/>
                  </a:ext>
                </a:extLst>
              </a:tr>
            </a:tbl>
          </a:graphicData>
        </a:graphic>
      </p:graphicFrame>
      <p:sp>
        <p:nvSpPr>
          <p:cNvPr id="11" name="Rectangle 1">
            <a:extLst>
              <a:ext uri="{FF2B5EF4-FFF2-40B4-BE49-F238E27FC236}">
                <a16:creationId xmlns:a16="http://schemas.microsoft.com/office/drawing/2014/main" xmlns="" id="{BA0B4CFD-6541-75C4-3660-63DFC1D6A3DE}"/>
              </a:ext>
            </a:extLst>
          </p:cNvPr>
          <p:cNvSpPr>
            <a:spLocks noChangeArrowheads="1"/>
          </p:cNvSpPr>
          <p:nvPr/>
        </p:nvSpPr>
        <p:spPr bwMode="auto">
          <a:xfrm>
            <a:off x="628650" y="372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xmlns="" id="{DC3EA358-0089-8A08-8DF2-3B900F7E2C12}"/>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8" name="TextBox 7">
            <a:extLst>
              <a:ext uri="{FF2B5EF4-FFF2-40B4-BE49-F238E27FC236}">
                <a16:creationId xmlns:a16="http://schemas.microsoft.com/office/drawing/2014/main" xmlns="" id="{2D3E9746-7DE3-B0CD-334D-DC436D8D3A8E}"/>
              </a:ext>
            </a:extLst>
          </p:cNvPr>
          <p:cNvSpPr txBox="1"/>
          <p:nvPr/>
        </p:nvSpPr>
        <p:spPr>
          <a:xfrm>
            <a:off x="154682" y="5949263"/>
            <a:ext cx="264611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10" name="TextBox 9">
            <a:extLst>
              <a:ext uri="{FF2B5EF4-FFF2-40B4-BE49-F238E27FC236}">
                <a16:creationId xmlns:a16="http://schemas.microsoft.com/office/drawing/2014/main" xmlns="" id="{84EBD38E-E221-7BFE-96BE-B374ED1E9579}"/>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2" name="Picture 11">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997" y="4493176"/>
            <a:ext cx="2623930" cy="1398052"/>
          </a:xfrm>
          <a:prstGeom prst="rect">
            <a:avLst/>
          </a:prstGeom>
        </p:spPr>
      </p:pic>
      <p:sp>
        <p:nvSpPr>
          <p:cNvPr id="18" name="TextBox 17"/>
          <p:cNvSpPr txBox="1"/>
          <p:nvPr/>
        </p:nvSpPr>
        <p:spPr>
          <a:xfrm>
            <a:off x="357601" y="952990"/>
            <a:ext cx="8365735" cy="584775"/>
          </a:xfrm>
          <a:prstGeom prst="rect">
            <a:avLst/>
          </a:prstGeom>
          <a:noFill/>
        </p:spPr>
        <p:txBody>
          <a:bodyPr wrap="square" rtlCol="0">
            <a:spAutoFit/>
          </a:bodyPr>
          <a:lstStyle/>
          <a:p>
            <a:r>
              <a:rPr lang="en-GB" sz="1600" dirty="0" smtClean="0">
                <a:latin typeface="Times New Roman" panose="02020603050405020304" pitchFamily="18" charset="0"/>
                <a:cs typeface="Times New Roman" panose="02020603050405020304" pitchFamily="18" charset="0"/>
              </a:rPr>
              <a:t>A </a:t>
            </a:r>
            <a:r>
              <a:rPr lang="en-GB" sz="1600" b="1" dirty="0">
                <a:latin typeface="Times New Roman" panose="02020603050405020304" pitchFamily="18" charset="0"/>
                <a:cs typeface="Times New Roman" panose="02020603050405020304" pitchFamily="18" charset="0"/>
              </a:rPr>
              <a:t>chord</a:t>
            </a:r>
            <a:r>
              <a:rPr lang="en-GB" sz="1600" dirty="0">
                <a:latin typeface="Times New Roman" panose="02020603050405020304" pitchFamily="18" charset="0"/>
                <a:cs typeface="Times New Roman" panose="02020603050405020304" pitchFamily="18" charset="0"/>
              </a:rPr>
              <a:t> is a group of notes played simultaneously. </a:t>
            </a:r>
            <a:r>
              <a:rPr lang="en-GB" sz="1600" dirty="0" smtClean="0">
                <a:latin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cs typeface="Times New Roman" panose="02020603050405020304" pitchFamily="18" charset="0"/>
              </a:rPr>
              <a:t>I (tonic), IV (subdominant), and V (dominant) chord are shown below. A V7 chord has an added seventh note. </a:t>
            </a:r>
            <a:endParaRPr lang="en-IN" sz="1600" dirty="0"/>
          </a:p>
        </p:txBody>
      </p:sp>
      <p:sp>
        <p:nvSpPr>
          <p:cNvPr id="19" name="TextBox 18"/>
          <p:cNvSpPr txBox="1"/>
          <p:nvPr/>
        </p:nvSpPr>
        <p:spPr>
          <a:xfrm>
            <a:off x="505330" y="4863592"/>
            <a:ext cx="4650017" cy="584775"/>
          </a:xfrm>
          <a:prstGeom prst="rect">
            <a:avLst/>
          </a:prstGeom>
          <a:noFill/>
        </p:spPr>
        <p:txBody>
          <a:bodyPr wrap="square" rtlCol="0">
            <a:spAutoFit/>
          </a:bodyPr>
          <a:lstStyle/>
          <a:p>
            <a:r>
              <a:rPr lang="en-GB" sz="1600" b="1" dirty="0">
                <a:latin typeface="Times New Roman" pitchFamily="18" charset="0"/>
                <a:cs typeface="Times New Roman" pitchFamily="18" charset="0"/>
              </a:rPr>
              <a:t>Major</a:t>
            </a:r>
            <a:r>
              <a:rPr lang="en-GB" sz="1600" dirty="0">
                <a:latin typeface="Times New Roman" pitchFamily="18" charset="0"/>
                <a:cs typeface="Times New Roman" pitchFamily="18" charset="0"/>
              </a:rPr>
              <a:t> chords generally sound bright and happy, while </a:t>
            </a:r>
            <a:r>
              <a:rPr lang="en-GB" sz="1600" b="1" dirty="0">
                <a:latin typeface="Times New Roman" pitchFamily="18" charset="0"/>
                <a:cs typeface="Times New Roman" pitchFamily="18" charset="0"/>
              </a:rPr>
              <a:t>minor</a:t>
            </a:r>
            <a:r>
              <a:rPr lang="en-GB" sz="1600" dirty="0">
                <a:latin typeface="Times New Roman" pitchFamily="18" charset="0"/>
                <a:cs typeface="Times New Roman" pitchFamily="18" charset="0"/>
              </a:rPr>
              <a:t> chords generally sound darker and sadder.</a:t>
            </a:r>
            <a:endParaRPr lang="en-IN" sz="1600" dirty="0">
              <a:latin typeface="Times New Roman" pitchFamily="18" charset="0"/>
              <a:cs typeface="Times New Roman" pitchFamily="18" charset="0"/>
            </a:endParaRPr>
          </a:p>
        </p:txBody>
      </p:sp>
      <p:sp>
        <p:nvSpPr>
          <p:cNvPr id="20" name="TextBox 19"/>
          <p:cNvSpPr txBox="1"/>
          <p:nvPr/>
        </p:nvSpPr>
        <p:spPr>
          <a:xfrm>
            <a:off x="435576" y="3555179"/>
            <a:ext cx="4943126" cy="584775"/>
          </a:xfrm>
          <a:prstGeom prst="rect">
            <a:avLst/>
          </a:prstGeom>
          <a:noFill/>
        </p:spPr>
        <p:txBody>
          <a:bodyPr wrap="square" rtlCol="0">
            <a:spAutoFit/>
          </a:bodyPr>
          <a:lstStyle/>
          <a:p>
            <a:r>
              <a:rPr lang="en-GB" sz="1600" b="1" dirty="0">
                <a:latin typeface="Times New Roman" pitchFamily="18" charset="0"/>
                <a:cs typeface="Times New Roman" pitchFamily="18" charset="0"/>
              </a:rPr>
              <a:t>Intervals</a:t>
            </a:r>
            <a:r>
              <a:rPr lang="en-GB" sz="1600" dirty="0">
                <a:latin typeface="Times New Roman" pitchFamily="18" charset="0"/>
                <a:cs typeface="Times New Roman" pitchFamily="18" charset="0"/>
              </a:rPr>
              <a:t> are named by the number of scale degrees they span, with third, fourth, and fifth being the most </a:t>
            </a:r>
            <a:r>
              <a:rPr lang="en-GB" sz="1600" dirty="0" smtClean="0">
                <a:latin typeface="Times New Roman" pitchFamily="18" charset="0"/>
                <a:cs typeface="Times New Roman" pitchFamily="18" charset="0"/>
              </a:rPr>
              <a:t>common. </a:t>
            </a:r>
            <a:endParaRPr lang="en-IN" sz="1600" dirty="0">
              <a:latin typeface="Times New Roman" pitchFamily="18" charset="0"/>
              <a:cs typeface="Times New Roman" pitchFamily="18" charset="0"/>
            </a:endParaRPr>
          </a:p>
        </p:txBody>
      </p:sp>
      <p:pic>
        <p:nvPicPr>
          <p:cNvPr id="21" name="Picture 2" descr="\\jarvis\CURRICULUM\Six Red Marbles Inc\346380 CK Visual Arts and Music G 6-8_SR and TG\02 Art Files\01 Art\Final Files\Music\Grade 8\PNG\CKMusic_G8U1_SAB_Art_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278" y="3401423"/>
            <a:ext cx="2563368" cy="977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207461326"/>
              </p:ext>
            </p:extLst>
          </p:nvPr>
        </p:nvGraphicFramePr>
        <p:xfrm>
          <a:off x="1440477" y="1633414"/>
          <a:ext cx="5500254" cy="1559092"/>
        </p:xfrm>
        <a:graphic>
          <a:graphicData uri="http://schemas.openxmlformats.org/drawingml/2006/table">
            <a:tbl>
              <a:tblPr firstRow="1" bandRow="1">
                <a:tableStyleId>{073A0DAA-6AF3-43AB-8588-CEC1D06C72B9}</a:tableStyleId>
              </a:tblPr>
              <a:tblGrid>
                <a:gridCol w="3175066"/>
                <a:gridCol w="2325188"/>
              </a:tblGrid>
              <a:tr h="1559092">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433" y="1840579"/>
            <a:ext cx="1797216" cy="111268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24" y="1743317"/>
            <a:ext cx="2522152" cy="1332678"/>
          </a:xfrm>
          <a:prstGeom prst="rect">
            <a:avLst/>
          </a:prstGeom>
        </p:spPr>
      </p:pic>
    </p:spTree>
    <p:extLst>
      <p:ext uri="{BB962C8B-B14F-4D97-AF65-F5344CB8AC3E}">
        <p14:creationId xmlns:p14="http://schemas.microsoft.com/office/powerpoint/2010/main" val="151799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2446058931"/>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xmlns="" val="1882900237"/>
                    </a:ext>
                  </a:extLst>
                </a:gridCol>
                <a:gridCol w="8326819">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5</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Dynamic Markings</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4F1FFBB4-680F-EE32-216C-B7F0067931CE}"/>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8" name="TextBox 7">
            <a:extLst>
              <a:ext uri="{FF2B5EF4-FFF2-40B4-BE49-F238E27FC236}">
                <a16:creationId xmlns:a16="http://schemas.microsoft.com/office/drawing/2014/main" xmlns="" id="{3B377FE2-CC07-EB60-EA97-4ED0753057BD}"/>
              </a:ext>
            </a:extLst>
          </p:cNvPr>
          <p:cNvSpPr txBox="1"/>
          <p:nvPr/>
        </p:nvSpPr>
        <p:spPr>
          <a:xfrm>
            <a:off x="154682" y="5949263"/>
            <a:ext cx="264611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12" name="TextBox 11">
            <a:extLst>
              <a:ext uri="{FF2B5EF4-FFF2-40B4-BE49-F238E27FC236}">
                <a16:creationId xmlns:a16="http://schemas.microsoft.com/office/drawing/2014/main" xmlns="" id="{DF9689BE-EAC3-F933-7425-2999D40F958C}"/>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0" name="Picture 9">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graphicFrame>
        <p:nvGraphicFramePr>
          <p:cNvPr id="23" name="Table 22"/>
          <p:cNvGraphicFramePr>
            <a:graphicFrameLocks noGrp="1"/>
          </p:cNvGraphicFramePr>
          <p:nvPr>
            <p:extLst>
              <p:ext uri="{D42A27DB-BD31-4B8C-83A1-F6EECF244321}">
                <p14:modId xmlns:p14="http://schemas.microsoft.com/office/powerpoint/2010/main" val="766520185"/>
              </p:ext>
            </p:extLst>
          </p:nvPr>
        </p:nvGraphicFramePr>
        <p:xfrm>
          <a:off x="1158239" y="2841365"/>
          <a:ext cx="7193281" cy="1112520"/>
        </p:xfrm>
        <a:graphic>
          <a:graphicData uri="http://schemas.openxmlformats.org/drawingml/2006/table">
            <a:tbl>
              <a:tblPr firstRow="1" bandRow="1">
                <a:tableStyleId>{073A0DAA-6AF3-43AB-8588-CEC1D06C72B9}</a:tableStyleId>
              </a:tblPr>
              <a:tblGrid>
                <a:gridCol w="1220678"/>
                <a:gridCol w="785924"/>
                <a:gridCol w="1533364"/>
                <a:gridCol w="1454641"/>
                <a:gridCol w="855928"/>
                <a:gridCol w="1342746"/>
              </a:tblGrid>
              <a:tr h="370840">
                <a:tc>
                  <a:txBody>
                    <a:bodyPr/>
                    <a:lstStyle/>
                    <a:p>
                      <a:r>
                        <a:rPr lang="en-IN" i="1" dirty="0" smtClean="0">
                          <a:solidFill>
                            <a:schemeClr val="tx1"/>
                          </a:solidFill>
                          <a:latin typeface="Times New Roman" panose="02020603050405020304" pitchFamily="18" charset="0"/>
                          <a:cs typeface="Times New Roman" panose="02020603050405020304" pitchFamily="18" charset="0"/>
                        </a:rPr>
                        <a:t>pp</a:t>
                      </a:r>
                      <a:endParaRPr lang="en-IN"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i="1" dirty="0" smtClean="0">
                          <a:solidFill>
                            <a:schemeClr val="tx1"/>
                          </a:solidFill>
                          <a:latin typeface="Times New Roman" panose="02020603050405020304" pitchFamily="18" charset="0"/>
                          <a:cs typeface="Times New Roman" panose="02020603050405020304" pitchFamily="18" charset="0"/>
                        </a:rPr>
                        <a:t>p</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i="1" dirty="0" err="1" smtClean="0">
                          <a:solidFill>
                            <a:schemeClr val="tx1"/>
                          </a:solidFill>
                          <a:latin typeface="Times New Roman" panose="02020603050405020304" pitchFamily="18" charset="0"/>
                          <a:cs typeface="Times New Roman" panose="02020603050405020304" pitchFamily="18" charset="0"/>
                        </a:rPr>
                        <a:t>mp</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i="1" dirty="0" smtClean="0">
                          <a:solidFill>
                            <a:schemeClr val="tx1"/>
                          </a:solidFill>
                          <a:latin typeface="Times New Roman" panose="02020603050405020304" pitchFamily="18" charset="0"/>
                          <a:cs typeface="Times New Roman" panose="02020603050405020304" pitchFamily="18" charset="0"/>
                        </a:rPr>
                        <a:t>mf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i="1" dirty="0" smtClean="0">
                          <a:solidFill>
                            <a:schemeClr val="tx1"/>
                          </a:solidFill>
                          <a:latin typeface="Times New Roman" panose="02020603050405020304" pitchFamily="18" charset="0"/>
                          <a:cs typeface="Times New Roman" panose="02020603050405020304" pitchFamily="18" charset="0"/>
                        </a:rPr>
                        <a:t>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i="1" dirty="0" err="1" smtClean="0">
                          <a:solidFill>
                            <a:schemeClr val="tx1"/>
                          </a:solidFill>
                          <a:latin typeface="Times New Roman" panose="02020603050405020304" pitchFamily="18" charset="0"/>
                          <a:cs typeface="Times New Roman" panose="02020603050405020304" pitchFamily="18" charset="0"/>
                        </a:rPr>
                        <a:t>ff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dirty="0" smtClean="0">
                          <a:latin typeface="Times New Roman" panose="02020603050405020304" pitchFamily="18" charset="0"/>
                          <a:cs typeface="Times New Roman" panose="02020603050405020304" pitchFamily="18" charset="0"/>
                        </a:rPr>
                        <a:t>Very soft</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anose="02020603050405020304" pitchFamily="18" charset="0"/>
                          <a:cs typeface="Times New Roman" panose="02020603050405020304" pitchFamily="18" charset="0"/>
                        </a:rPr>
                        <a:t>Soft</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smtClean="0">
                          <a:latin typeface="Times New Roman" panose="02020603050405020304" pitchFamily="18" charset="0"/>
                          <a:cs typeface="Times New Roman" panose="02020603050405020304" pitchFamily="18" charset="0"/>
                        </a:rPr>
                        <a:t>Medium-soft</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smtClean="0">
                          <a:latin typeface="Times New Roman" panose="02020603050405020304" pitchFamily="18" charset="0"/>
                          <a:cs typeface="Times New Roman" panose="02020603050405020304" pitchFamily="18" charset="0"/>
                        </a:rPr>
                        <a:t>Medium-loud</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smtClean="0">
                          <a:latin typeface="Times New Roman" panose="02020603050405020304" pitchFamily="18" charset="0"/>
                          <a:cs typeface="Times New Roman" panose="02020603050405020304" pitchFamily="18" charset="0"/>
                        </a:rPr>
                        <a:t>Loud</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smtClean="0">
                          <a:latin typeface="Times New Roman" panose="02020603050405020304" pitchFamily="18" charset="0"/>
                          <a:cs typeface="Times New Roman" panose="02020603050405020304" pitchFamily="18" charset="0"/>
                        </a:rPr>
                        <a:t>Very</a:t>
                      </a:r>
                      <a:r>
                        <a:rPr lang="en-GB" baseline="0" dirty="0" smtClean="0">
                          <a:latin typeface="Times New Roman" panose="02020603050405020304" pitchFamily="18" charset="0"/>
                          <a:cs typeface="Times New Roman" panose="02020603050405020304" pitchFamily="18" charset="0"/>
                        </a:rPr>
                        <a:t> loud</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i="1" dirty="0" smtClean="0">
                          <a:latin typeface="Times New Roman" panose="02020603050405020304" pitchFamily="18" charset="0"/>
                          <a:cs typeface="Times New Roman" panose="02020603050405020304" pitchFamily="18" charset="0"/>
                        </a:rPr>
                        <a:t>Pianissimo</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latin typeface="Times New Roman" panose="02020603050405020304" pitchFamily="18" charset="0"/>
                          <a:cs typeface="Times New Roman" panose="02020603050405020304" pitchFamily="18" charset="0"/>
                        </a:rPr>
                        <a:t>Piano</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i="1" dirty="0" smtClean="0">
                          <a:latin typeface="Times New Roman" panose="02020603050405020304" pitchFamily="18" charset="0"/>
                          <a:cs typeface="Times New Roman" panose="02020603050405020304" pitchFamily="18" charset="0"/>
                        </a:rPr>
                        <a:t>Mezzo piano</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i="1" dirty="0" smtClean="0">
                          <a:latin typeface="Times New Roman" panose="02020603050405020304" pitchFamily="18" charset="0"/>
                          <a:cs typeface="Times New Roman" panose="02020603050405020304" pitchFamily="18" charset="0"/>
                        </a:rPr>
                        <a:t>Mezzo forte</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i="1" dirty="0" smtClean="0">
                          <a:latin typeface="Times New Roman" panose="02020603050405020304" pitchFamily="18" charset="0"/>
                          <a:cs typeface="Times New Roman" panose="02020603050405020304" pitchFamily="18" charset="0"/>
                        </a:rPr>
                        <a:t>Forte</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i="1" dirty="0" smtClean="0">
                          <a:latin typeface="Times New Roman" panose="02020603050405020304" pitchFamily="18" charset="0"/>
                          <a:cs typeface="Times New Roman" panose="02020603050405020304" pitchFamily="18" charset="0"/>
                        </a:rPr>
                        <a:t>Fortissimo</a:t>
                      </a:r>
                      <a:endParaRPr lang="en-IN"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4" name="Group 23"/>
          <p:cNvGrpSpPr/>
          <p:nvPr/>
        </p:nvGrpSpPr>
        <p:grpSpPr>
          <a:xfrm rot="293518">
            <a:off x="1484566" y="4459796"/>
            <a:ext cx="2694416" cy="406229"/>
            <a:chOff x="1846053" y="3303917"/>
            <a:chExt cx="2694416" cy="406229"/>
          </a:xfrm>
        </p:grpSpPr>
        <p:cxnSp>
          <p:nvCxnSpPr>
            <p:cNvPr id="25" name="Straight Connector 24"/>
            <p:cNvCxnSpPr/>
            <p:nvPr/>
          </p:nvCxnSpPr>
          <p:spPr>
            <a:xfrm flipV="1">
              <a:off x="1846053" y="3303917"/>
              <a:ext cx="2622430" cy="388189"/>
            </a:xfrm>
            <a:prstGeom prst="line">
              <a:avLst/>
            </a:prstGeom>
            <a:ln w="31750"/>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1846053" y="3553362"/>
              <a:ext cx="2694416" cy="156784"/>
            </a:xfrm>
            <a:prstGeom prst="line">
              <a:avLst/>
            </a:prstGeom>
            <a:ln w="31750"/>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rot="11047520">
            <a:off x="5018518" y="4477553"/>
            <a:ext cx="2694416" cy="406229"/>
            <a:chOff x="1846053" y="3303917"/>
            <a:chExt cx="2694416" cy="406229"/>
          </a:xfrm>
        </p:grpSpPr>
        <p:cxnSp>
          <p:nvCxnSpPr>
            <p:cNvPr id="28" name="Straight Connector 27"/>
            <p:cNvCxnSpPr/>
            <p:nvPr/>
          </p:nvCxnSpPr>
          <p:spPr>
            <a:xfrm flipV="1">
              <a:off x="1846053" y="3303917"/>
              <a:ext cx="2622430" cy="388189"/>
            </a:xfrm>
            <a:prstGeom prst="line">
              <a:avLst/>
            </a:prstGeom>
            <a:ln w="31750"/>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1846053" y="3553362"/>
              <a:ext cx="2694416" cy="156784"/>
            </a:xfrm>
            <a:prstGeom prst="line">
              <a:avLst/>
            </a:prstGeom>
            <a:ln w="31750"/>
          </p:spPr>
          <p:style>
            <a:lnRef idx="2">
              <a:schemeClr val="dk1"/>
            </a:lnRef>
            <a:fillRef idx="0">
              <a:schemeClr val="dk1"/>
            </a:fillRef>
            <a:effectRef idx="1">
              <a:schemeClr val="dk1"/>
            </a:effectRef>
            <a:fontRef idx="minor">
              <a:schemeClr val="tx1"/>
            </a:fontRef>
          </p:style>
        </p:cxnSp>
      </p:grpSp>
      <p:sp>
        <p:nvSpPr>
          <p:cNvPr id="30" name="Rectangle 29"/>
          <p:cNvSpPr/>
          <p:nvPr/>
        </p:nvSpPr>
        <p:spPr>
          <a:xfrm>
            <a:off x="1423238" y="4911168"/>
            <a:ext cx="2678938" cy="646331"/>
          </a:xfrm>
          <a:prstGeom prst="rect">
            <a:avLst/>
          </a:prstGeom>
        </p:spPr>
        <p:txBody>
          <a:bodyPr wrap="none">
            <a:spAutoFit/>
          </a:bodyPr>
          <a:lstStyle/>
          <a:p>
            <a:pPr algn="ctr"/>
            <a:r>
              <a:rPr lang="en-GB" b="1" i="1" dirty="0" smtClean="0">
                <a:latin typeface="Times New Roman" panose="02020603050405020304" pitchFamily="18" charset="0"/>
                <a:cs typeface="Times New Roman" panose="02020603050405020304" pitchFamily="18" charset="0"/>
              </a:rPr>
              <a:t>crescendo</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gradual increase in volume</a:t>
            </a:r>
            <a:endParaRPr lang="en-IN" dirty="0">
              <a:latin typeface="Times New Roman" panose="02020603050405020304" pitchFamily="18" charset="0"/>
              <a:cs typeface="Times New Roman" panose="02020603050405020304" pitchFamily="18" charset="0"/>
            </a:endParaRPr>
          </a:p>
        </p:txBody>
      </p:sp>
      <p:sp>
        <p:nvSpPr>
          <p:cNvPr id="31" name="Rectangle 30"/>
          <p:cNvSpPr/>
          <p:nvPr/>
        </p:nvSpPr>
        <p:spPr>
          <a:xfrm>
            <a:off x="5015994" y="4911168"/>
            <a:ext cx="2717411" cy="646331"/>
          </a:xfrm>
          <a:prstGeom prst="rect">
            <a:avLst/>
          </a:prstGeom>
        </p:spPr>
        <p:txBody>
          <a:bodyPr wrap="none">
            <a:spAutoFit/>
          </a:bodyPr>
          <a:lstStyle/>
          <a:p>
            <a:pPr algn="ctr"/>
            <a:r>
              <a:rPr lang="en-GB" b="1" i="1" dirty="0" smtClean="0">
                <a:latin typeface="Times New Roman" panose="02020603050405020304" pitchFamily="18" charset="0"/>
                <a:cs typeface="Times New Roman" panose="02020603050405020304" pitchFamily="18" charset="0"/>
              </a:rPr>
              <a:t>decrescendo</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gradual decrease in volume</a:t>
            </a:r>
            <a:endParaRPr lang="en-IN" dirty="0">
              <a:latin typeface="Times New Roman" panose="02020603050405020304" pitchFamily="18" charset="0"/>
              <a:cs typeface="Times New Roman" panose="02020603050405020304" pitchFamily="18" charset="0"/>
            </a:endParaRPr>
          </a:p>
        </p:txBody>
      </p:sp>
      <p:sp>
        <p:nvSpPr>
          <p:cNvPr id="4" name="Rectangle 3"/>
          <p:cNvSpPr/>
          <p:nvPr/>
        </p:nvSpPr>
        <p:spPr>
          <a:xfrm>
            <a:off x="348337" y="1163710"/>
            <a:ext cx="8594337" cy="369332"/>
          </a:xfrm>
          <a:prstGeom prst="rect">
            <a:avLst/>
          </a:prstGeom>
        </p:spPr>
        <p:txBody>
          <a:bodyPr wrap="square">
            <a:spAutoFit/>
          </a:bodyPr>
          <a:lstStyle/>
          <a:p>
            <a:r>
              <a:rPr lang="en-GB" dirty="0">
                <a:solidFill>
                  <a:srgbClr val="000000"/>
                </a:solidFill>
                <a:latin typeface="Times New Roman" panose="02020603050405020304" pitchFamily="18" charset="0"/>
              </a:rPr>
              <a:t>Composers use various dynamics markings to indicate how sheet music should be played. ​</a:t>
            </a:r>
            <a:endParaRPr lang="en-IN" dirty="0"/>
          </a:p>
        </p:txBody>
      </p:sp>
      <p:sp>
        <p:nvSpPr>
          <p:cNvPr id="5" name="Rectangle 4"/>
          <p:cNvSpPr/>
          <p:nvPr/>
        </p:nvSpPr>
        <p:spPr>
          <a:xfrm>
            <a:off x="3638479" y="1673480"/>
            <a:ext cx="1946366" cy="923330"/>
          </a:xfrm>
          <a:prstGeom prst="rect">
            <a:avLst/>
          </a:prstGeom>
        </p:spPr>
        <p:txBody>
          <a:bodyPr wrap="square">
            <a:spAutoFit/>
          </a:bodyPr>
          <a:lstStyle/>
          <a:p>
            <a:pPr fontAlgn="base"/>
            <a:r>
              <a:rPr lang="en-US" dirty="0">
                <a:solidFill>
                  <a:srgbClr val="000000"/>
                </a:solidFill>
              </a:rPr>
              <a:t>• </a:t>
            </a:r>
            <a:r>
              <a:rPr lang="en-US" b="1" i="1" dirty="0" smtClean="0">
                <a:solidFill>
                  <a:srgbClr val="000000"/>
                </a:solidFill>
                <a:latin typeface="Times New Roman" panose="02020603050405020304" pitchFamily="18" charset="0"/>
              </a:rPr>
              <a:t>forte</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loud</a:t>
            </a:r>
            <a:r>
              <a:rPr lang="en-US" dirty="0">
                <a:solidFill>
                  <a:srgbClr val="000000"/>
                </a:solidFill>
                <a:latin typeface="Times New Roman" panose="02020603050405020304" pitchFamily="18"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piano</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soft</a:t>
            </a:r>
            <a:r>
              <a:rPr lang="en-US" dirty="0">
                <a:solidFill>
                  <a:srgbClr val="000000"/>
                </a:solidFill>
                <a:latin typeface="Times New Roman" panose="02020603050405020304" pitchFamily="18"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mezzo</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medium</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4382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xmlns="" id="{041C588B-8A79-5BCC-902E-E104A8D5FC66}"/>
              </a:ext>
            </a:extLst>
          </p:cNvPr>
          <p:cNvGraphicFramePr>
            <a:graphicFrameLocks noGrp="1"/>
          </p:cNvGraphicFramePr>
          <p:nvPr>
            <p:extLst>
              <p:ext uri="{D42A27DB-BD31-4B8C-83A1-F6EECF244321}">
                <p14:modId xmlns:p14="http://schemas.microsoft.com/office/powerpoint/2010/main" val="1779544307"/>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738351">
                  <a:extLst>
                    <a:ext uri="{9D8B030D-6E8A-4147-A177-3AD203B41FA5}">
                      <a16:colId xmlns:a16="http://schemas.microsoft.com/office/drawing/2014/main" xmlns="" val="1882900237"/>
                    </a:ext>
                  </a:extLst>
                </a:gridCol>
                <a:gridCol w="8032530">
                  <a:extLst>
                    <a:ext uri="{9D8B030D-6E8A-4147-A177-3AD203B41FA5}">
                      <a16:colId xmlns:a16="http://schemas.microsoft.com/office/drawing/2014/main" xmlns=""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6</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Repeating Measures</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xmlns="" val="1130805421"/>
                  </a:ext>
                </a:extLst>
              </a:tr>
            </a:tbl>
          </a:graphicData>
        </a:graphic>
      </p:graphicFrame>
      <p:cxnSp>
        <p:nvCxnSpPr>
          <p:cNvPr id="7" name="Straight Connector 6">
            <a:extLst>
              <a:ext uri="{FF2B5EF4-FFF2-40B4-BE49-F238E27FC236}">
                <a16:creationId xmlns:a16="http://schemas.microsoft.com/office/drawing/2014/main" xmlns=""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63C632D4-D648-6E6D-1269-4EC675EE2B77}"/>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5">
                      <a:lumMod val="50000"/>
                    </a:schemeClr>
                  </a:solidFill>
                </a:ln>
                <a:solidFill>
                  <a:schemeClr val="accent5">
                    <a:lumMod val="60000"/>
                    <a:lumOff val="40000"/>
                  </a:schemeClr>
                </a:solidFill>
                <a:latin typeface="Times New Roman" panose="02020603050405020304" pitchFamily="18" charset="0"/>
                <a:cs typeface="Times New Roman" panose="02020603050405020304" pitchFamily="18" charset="0"/>
              </a:rPr>
              <a:t>Grade 8</a:t>
            </a:r>
          </a:p>
        </p:txBody>
      </p:sp>
      <p:sp>
        <p:nvSpPr>
          <p:cNvPr id="8" name="TextBox 7">
            <a:extLst>
              <a:ext uri="{FF2B5EF4-FFF2-40B4-BE49-F238E27FC236}">
                <a16:creationId xmlns:a16="http://schemas.microsoft.com/office/drawing/2014/main" xmlns="" id="{413CE563-1AD2-7416-E524-74F7C58D7B0D}"/>
              </a:ext>
            </a:extLst>
          </p:cNvPr>
          <p:cNvSpPr txBox="1"/>
          <p:nvPr/>
        </p:nvSpPr>
        <p:spPr>
          <a:xfrm>
            <a:off x="154682" y="5949263"/>
            <a:ext cx="264611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11" name="TextBox 10">
            <a:extLst>
              <a:ext uri="{FF2B5EF4-FFF2-40B4-BE49-F238E27FC236}">
                <a16:creationId xmlns:a16="http://schemas.microsoft.com/office/drawing/2014/main" xmlns="" id="{5375AAF6-1A49-2319-68FE-D1A367FAC08F}"/>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2" name="Picture 11">
            <a:extLst>
              <a:ext uri="{FF2B5EF4-FFF2-40B4-BE49-F238E27FC236}">
                <a16:creationId xmlns:a16="http://schemas.microsoft.com/office/drawing/2014/main" xmlns=""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3" name="TextBox 12"/>
          <p:cNvSpPr txBox="1"/>
          <p:nvPr/>
        </p:nvSpPr>
        <p:spPr>
          <a:xfrm>
            <a:off x="1219131" y="1310154"/>
            <a:ext cx="1680823" cy="584775"/>
          </a:xfrm>
          <a:prstGeom prst="rect">
            <a:avLst/>
          </a:prstGeom>
          <a:noFill/>
        </p:spPr>
        <p:txBody>
          <a:bodyPr wrap="square" rtlCol="0">
            <a:spAutoFit/>
          </a:bodyPr>
          <a:lstStyle/>
          <a:p>
            <a:r>
              <a:rPr lang="it-IT" sz="1600" b="1" i="1" dirty="0">
                <a:latin typeface="Times New Roman" panose="02020603050405020304" pitchFamily="18" charset="0"/>
                <a:cs typeface="Times New Roman" panose="02020603050405020304" pitchFamily="18" charset="0"/>
              </a:rPr>
              <a:t>D.C. al fine</a:t>
            </a:r>
            <a:r>
              <a:rPr lang="it-IT" sz="1600" b="1" dirty="0">
                <a:latin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cs typeface="Times New Roman" panose="02020603050405020304" pitchFamily="18" charset="0"/>
              </a:rPr>
              <a:t/>
            </a:r>
            <a:br>
              <a:rPr lang="it-IT" sz="1600" b="1" dirty="0" smtClean="0">
                <a:latin typeface="Times New Roman" panose="02020603050405020304" pitchFamily="18" charset="0"/>
                <a:cs typeface="Times New Roman" panose="02020603050405020304" pitchFamily="18" charset="0"/>
              </a:rPr>
            </a:br>
            <a:r>
              <a:rPr lang="it-IT" sz="1600" b="1" dirty="0" smtClean="0">
                <a:latin typeface="Times New Roman" panose="02020603050405020304" pitchFamily="18" charset="0"/>
                <a:cs typeface="Times New Roman" panose="02020603050405020304" pitchFamily="18" charset="0"/>
              </a:rPr>
              <a:t>(</a:t>
            </a:r>
            <a:r>
              <a:rPr lang="it-IT" sz="1600" b="1" i="1" dirty="0">
                <a:latin typeface="Times New Roman" panose="02020603050405020304" pitchFamily="18" charset="0"/>
                <a:cs typeface="Times New Roman" panose="02020603050405020304" pitchFamily="18" charset="0"/>
              </a:rPr>
              <a:t>da capo al fine</a:t>
            </a:r>
            <a:r>
              <a:rPr lang="it-IT" sz="1600" b="1" dirty="0" smtClean="0">
                <a:latin typeface="Times New Roman" panose="02020603050405020304" pitchFamily="18" charset="0"/>
                <a:cs typeface="Times New Roman" panose="02020603050405020304" pitchFamily="18" charset="0"/>
              </a:rPr>
              <a:t>):</a:t>
            </a:r>
            <a:endParaRPr lang="en-IN" sz="1600" dirty="0"/>
          </a:p>
        </p:txBody>
      </p:sp>
      <p:sp>
        <p:nvSpPr>
          <p:cNvPr id="14" name="TextBox 13"/>
          <p:cNvSpPr txBox="1"/>
          <p:nvPr/>
        </p:nvSpPr>
        <p:spPr>
          <a:xfrm>
            <a:off x="1280986" y="4826653"/>
            <a:ext cx="1756038" cy="584775"/>
          </a:xfrm>
          <a:prstGeom prst="rect">
            <a:avLst/>
          </a:prstGeom>
          <a:noFill/>
        </p:spPr>
        <p:txBody>
          <a:bodyPr wrap="square" rtlCol="0">
            <a:spAutoFit/>
          </a:bodyPr>
          <a:lstStyle/>
          <a:p>
            <a:r>
              <a:rPr lang="en-GB" sz="1600" b="1" i="1" dirty="0" smtClean="0">
                <a:latin typeface="Times New Roman" pitchFamily="18" charset="0"/>
                <a:cs typeface="Times New Roman" pitchFamily="18" charset="0"/>
              </a:rPr>
              <a:t>D.S. al fine </a:t>
            </a:r>
            <a:br>
              <a:rPr lang="en-GB" sz="1600" b="1" i="1" dirty="0" smtClean="0">
                <a:latin typeface="Times New Roman" pitchFamily="18" charset="0"/>
                <a:cs typeface="Times New Roman" pitchFamily="18" charset="0"/>
              </a:rPr>
            </a:br>
            <a:r>
              <a:rPr lang="en-GB" sz="1600" b="1" dirty="0" smtClean="0">
                <a:latin typeface="Times New Roman" pitchFamily="18" charset="0"/>
                <a:cs typeface="Times New Roman" pitchFamily="18" charset="0"/>
              </a:rPr>
              <a:t>(</a:t>
            </a:r>
            <a:r>
              <a:rPr lang="en-GB" sz="1600" b="1" i="1" dirty="0" smtClean="0">
                <a:latin typeface="Times New Roman" pitchFamily="18" charset="0"/>
                <a:cs typeface="Times New Roman" pitchFamily="18" charset="0"/>
              </a:rPr>
              <a:t>dal segno al fine</a:t>
            </a:r>
            <a:r>
              <a:rPr lang="en-GB" sz="1600" b="1" dirty="0" smtClean="0">
                <a:latin typeface="Times New Roman" pitchFamily="18" charset="0"/>
                <a:cs typeface="Times New Roman" pitchFamily="18" charset="0"/>
              </a:rPr>
              <a:t>)</a:t>
            </a:r>
            <a:endParaRPr lang="en-IN" sz="1600" dirty="0">
              <a:latin typeface="Times New Roman" pitchFamily="18" charset="0"/>
              <a:cs typeface="Times New Roman" pitchFamily="18" charset="0"/>
            </a:endParaRPr>
          </a:p>
        </p:txBody>
      </p:sp>
      <p:sp>
        <p:nvSpPr>
          <p:cNvPr id="15" name="TextBox 14"/>
          <p:cNvSpPr txBox="1"/>
          <p:nvPr/>
        </p:nvSpPr>
        <p:spPr>
          <a:xfrm>
            <a:off x="1219131" y="2934854"/>
            <a:ext cx="1879748" cy="584775"/>
          </a:xfrm>
          <a:prstGeom prst="rect">
            <a:avLst/>
          </a:prstGeom>
          <a:noFill/>
        </p:spPr>
        <p:txBody>
          <a:bodyPr wrap="square" rtlCol="0">
            <a:spAutoFit/>
          </a:bodyPr>
          <a:lstStyle/>
          <a:p>
            <a:r>
              <a:rPr lang="en-GB" sz="1600" b="1" i="1" dirty="0" smtClean="0">
                <a:latin typeface="Times New Roman" pitchFamily="18" charset="0"/>
                <a:cs typeface="Times New Roman" pitchFamily="18" charset="0"/>
              </a:rPr>
              <a:t>D.S. al coda </a:t>
            </a:r>
            <a:br>
              <a:rPr lang="en-GB" sz="1600" b="1" i="1" dirty="0" smtClean="0">
                <a:latin typeface="Times New Roman" pitchFamily="18" charset="0"/>
                <a:cs typeface="Times New Roman" pitchFamily="18" charset="0"/>
              </a:rPr>
            </a:br>
            <a:r>
              <a:rPr lang="en-GB" sz="1600" b="1" dirty="0" smtClean="0">
                <a:latin typeface="Times New Roman" pitchFamily="18" charset="0"/>
                <a:cs typeface="Times New Roman" pitchFamily="18" charset="0"/>
              </a:rPr>
              <a:t>(</a:t>
            </a:r>
            <a:r>
              <a:rPr lang="en-GB" sz="1600" b="1" i="1" dirty="0" smtClean="0">
                <a:latin typeface="Times New Roman" pitchFamily="18" charset="0"/>
                <a:cs typeface="Times New Roman" pitchFamily="18" charset="0"/>
              </a:rPr>
              <a:t>dal segno al coda</a:t>
            </a:r>
            <a:r>
              <a:rPr lang="en-GB" sz="1600" b="1" dirty="0" smtClean="0">
                <a:latin typeface="Times New Roman" pitchFamily="18" charset="0"/>
                <a:cs typeface="Times New Roman" pitchFamily="18" charset="0"/>
              </a:rPr>
              <a:t>):</a:t>
            </a:r>
            <a:endParaRPr lang="en-IN" sz="1600" dirty="0">
              <a:latin typeface="Times New Roman" pitchFamily="18" charset="0"/>
              <a:cs typeface="Times New Roman"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558" y="1018903"/>
            <a:ext cx="4217017" cy="128373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139" y="4429823"/>
            <a:ext cx="4635853" cy="1509931"/>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185" y="2492843"/>
            <a:ext cx="3691762" cy="1748799"/>
          </a:xfrm>
          <a:prstGeom prst="rect">
            <a:avLst/>
          </a:prstGeom>
        </p:spPr>
      </p:pic>
      <p:cxnSp>
        <p:nvCxnSpPr>
          <p:cNvPr id="20" name="Straight Connector 19">
            <a:extLst>
              <a:ext uri="{FF2B5EF4-FFF2-40B4-BE49-F238E27FC236}">
                <a16:creationId xmlns:a16="http://schemas.microsoft.com/office/drawing/2014/main" xmlns="" id="{263F87C2-3889-6257-D140-B968CBBFA75C}"/>
              </a:ext>
            </a:extLst>
          </p:cNvPr>
          <p:cNvCxnSpPr/>
          <p:nvPr/>
        </p:nvCxnSpPr>
        <p:spPr>
          <a:xfrm>
            <a:off x="288886" y="2373681"/>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263F87C2-3889-6257-D140-B968CBBFA75C}"/>
              </a:ext>
            </a:extLst>
          </p:cNvPr>
          <p:cNvCxnSpPr/>
          <p:nvPr/>
        </p:nvCxnSpPr>
        <p:spPr>
          <a:xfrm>
            <a:off x="300117" y="4338245"/>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067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38b4cc9-5e0a-4bda-a1cd-802107bf5f94">
      <Terms xmlns="http://schemas.microsoft.com/office/infopath/2007/PartnerControls"/>
    </lcf76f155ced4ddcb4097134ff3c332f>
    <TaxCatchAll xmlns="05094566-97e7-49bd-b4db-57c72e9253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2E058E3AE5624289D21CDFA55EF97B" ma:contentTypeVersion="12" ma:contentTypeDescription="Create a new document." ma:contentTypeScope="" ma:versionID="e2879110cdca2a05619f609c5aa0dfda">
  <xsd:schema xmlns:xsd="http://www.w3.org/2001/XMLSchema" xmlns:xs="http://www.w3.org/2001/XMLSchema" xmlns:p="http://schemas.microsoft.com/office/2006/metadata/properties" xmlns:ns2="038b4cc9-5e0a-4bda-a1cd-802107bf5f94" xmlns:ns3="05094566-97e7-49bd-b4db-57c72e92537d" targetNamespace="http://schemas.microsoft.com/office/2006/metadata/properties" ma:root="true" ma:fieldsID="90cc9050923309bff2c42fc570c1c1a5" ns2:_="" ns3:_="">
    <xsd:import namespace="038b4cc9-5e0a-4bda-a1cd-802107bf5f94"/>
    <xsd:import namespace="05094566-97e7-49bd-b4db-57c72e9253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b4cc9-5e0a-4bda-a1cd-802107bf5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571226f-245c-4613-9fa0-1d3df4aa09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094566-97e7-49bd-b4db-57c72e92537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56d7e9-d6e4-45a1-bebb-0c287977cf1e}" ma:internalName="TaxCatchAll" ma:showField="CatchAllData" ma:web="05094566-97e7-49bd-b4db-57c72e925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CD353-0833-4705-8B97-0D856A226F5A}">
  <ds:schemaRefs>
    <ds:schemaRef ds:uri="http://purl.org/dc/elements/1.1/"/>
    <ds:schemaRef ds:uri="http://schemas.microsoft.com/office/2006/metadata/properties"/>
    <ds:schemaRef ds:uri="http://purl.org/dc/terms/"/>
    <ds:schemaRef ds:uri="05094566-97e7-49bd-b4db-57c72e92537d"/>
    <ds:schemaRef ds:uri="http://schemas.microsoft.com/office/infopath/2007/PartnerControls"/>
    <ds:schemaRef ds:uri="http://schemas.microsoft.com/office/2006/documentManagement/types"/>
    <ds:schemaRef ds:uri="http://schemas.openxmlformats.org/package/2006/metadata/core-properties"/>
    <ds:schemaRef ds:uri="038b4cc9-5e0a-4bda-a1cd-802107bf5f94"/>
    <ds:schemaRef ds:uri="http://www.w3.org/XML/1998/namespace"/>
    <ds:schemaRef ds:uri="http://purl.org/dc/dcmitype/"/>
  </ds:schemaRefs>
</ds:datastoreItem>
</file>

<file path=customXml/itemProps2.xml><?xml version="1.0" encoding="utf-8"?>
<ds:datastoreItem xmlns:ds="http://schemas.openxmlformats.org/officeDocument/2006/customXml" ds:itemID="{A0227150-F346-4974-8773-031206C44E3A}">
  <ds:schemaRefs>
    <ds:schemaRef ds:uri="http://schemas.microsoft.com/sharepoint/v3/contenttype/forms"/>
  </ds:schemaRefs>
</ds:datastoreItem>
</file>

<file path=customXml/itemProps3.xml><?xml version="1.0" encoding="utf-8"?>
<ds:datastoreItem xmlns:ds="http://schemas.openxmlformats.org/officeDocument/2006/customXml" ds:itemID="{9B63425B-BB01-4BF9-829D-E52E0FB60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b4cc9-5e0a-4bda-a1cd-802107bf5f94"/>
    <ds:schemaRef ds:uri="05094566-97e7-49bd-b4db-57c72e925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1164</TotalTime>
  <Words>503</Words>
  <Application>Microsoft Office PowerPoint</Application>
  <PresentationFormat>On-screen Show (4:3)</PresentationFormat>
  <Paragraphs>117</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Book Antiqua</vt:lpstr>
      <vt:lpstr>Open Sans</vt:lpstr>
      <vt:lpstr>Segoe UI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Pesic</dc:creator>
  <cp:lastModifiedBy>1999- Roshan Krishna Kumar C.</cp:lastModifiedBy>
  <cp:revision>78</cp:revision>
  <dcterms:created xsi:type="dcterms:W3CDTF">2024-11-05T13:51:21Z</dcterms:created>
  <dcterms:modified xsi:type="dcterms:W3CDTF">2025-10-22T08:51:48Z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0x010100E62E058E3AE5624289D21CDFA55EF97B</vt:lpwstr>
  </property>
</Properties>
</file>