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256" r:id="rId5"/>
    <p:sldId id="258" r:id="rId6"/>
    <p:sldId id="257" r:id="rId7"/>
    <p:sldId id="261" r:id="rId8"/>
    <p:sldId id="259" r:id="rId9"/>
    <p:sldId id="260" r:id="rId10"/>
    <p:sldId id="263" r:id="rId11"/>
    <p:sldId id="267" r:id="rId12"/>
    <p:sldId id="269" r:id="rId13"/>
    <p:sldId id="270" r:id="rId14"/>
    <p:sldId id="28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77"/>
    <p:restoredTop sz="94685"/>
  </p:normalViewPr>
  <p:slideViewPr>
    <p:cSldViewPr snapToGrid="0">
      <p:cViewPr>
        <p:scale>
          <a:sx n="64" d="100"/>
          <a:sy n="64" d="100"/>
        </p:scale>
        <p:origin x="3432" y="10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26958-6612-6149-9316-7082965C5612}" type="datetimeFigureOut">
              <a:rPr lang="en-US" smtClean="0"/>
              <a:t>10/16/2025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79EF0-67A7-0843-9449-F1AF089EA940}" type="slidenum">
              <a:rPr lang="en-US" smtClean="0"/>
              <a:t>‹#›</a:t>
            </a:fld>
            <a:endParaRPr lang="en-US"/>
          </a:p>
        </p:txBody>
      </p:sp>
    </p:spTree>
    <p:extLst>
      <p:ext uri="{BB962C8B-B14F-4D97-AF65-F5344CB8AC3E}">
        <p14:creationId xmlns:p14="http://schemas.microsoft.com/office/powerpoint/2010/main" val="2215648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23614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95582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86465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07631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51651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DEBCFD-C355-6B4C-A3BF-17D506BD94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77952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DEBCFD-C355-6B4C-A3BF-17D506BD94C4}"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4540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EBCFD-C355-6B4C-A3BF-17D506BD94C4}"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2884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EBCFD-C355-6B4C-A3BF-17D506BD94C4}"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62354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33273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5100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DEBCFD-C355-6B4C-A3BF-17D506BD94C4}" type="datetimeFigureOut">
              <a:rPr lang="en-US" smtClean="0"/>
              <a:t>10/16/2025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135CD2-13EC-244F-8309-832349915165}" type="slidenum">
              <a:rPr lang="en-US" smtClean="0"/>
              <a:t>‹#›</a:t>
            </a:fld>
            <a:endParaRPr lang="en-US"/>
          </a:p>
        </p:txBody>
      </p:sp>
    </p:spTree>
    <p:extLst>
      <p:ext uri="{BB962C8B-B14F-4D97-AF65-F5344CB8AC3E}">
        <p14:creationId xmlns:p14="http://schemas.microsoft.com/office/powerpoint/2010/main" val="37458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hyperlink" Target="https://creativecommons.org/licenses/by-nc-sa/4.0/" TargetMode="External"/><Relationship Id="rId4" Type="http://schemas.openxmlformats.org/officeDocument/2006/relationships/hyperlink" Target="http://www.coreknowledg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t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1" name="Picture 10" descr="A group of colorful people holding hands&#10;&#10;Description automatically generated">
            <a:extLst>
              <a:ext uri="{FF2B5EF4-FFF2-40B4-BE49-F238E27FC236}">
                <a16:creationId xmlns:a16="http://schemas.microsoft.com/office/drawing/2014/main" xmlns="" id="{7E092142-77CD-4111-8BA7-4DA12026D67F}"/>
              </a:ext>
            </a:extLst>
          </p:cNvPr>
          <p:cNvPicPr>
            <a:picLocks noChangeAspect="1"/>
          </p:cNvPicPr>
          <p:nvPr/>
        </p:nvPicPr>
        <p:blipFill>
          <a:blip r:embed="rId4"/>
          <a:stretch>
            <a:fillRect/>
          </a:stretch>
        </p:blipFill>
        <p:spPr>
          <a:xfrm>
            <a:off x="362607" y="173122"/>
            <a:ext cx="1056290" cy="792218"/>
          </a:xfrm>
          <a:prstGeom prst="rect">
            <a:avLst/>
          </a:prstGeom>
          <a:effectLst>
            <a:glow rad="55571">
              <a:schemeClr val="bg1">
                <a:alpha val="49000"/>
              </a:schemeClr>
            </a:glow>
          </a:effectLst>
        </p:spPr>
      </p:pic>
      <p:sp>
        <p:nvSpPr>
          <p:cNvPr id="13" name="TextBox 12">
            <a:extLst>
              <a:ext uri="{FF2B5EF4-FFF2-40B4-BE49-F238E27FC236}">
                <a16:creationId xmlns:a16="http://schemas.microsoft.com/office/drawing/2014/main" xmlns="" id="{82258931-9CC6-FC5C-6E01-2C03F1F70055}"/>
              </a:ext>
            </a:extLst>
          </p:cNvPr>
          <p:cNvSpPr txBox="1"/>
          <p:nvPr/>
        </p:nvSpPr>
        <p:spPr>
          <a:xfrm>
            <a:off x="2517228" y="3213219"/>
            <a:ext cx="4109545" cy="769441"/>
          </a:xfrm>
          <a:prstGeom prst="rect">
            <a:avLst/>
          </a:prstGeom>
          <a:noFill/>
        </p:spPr>
        <p:txBody>
          <a:bodyPr wrap="square" rtlCol="0" anchor="ctr">
            <a:spAutoFit/>
          </a:bodyPr>
          <a:lstStyle/>
          <a:p>
            <a:pPr algn="ctr"/>
            <a:r>
              <a:rPr lang="en-US" sz="44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sp>
        <p:nvSpPr>
          <p:cNvPr id="2" name="TextBox 1">
            <a:extLst>
              <a:ext uri="{FF2B5EF4-FFF2-40B4-BE49-F238E27FC236}">
                <a16:creationId xmlns:a16="http://schemas.microsoft.com/office/drawing/2014/main" xmlns="" id="{45F2B9BB-4343-EFAF-A3BE-F48DD61FD416}"/>
              </a:ext>
            </a:extLst>
          </p:cNvPr>
          <p:cNvSpPr txBox="1"/>
          <p:nvPr/>
        </p:nvSpPr>
        <p:spPr>
          <a:xfrm>
            <a:off x="0" y="2070357"/>
            <a:ext cx="9144000" cy="1200329"/>
          </a:xfrm>
          <a:prstGeom prst="rect">
            <a:avLst/>
          </a:prstGeom>
          <a:noFill/>
        </p:spPr>
        <p:txBody>
          <a:bodyPr wrap="square" rtlCol="0">
            <a:spAutoFit/>
          </a:bodyPr>
          <a:lstStyle/>
          <a:p>
            <a:pPr algn="ctr"/>
            <a:r>
              <a:rPr lang="en-US" sz="7200" dirty="0" smtClean="0">
                <a:latin typeface="Times New Roman" panose="02020603050405020304" pitchFamily="18" charset="0"/>
                <a:cs typeface="Times New Roman" panose="02020603050405020304" pitchFamily="18" charset="0"/>
              </a:rPr>
              <a:t>Music Slide </a:t>
            </a:r>
            <a:r>
              <a:rPr lang="en-US" sz="7200" dirty="0">
                <a:latin typeface="Times New Roman" panose="02020603050405020304" pitchFamily="18" charset="0"/>
                <a:cs typeface="Times New Roman" panose="02020603050405020304" pitchFamily="18" charset="0"/>
              </a:rPr>
              <a:t>Deck</a:t>
            </a:r>
          </a:p>
        </p:txBody>
      </p:sp>
    </p:spTree>
    <p:extLst>
      <p:ext uri="{BB962C8B-B14F-4D97-AF65-F5344CB8AC3E}">
        <p14:creationId xmlns:p14="http://schemas.microsoft.com/office/powerpoint/2010/main" val="149451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166203675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7</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Repeating Measures</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A555BF61-9976-011E-3620-515E186C181A}"/>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Slide </a:t>
            </a:r>
            <a:r>
              <a:rPr lang="en-US" sz="2000" dirty="0">
                <a:latin typeface="Times New Roman" panose="02020603050405020304" pitchFamily="18" charset="0"/>
                <a:cs typeface="Times New Roman" panose="02020603050405020304" pitchFamily="18" charset="0"/>
              </a:rPr>
              <a:t>Deck</a:t>
            </a:r>
          </a:p>
        </p:txBody>
      </p:sp>
      <p:sp>
        <p:nvSpPr>
          <p:cNvPr id="8" name="TextBox 7">
            <a:extLst>
              <a:ext uri="{FF2B5EF4-FFF2-40B4-BE49-F238E27FC236}">
                <a16:creationId xmlns:a16="http://schemas.microsoft.com/office/drawing/2014/main" xmlns="" id="{F770ECDA-44A9-B72C-3319-DD837924053A}"/>
              </a:ext>
            </a:extLst>
          </p:cNvPr>
          <p:cNvSpPr txBox="1"/>
          <p:nvPr/>
        </p:nvSpPr>
        <p:spPr>
          <a:xfrm>
            <a:off x="987631" y="6194073"/>
            <a:ext cx="1122261"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3" name="TextBox 10">
            <a:extLst>
              <a:ext uri="{FF2B5EF4-FFF2-40B4-BE49-F238E27FC236}">
                <a16:creationId xmlns="" xmlns:a16="http://schemas.microsoft.com/office/drawing/2014/main" xmlns:lc="http://schemas.openxmlformats.org/drawingml/2006/lockedCanvas" id="{591C9026-C15B-D209-5150-2FABBD10859E}"/>
              </a:ext>
            </a:extLst>
          </p:cNvPr>
          <p:cNvSpPr txBox="1"/>
          <p:nvPr/>
        </p:nvSpPr>
        <p:spPr>
          <a:xfrm>
            <a:off x="3095008"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b="1" i="1" dirty="0">
              <a:latin typeface="Book Antiqua" panose="02040602050305030304" pitchFamily="18" charset="0"/>
            </a:endParaRPr>
          </a:p>
        </p:txBody>
      </p:sp>
      <p:sp>
        <p:nvSpPr>
          <p:cNvPr id="14" name="TextBox 13"/>
          <p:cNvSpPr txBox="1"/>
          <p:nvPr/>
        </p:nvSpPr>
        <p:spPr>
          <a:xfrm>
            <a:off x="1312175" y="1363844"/>
            <a:ext cx="1594735" cy="584775"/>
          </a:xfrm>
          <a:prstGeom prst="rect">
            <a:avLst/>
          </a:prstGeom>
          <a:noFill/>
        </p:spPr>
        <p:txBody>
          <a:bodyPr wrap="square" rtlCol="0">
            <a:spAutoFit/>
          </a:bodyPr>
          <a:lstStyle/>
          <a:p>
            <a:r>
              <a:rPr lang="en-GB" sz="1600" b="1" i="1" dirty="0">
                <a:latin typeface="Times New Roman" panose="02020603050405020304" pitchFamily="18" charset="0"/>
                <a:cs typeface="Times New Roman" panose="02020603050405020304" pitchFamily="18" charset="0"/>
              </a:rPr>
              <a:t>D.C. al fine </a:t>
            </a:r>
            <a:r>
              <a:rPr lang="en-GB" sz="1600" b="1" i="1" dirty="0" smtClean="0">
                <a:latin typeface="Times New Roman" panose="02020603050405020304" pitchFamily="18" charset="0"/>
                <a:cs typeface="Times New Roman" panose="02020603050405020304" pitchFamily="18" charset="0"/>
              </a:rPr>
              <a:t/>
            </a:r>
            <a:br>
              <a:rPr lang="en-GB" sz="1600" b="1" i="1" dirty="0" smtClean="0">
                <a:latin typeface="Times New Roman" panose="02020603050405020304" pitchFamily="18" charset="0"/>
                <a:cs typeface="Times New Roman" panose="02020603050405020304" pitchFamily="18" charset="0"/>
              </a:rPr>
            </a:br>
            <a:r>
              <a:rPr lang="en-GB" sz="1600" b="1" dirty="0" smtClean="0">
                <a:latin typeface="Times New Roman" panose="02020603050405020304" pitchFamily="18" charset="0"/>
                <a:cs typeface="Times New Roman" panose="02020603050405020304" pitchFamily="18" charset="0"/>
              </a:rPr>
              <a:t>(</a:t>
            </a:r>
            <a:r>
              <a:rPr lang="en-GB" sz="1600" b="1" i="1" dirty="0">
                <a:latin typeface="Times New Roman" panose="02020603050405020304" pitchFamily="18" charset="0"/>
                <a:cs typeface="Times New Roman" panose="02020603050405020304" pitchFamily="18" charset="0"/>
              </a:rPr>
              <a:t>da capo al fine</a:t>
            </a:r>
            <a:r>
              <a:rPr lang="en-GB" sz="1600" b="1" dirty="0" smtClean="0">
                <a:latin typeface="Times New Roman" panose="02020603050405020304" pitchFamily="18" charset="0"/>
                <a:cs typeface="Times New Roman" panose="02020603050405020304" pitchFamily="18" charset="0"/>
              </a:rPr>
              <a:t>)</a:t>
            </a:r>
            <a:endParaRPr lang="en-IN" sz="1600" dirty="0"/>
          </a:p>
        </p:txBody>
      </p:sp>
      <p:sp>
        <p:nvSpPr>
          <p:cNvPr id="15" name="TextBox 14"/>
          <p:cNvSpPr txBox="1"/>
          <p:nvPr/>
        </p:nvSpPr>
        <p:spPr>
          <a:xfrm>
            <a:off x="1335256" y="4691551"/>
            <a:ext cx="1841284" cy="584775"/>
          </a:xfrm>
          <a:prstGeom prst="rect">
            <a:avLst/>
          </a:prstGeom>
          <a:noFill/>
        </p:spPr>
        <p:txBody>
          <a:bodyPr wrap="square" rtlCol="0">
            <a:spAutoFit/>
          </a:bodyPr>
          <a:lstStyle/>
          <a:p>
            <a:r>
              <a:rPr lang="en-GB" sz="1600" b="1" i="1" dirty="0">
                <a:latin typeface="Times New Roman" pitchFamily="18" charset="0"/>
                <a:cs typeface="Times New Roman" pitchFamily="18" charset="0"/>
              </a:rPr>
              <a:t>D.S. al fine </a:t>
            </a:r>
            <a:r>
              <a:rPr lang="en-GB" sz="1600" b="1" i="1" dirty="0" smtClean="0">
                <a:latin typeface="Times New Roman" pitchFamily="18" charset="0"/>
                <a:cs typeface="Times New Roman" pitchFamily="18" charset="0"/>
              </a:rPr>
              <a:t/>
            </a:r>
            <a:br>
              <a:rPr lang="en-GB" sz="1600" b="1" i="1" dirty="0" smtClean="0">
                <a:latin typeface="Times New Roman" pitchFamily="18" charset="0"/>
                <a:cs typeface="Times New Roman" pitchFamily="18" charset="0"/>
              </a:rPr>
            </a:br>
            <a:r>
              <a:rPr lang="en-GB" sz="1600" b="1" dirty="0" smtClean="0">
                <a:latin typeface="Times New Roman" pitchFamily="18" charset="0"/>
                <a:cs typeface="Times New Roman" pitchFamily="18" charset="0"/>
              </a:rPr>
              <a:t>(</a:t>
            </a:r>
            <a:r>
              <a:rPr lang="en-GB" sz="1600" b="1" i="1" dirty="0">
                <a:latin typeface="Times New Roman" pitchFamily="18" charset="0"/>
                <a:cs typeface="Times New Roman" pitchFamily="18" charset="0"/>
              </a:rPr>
              <a:t>dal segno al fine</a:t>
            </a:r>
            <a:r>
              <a:rPr lang="en-GB" sz="1600" b="1" dirty="0" smtClean="0">
                <a:latin typeface="Times New Roman" pitchFamily="18" charset="0"/>
                <a:cs typeface="Times New Roman" pitchFamily="18" charset="0"/>
              </a:rPr>
              <a:t>)</a:t>
            </a:r>
            <a:endParaRPr lang="en-IN" sz="1600" dirty="0">
              <a:latin typeface="Times New Roman" pitchFamily="18" charset="0"/>
              <a:cs typeface="Times New Roman" pitchFamily="18" charset="0"/>
            </a:endParaRPr>
          </a:p>
        </p:txBody>
      </p:sp>
      <p:sp>
        <p:nvSpPr>
          <p:cNvPr id="16" name="TextBox 15"/>
          <p:cNvSpPr txBox="1"/>
          <p:nvPr/>
        </p:nvSpPr>
        <p:spPr>
          <a:xfrm>
            <a:off x="1312175" y="2951578"/>
            <a:ext cx="1919279" cy="584775"/>
          </a:xfrm>
          <a:prstGeom prst="rect">
            <a:avLst/>
          </a:prstGeom>
          <a:noFill/>
        </p:spPr>
        <p:txBody>
          <a:bodyPr wrap="square" rtlCol="0">
            <a:spAutoFit/>
          </a:bodyPr>
          <a:lstStyle/>
          <a:p>
            <a:r>
              <a:rPr lang="en-GB" sz="1600" b="1" i="1" dirty="0">
                <a:latin typeface="Times New Roman" pitchFamily="18" charset="0"/>
                <a:cs typeface="Times New Roman" pitchFamily="18" charset="0"/>
              </a:rPr>
              <a:t>D.S. al coda </a:t>
            </a:r>
            <a:r>
              <a:rPr lang="en-GB" sz="1600" b="1" i="1" dirty="0" smtClean="0">
                <a:latin typeface="Times New Roman" pitchFamily="18" charset="0"/>
                <a:cs typeface="Times New Roman" pitchFamily="18" charset="0"/>
              </a:rPr>
              <a:t/>
            </a:r>
            <a:br>
              <a:rPr lang="en-GB" sz="1600" b="1" i="1" dirty="0" smtClean="0">
                <a:latin typeface="Times New Roman" pitchFamily="18" charset="0"/>
                <a:cs typeface="Times New Roman" pitchFamily="18" charset="0"/>
              </a:rPr>
            </a:br>
            <a:r>
              <a:rPr lang="en-GB" sz="1600" b="1" dirty="0" smtClean="0">
                <a:latin typeface="Times New Roman" pitchFamily="18" charset="0"/>
                <a:cs typeface="Times New Roman" pitchFamily="18" charset="0"/>
              </a:rPr>
              <a:t>(</a:t>
            </a:r>
            <a:r>
              <a:rPr lang="en-GB" sz="1600" b="1" i="1" dirty="0">
                <a:latin typeface="Times New Roman" pitchFamily="18" charset="0"/>
                <a:cs typeface="Times New Roman" pitchFamily="18" charset="0"/>
              </a:rPr>
              <a:t>dal segno al </a:t>
            </a:r>
            <a:r>
              <a:rPr lang="en-GB" sz="1600" b="1" i="1" dirty="0" smtClean="0">
                <a:latin typeface="Times New Roman" pitchFamily="18" charset="0"/>
                <a:cs typeface="Times New Roman" pitchFamily="18" charset="0"/>
              </a:rPr>
              <a:t>coda</a:t>
            </a:r>
            <a:endParaRPr lang="en-IN" sz="1600" dirty="0">
              <a:latin typeface="Times New Roman" pitchFamily="18" charset="0"/>
              <a:cs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048" y="963928"/>
            <a:ext cx="4548399" cy="138460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613" y="4657892"/>
            <a:ext cx="3958796" cy="128940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613" y="2518172"/>
            <a:ext cx="4062061" cy="1924211"/>
          </a:xfrm>
          <a:prstGeom prst="rect">
            <a:avLst/>
          </a:prstGeom>
        </p:spPr>
      </p:pic>
      <p:cxnSp>
        <p:nvCxnSpPr>
          <p:cNvPr id="20" name="Straight Connector 19">
            <a:extLst>
              <a:ext uri="{FF2B5EF4-FFF2-40B4-BE49-F238E27FC236}">
                <a16:creationId xmlns:a16="http://schemas.microsoft.com/office/drawing/2014/main" xmlns="" id="{263F87C2-3889-6257-D140-B968CBBFA75C}"/>
              </a:ext>
            </a:extLst>
          </p:cNvPr>
          <p:cNvCxnSpPr/>
          <p:nvPr/>
        </p:nvCxnSpPr>
        <p:spPr>
          <a:xfrm>
            <a:off x="402020" y="243573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263F87C2-3889-6257-D140-B968CBBFA75C}"/>
              </a:ext>
            </a:extLst>
          </p:cNvPr>
          <p:cNvCxnSpPr/>
          <p:nvPr/>
        </p:nvCxnSpPr>
        <p:spPr>
          <a:xfrm>
            <a:off x="420125" y="4541536"/>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4378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xmlns="" id="{7DCFC89F-43F7-006D-D16E-29003FDDB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6272"/>
            <a:ext cx="1593631" cy="629081"/>
          </a:xfrm>
          <a:prstGeom prst="rect">
            <a:avLst/>
          </a:prstGeom>
          <a:effectLst>
            <a:glow rad="62663">
              <a:schemeClr val="bg1">
                <a:alpha val="40000"/>
              </a:schemeClr>
            </a:glow>
          </a:effectLst>
        </p:spPr>
      </p:pic>
      <p:sp>
        <p:nvSpPr>
          <p:cNvPr id="8" name="TextBox 7">
            <a:extLst>
              <a:ext uri="{FF2B5EF4-FFF2-40B4-BE49-F238E27FC236}">
                <a16:creationId xmlns:a16="http://schemas.microsoft.com/office/drawing/2014/main" xmlns="" id="{9ED3BA67-10B0-C8A5-E0F5-CC2EC01338C4}"/>
              </a:ext>
            </a:extLst>
          </p:cNvPr>
          <p:cNvSpPr txBox="1"/>
          <p:nvPr/>
        </p:nvSpPr>
        <p:spPr>
          <a:xfrm>
            <a:off x="969583" y="383631"/>
            <a:ext cx="4109545"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sp>
        <p:nvSpPr>
          <p:cNvPr id="9" name="TextBox 8">
            <a:extLst>
              <a:ext uri="{FF2B5EF4-FFF2-40B4-BE49-F238E27FC236}">
                <a16:creationId xmlns:a16="http://schemas.microsoft.com/office/drawing/2014/main" xmlns="" id="{B201D52C-EF71-EB2A-D52C-F7C12A0E3CC4}"/>
              </a:ext>
            </a:extLst>
          </p:cNvPr>
          <p:cNvSpPr txBox="1"/>
          <p:nvPr/>
        </p:nvSpPr>
        <p:spPr>
          <a:xfrm>
            <a:off x="115614" y="128311"/>
            <a:ext cx="35945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Music Cards</a:t>
            </a:r>
          </a:p>
        </p:txBody>
      </p:sp>
      <p:sp>
        <p:nvSpPr>
          <p:cNvPr id="7" name="TextBox 6">
            <a:extLst>
              <a:ext uri="{FF2B5EF4-FFF2-40B4-BE49-F238E27FC236}">
                <a16:creationId xmlns="" xmlns:a16="http://schemas.microsoft.com/office/drawing/2014/main" id="{8A7EB686-9077-C460-3772-FA4403045204}"/>
              </a:ext>
            </a:extLst>
          </p:cNvPr>
          <p:cNvSpPr txBox="1"/>
          <p:nvPr/>
        </p:nvSpPr>
        <p:spPr>
          <a:xfrm>
            <a:off x="969583" y="1372842"/>
            <a:ext cx="3942051" cy="276999"/>
          </a:xfrm>
          <a:prstGeom prst="rect">
            <a:avLst/>
          </a:prstGeom>
          <a:noFill/>
        </p:spPr>
        <p:txBody>
          <a:bodyPr wrap="square">
            <a:spAutoFit/>
          </a:bodyPr>
          <a:lstStyle/>
          <a:p>
            <a:r>
              <a:rPr lang="en-GB" sz="1200" dirty="0" err="1" smtClean="0">
                <a:latin typeface="Times New Roman" panose="02020603050405020304" pitchFamily="18" charset="0"/>
                <a:cs typeface="Times New Roman" panose="02020603050405020304" pitchFamily="18" charset="0"/>
              </a:rPr>
              <a:t>ElenaBs</a:t>
            </a:r>
            <a:r>
              <a:rPr lang="en-GB" sz="1200" dirty="0" smtClean="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Alamy</a:t>
            </a:r>
            <a:r>
              <a:rPr lang="en-GB" sz="1200" dirty="0">
                <a:latin typeface="Times New Roman" panose="02020603050405020304" pitchFamily="18" charset="0"/>
                <a:cs typeface="Times New Roman" panose="02020603050405020304" pitchFamily="18" charset="0"/>
              </a:rPr>
              <a:t> Stock Photo: </a:t>
            </a:r>
            <a:r>
              <a:rPr lang="en-GB" sz="1200" dirty="0" smtClean="0">
                <a:latin typeface="Times New Roman" panose="02020603050405020304" pitchFamily="18" charset="0"/>
                <a:cs typeface="Times New Roman" panose="02020603050405020304" pitchFamily="18" charset="0"/>
              </a:rPr>
              <a:t>4</a:t>
            </a:r>
            <a:endParaRPr lang="en-US" sz="1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30617D7D-F9EB-E4F5-522B-43CE01A97AED}"/>
              </a:ext>
            </a:extLst>
          </p:cNvPr>
          <p:cNvSpPr txBox="1"/>
          <p:nvPr/>
        </p:nvSpPr>
        <p:spPr>
          <a:xfrm>
            <a:off x="3732697" y="181543"/>
            <a:ext cx="1685677" cy="461665"/>
          </a:xfrm>
          <a:prstGeom prst="rect">
            <a:avLst/>
          </a:prstGeom>
          <a:noFill/>
        </p:spPr>
        <p:txBody>
          <a:bodyPr wrap="square">
            <a:spAutoFit/>
          </a:bodyPr>
          <a:lstStyle/>
          <a:p>
            <a:pPr algn="ctr"/>
            <a:r>
              <a:rPr lang="en-US" sz="2400" b="1" dirty="0">
                <a:solidFill>
                  <a:srgbClr val="211D1E"/>
                </a:solidFill>
                <a:effectLst/>
                <a:latin typeface="Times New Roman" panose="02020603050405020304" pitchFamily="18" charset="0"/>
                <a:cs typeface="Times New Roman" panose="02020603050405020304" pitchFamily="18" charset="0"/>
              </a:rPr>
              <a:t>Credits</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941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xmlns="" id="{1D0BD7D1-3FF1-A5C8-8A1E-22320D2704A7}"/>
              </a:ext>
            </a:extLst>
          </p:cNvPr>
          <p:cNvSpPr txBox="1"/>
          <p:nvPr/>
        </p:nvSpPr>
        <p:spPr>
          <a:xfrm>
            <a:off x="969583" y="383631"/>
            <a:ext cx="4109545"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pic>
        <p:nvPicPr>
          <p:cNvPr id="5" name="Picture 4">
            <a:extLst>
              <a:ext uri="{FF2B5EF4-FFF2-40B4-BE49-F238E27FC236}">
                <a16:creationId xmlns:a16="http://schemas.microsoft.com/office/drawing/2014/main" xmlns="" id="{CC871A46-D848-4605-255A-02FEF2492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6272"/>
            <a:ext cx="1593631" cy="629081"/>
          </a:xfrm>
          <a:prstGeom prst="rect">
            <a:avLst/>
          </a:prstGeom>
          <a:effectLst>
            <a:glow rad="62663">
              <a:schemeClr val="bg1">
                <a:alpha val="40000"/>
              </a:schemeClr>
            </a:glow>
          </a:effectLst>
        </p:spPr>
      </p:pic>
      <p:sp>
        <p:nvSpPr>
          <p:cNvPr id="7" name="TextBox 6">
            <a:extLst>
              <a:ext uri="{FF2B5EF4-FFF2-40B4-BE49-F238E27FC236}">
                <a16:creationId xmlns:a16="http://schemas.microsoft.com/office/drawing/2014/main" xmlns="" id="{A8138163-C593-A465-FEB8-835B918C7C6C}"/>
              </a:ext>
            </a:extLst>
          </p:cNvPr>
          <p:cNvSpPr txBox="1"/>
          <p:nvPr/>
        </p:nvSpPr>
        <p:spPr>
          <a:xfrm>
            <a:off x="115614" y="128311"/>
            <a:ext cx="3594538"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Music Slide </a:t>
            </a:r>
            <a:r>
              <a:rPr lang="en-US" sz="2000" b="1" dirty="0">
                <a:latin typeface="Times New Roman" panose="02020603050405020304" pitchFamily="18" charset="0"/>
                <a:cs typeface="Times New Roman" panose="02020603050405020304" pitchFamily="18" charset="0"/>
              </a:rPr>
              <a:t>Deck</a:t>
            </a:r>
          </a:p>
        </p:txBody>
      </p:sp>
      <p:sp>
        <p:nvSpPr>
          <p:cNvPr id="9" name="Google Shape;146;p22">
            <a:extLst>
              <a:ext uri="{FF2B5EF4-FFF2-40B4-BE49-F238E27FC236}">
                <a16:creationId xmlns:a16="http://schemas.microsoft.com/office/drawing/2014/main" xmlns="" id="{B77C15ED-D877-3492-418F-30D649AD9235}"/>
              </a:ext>
            </a:extLst>
          </p:cNvPr>
          <p:cNvSpPr txBox="1"/>
          <p:nvPr/>
        </p:nvSpPr>
        <p:spPr>
          <a:xfrm>
            <a:off x="340500" y="1334975"/>
            <a:ext cx="8148045" cy="4837181"/>
          </a:xfrm>
          <a:prstGeom prst="rect">
            <a:avLst/>
          </a:prstGeom>
          <a:noFill/>
          <a:ln>
            <a:noFill/>
          </a:ln>
        </p:spPr>
        <p:txBody>
          <a:bodyPr spcFirstLastPara="1" wrap="square" lIns="91425" tIns="45700" rIns="91425" bIns="45700" anchor="t" anchorCtr="0">
            <a:spAutoFit/>
          </a:bodyPr>
          <a:lstStyle/>
          <a:p>
            <a:pPr lvl="0">
              <a:buClr>
                <a:srgbClr val="000000"/>
              </a:buClr>
              <a:buSzPts val="1000"/>
            </a:pPr>
            <a:r>
              <a:rPr lang="en-US" sz="1000" dirty="0"/>
              <a:t>This work is licensed under a Creative Commons Attribution-</a:t>
            </a:r>
            <a:r>
              <a:rPr lang="en-US" sz="1000" dirty="0" err="1"/>
              <a:t>NonCommercial</a:t>
            </a:r>
            <a:r>
              <a:rPr lang="en-US" sz="1000" dirty="0"/>
              <a:t>-</a:t>
            </a:r>
            <a:r>
              <a:rPr lang="en-US" sz="1000" dirty="0" err="1"/>
              <a:t>ShareAlike</a:t>
            </a:r>
            <a:r>
              <a:rPr lang="en-US" sz="1000" dirty="0"/>
              <a:t> 4.0 International License</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You are free:</a:t>
            </a:r>
            <a:endParaRPr sz="1000" b="0" i="0" u="none" strike="noStrike" cap="none" dirty="0">
              <a:solidFill>
                <a:srgbClr val="000000"/>
              </a:solidFill>
              <a:latin typeface="Open Sans"/>
              <a:ea typeface="Open Sans"/>
              <a:cs typeface="Open Sans"/>
              <a:sym typeface="Open Sans"/>
            </a:endParaRPr>
          </a:p>
          <a:p>
            <a:r>
              <a:rPr lang="en-US" sz="1000" b="0" i="0" u="none" strike="noStrike" cap="none" dirty="0" smtClean="0">
                <a:solidFill>
                  <a:srgbClr val="211D1E"/>
                </a:solidFill>
                <a:latin typeface="Open Sans"/>
                <a:ea typeface="Open Sans"/>
                <a:cs typeface="Open Sans"/>
                <a:sym typeface="Open Sans"/>
              </a:rPr>
              <a:t>     to </a:t>
            </a:r>
            <a:r>
              <a:rPr lang="en-US" sz="1000" dirty="0" smtClean="0"/>
              <a:t>Share—to </a:t>
            </a:r>
            <a:r>
              <a:rPr lang="en-US" sz="1000" dirty="0"/>
              <a:t>copy, distribute, and transmit the work to Remix—to adapt the work</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Under the following conditions:</a:t>
            </a:r>
            <a:endParaRPr sz="1000" b="0" i="0" u="none" strike="noStrike" cap="none" dirty="0" smtClean="0">
              <a:solidFill>
                <a:srgbClr val="000000"/>
              </a:solidFill>
              <a:latin typeface="Open Sans"/>
              <a:ea typeface="Open Sans"/>
              <a:cs typeface="Open Sans"/>
              <a:sym typeface="Open Sans"/>
            </a:endParaRPr>
          </a:p>
          <a:p>
            <a:pPr marL="114300" lvl="0">
              <a:spcBef>
                <a:spcPts val="225"/>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Attribution—</a:t>
            </a:r>
            <a:r>
              <a:rPr lang="en-US" sz="1000" dirty="0"/>
              <a:t>You must attribute the work in the following </a:t>
            </a:r>
            <a:r>
              <a:rPr lang="en-US" sz="1000" dirty="0" smtClean="0"/>
              <a:t>manner</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1" u="none" strike="noStrike" cap="none" dirty="0" smtClean="0">
                <a:solidFill>
                  <a:srgbClr val="211D1E"/>
                </a:solidFill>
                <a:latin typeface="Open Sans"/>
                <a:ea typeface="Open Sans"/>
                <a:cs typeface="Open Sans"/>
                <a:sym typeface="Open Sans"/>
              </a:rPr>
              <a:t>This work is based on an original work of the Core Knowledge® Foundation (</a:t>
            </a:r>
            <a:r>
              <a:rPr lang="en-US" sz="1000" b="0" i="1" u="sng" strike="noStrike" cap="none" dirty="0" smtClean="0">
                <a:solidFill>
                  <a:srgbClr val="000000"/>
                </a:solid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www.coreknowledge.org</a:t>
            </a:r>
            <a:r>
              <a:rPr lang="en-US" sz="1000" b="0" i="1" u="none" strike="noStrike" cap="none" dirty="0" smtClean="0">
                <a:solidFill>
                  <a:srgbClr val="211D1E"/>
                </a:solidFill>
                <a:latin typeface="Open Sans"/>
                <a:ea typeface="Open Sans"/>
                <a:cs typeface="Open Sans"/>
                <a:sym typeface="Open Sans"/>
              </a:rPr>
              <a:t>) and the additions from the Louisiana </a:t>
            </a:r>
            <a:br>
              <a:rPr lang="en-US" sz="1000" b="0" i="1" u="none" strike="noStrike" cap="none" dirty="0" smtClean="0">
                <a:solidFill>
                  <a:srgbClr val="211D1E"/>
                </a:solidFill>
                <a:latin typeface="Open Sans"/>
                <a:ea typeface="Open Sans"/>
                <a:cs typeface="Open Sans"/>
                <a:sym typeface="Open Sans"/>
              </a:rPr>
            </a:br>
            <a:r>
              <a:rPr lang="en-US" sz="1000" b="0" i="1" u="none" strike="noStrike" cap="none" dirty="0" smtClean="0">
                <a:solidFill>
                  <a:srgbClr val="211D1E"/>
                </a:solidFill>
                <a:latin typeface="Open Sans"/>
                <a:ea typeface="Open Sans"/>
                <a:cs typeface="Open Sans"/>
                <a:sym typeface="Open Sans"/>
              </a:rPr>
              <a:t>Department of Education, made available through licensing under a Creative Commons Attribution-NonCommercial-ShareAlike4.0 International License. This does not in any way imply that the Core Knowledge Foundation or the Louisiana Department of Education endorses this work.</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Noncommercial—You may not use this work for commercial purposes. </a:t>
            </a:r>
            <a:endParaRPr sz="1000" b="0" i="0" u="none" strike="noStrike" cap="none" dirty="0" smtClean="0">
              <a:solidFill>
                <a:srgbClr val="000000"/>
              </a:solidFill>
              <a:latin typeface="Open Sans"/>
              <a:ea typeface="Open Sans"/>
              <a:cs typeface="Open Sans"/>
              <a:sym typeface="Open Sans"/>
            </a:endParaRPr>
          </a:p>
          <a:p>
            <a:pPr marL="114300">
              <a:spcBef>
                <a:spcPts val="300"/>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Share Alike—If </a:t>
            </a:r>
            <a:r>
              <a:rPr lang="en-US" sz="1000" dirty="0" smtClean="0"/>
              <a:t>you </a:t>
            </a:r>
            <a:r>
              <a:rPr lang="en-US" sz="1000" dirty="0"/>
              <a:t>alter, transform, or build upon this work, you may distribute </a:t>
            </a:r>
            <a:r>
              <a:rPr lang="en-US" sz="1000" dirty="0" smtClean="0"/>
              <a:t>the resulting </a:t>
            </a:r>
            <a:r>
              <a:rPr lang="en-US" sz="1000" dirty="0"/>
              <a:t>work only under the same or similar license to this one.</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With the understanding that:</a:t>
            </a:r>
            <a:endParaRPr sz="1000" b="0" i="0" u="none" strike="noStrike" cap="none" dirty="0" smtClean="0">
              <a:solidFill>
                <a:srgbClr val="000000"/>
              </a:solidFill>
              <a:latin typeface="Open Sans"/>
              <a:ea typeface="Open Sans"/>
              <a:cs typeface="Open Sans"/>
              <a:sym typeface="Open Sans"/>
            </a:endParaRPr>
          </a:p>
          <a:p>
            <a:pPr marL="114300">
              <a:spcBef>
                <a:spcPts val="225"/>
              </a:spcBef>
              <a:buClr>
                <a:srgbClr val="000000"/>
              </a:buClr>
              <a:buSzPts val="1000"/>
            </a:pPr>
            <a:r>
              <a:rPr lang="en-US" sz="1000" dirty="0" smtClean="0"/>
              <a:t>For </a:t>
            </a:r>
            <a:r>
              <a:rPr lang="en-US" sz="1000" dirty="0"/>
              <a:t>any reuse or distribution, you must make clear to others the license terms of this work. The best way to do this is with a link to this web page:</a:t>
            </a:r>
            <a:endParaRPr lang="en-IN" sz="1000" dirty="0"/>
          </a:p>
          <a:p>
            <a:pPr lvl="0">
              <a:lnSpc>
                <a:spcPct val="150000"/>
              </a:lnSpc>
              <a:spcBef>
                <a:spcPts val="225"/>
              </a:spcBef>
              <a:buClr>
                <a:srgbClr val="000000"/>
              </a:buClr>
              <a:buSzPts val="1000"/>
            </a:pPr>
            <a:r>
              <a:rPr lang="en-GB" sz="1000" u="sng" dirty="0">
                <a:solidFill>
                  <a:srgbClr val="000000"/>
                </a:solidFill>
                <a:latin typeface="Open Sans"/>
                <a:ea typeface="Open Sans"/>
                <a:cs typeface="Open Sans"/>
                <a:sym typeface="Open Sans"/>
                <a:hlinkClick r:id="rId5">
                  <a:extLst>
                    <a:ext uri="{A12FA001-AC4F-418D-AE19-62706E023703}">
                      <ahyp:hlinkClr xmlns:lc="http://schemas.openxmlformats.org/drawingml/2006/lockedCanvas" xmlns:ahyp="http://schemas.microsoft.com/office/drawing/2018/hyperlinkcolor" xmlns="" val="tx"/>
                    </a:ext>
                  </a:extLst>
                </a:hlinkClick>
              </a:rPr>
              <a:t>https</a:t>
            </a:r>
            <a:r>
              <a:rPr lang="en-GB" sz="1000" u="sng" dirty="0">
                <a:solidFill>
                  <a:srgbClr val="000000"/>
                </a:solidFill>
                <a:latin typeface="Open Sans"/>
                <a:ea typeface="Open Sans"/>
                <a:cs typeface="Open Sans"/>
                <a:sym typeface="Open Sans"/>
                <a:hlinkClick r:id="rId5">
                  <a:extLst>
                    <a:ext uri="{A12FA001-AC4F-418D-AE19-62706E023703}">
                      <ahyp:hlinkClr xmlns:lc="http://schemas.openxmlformats.org/drawingml/2006/lockedCanvas" xmlns:ahyp="http://schemas.microsoft.com/office/drawing/2018/hyperlinkcolor" xmlns="" val="tx"/>
                    </a:ext>
                  </a:extLst>
                </a:hlinkClick>
              </a:rPr>
              <a:t>://creativecommons.org/licenses/by-nc-sa/4.0/</a:t>
            </a:r>
            <a:endParaRPr lang="en-GB" sz="1000" dirty="0">
              <a:solidFill>
                <a:srgbClr val="000000"/>
              </a:solidFill>
              <a:latin typeface="Open Sans"/>
              <a:ea typeface="Open Sans"/>
              <a:cs typeface="Open Sans"/>
              <a:sym typeface="Open Sans"/>
            </a:endParaRPr>
          </a:p>
          <a:p>
            <a:pPr>
              <a:lnSpc>
                <a:spcPct val="150000"/>
              </a:lnSpc>
            </a:pPr>
            <a:r>
              <a:rPr lang="en-GB" sz="1000" dirty="0">
                <a:latin typeface="Open Sans" panose="020B0606030504020204" pitchFamily="34" charset="0"/>
                <a:ea typeface="Open Sans" panose="020B0606030504020204" pitchFamily="34" charset="0"/>
                <a:cs typeface="Open Sans" panose="020B0606030504020204" pitchFamily="34" charset="0"/>
              </a:rPr>
              <a:t>Copyright © 2025 Core Knowledge Foundation</a:t>
            </a:r>
          </a:p>
          <a:p>
            <a:pPr>
              <a:lnSpc>
                <a:spcPct val="150000"/>
              </a:lnSpc>
            </a:pPr>
            <a:r>
              <a:rPr lang="en-GB" sz="1000" u="sng" dirty="0">
                <a:solidFill>
                  <a:srgbClr val="000000"/>
                </a:solidFill>
                <a:latin typeface="Open Sans"/>
                <a:ea typeface="Open Sans"/>
                <a:cs typeface="Open Sans"/>
                <a:sym typeface="Open Sans"/>
                <a:hlinkClick r:id="rId4">
                  <a:extLst>
                    <a:ext uri="{A12FA001-AC4F-418D-AE19-62706E023703}">
                      <ahyp:hlinkClr xmlns:lc="http://schemas.openxmlformats.org/drawingml/2006/lockedCanvas" xmlns:ahyp="http://schemas.microsoft.com/office/drawing/2018/hyperlinkcolor" xmlns="" val="tx"/>
                    </a:ext>
                  </a:extLst>
                </a:hlinkClick>
              </a:rPr>
              <a:t>www.coreknowledge.org</a:t>
            </a:r>
            <a:endParaRPr lang="en-GB" sz="1000" dirty="0">
              <a:solidFill>
                <a:srgbClr val="000000"/>
              </a:solidFill>
              <a:latin typeface="Open Sans"/>
              <a:ea typeface="Open Sans"/>
              <a:cs typeface="Open Sans"/>
              <a:sym typeface="Open Sans"/>
            </a:endParaRPr>
          </a:p>
          <a:p>
            <a:pPr marL="0" marR="0" lvl="0" indent="0" algn="l" rtl="0">
              <a:lnSpc>
                <a:spcPct val="100000"/>
              </a:lnSpc>
              <a:spcBef>
                <a:spcPts val="975"/>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All </a:t>
            </a:r>
            <a:r>
              <a:rPr lang="en-US" sz="1000" b="0" i="0" u="none" strike="noStrike" cap="none" dirty="0">
                <a:solidFill>
                  <a:srgbClr val="211D1E"/>
                </a:solidFill>
                <a:latin typeface="Open Sans"/>
                <a:ea typeface="Open Sans"/>
                <a:cs typeface="Open Sans"/>
                <a:sym typeface="Open Sans"/>
              </a:rPr>
              <a:t>Rights Reserved.</a:t>
            </a:r>
            <a:endParaRPr sz="1000" b="0" i="0" u="none" strike="noStrike" cap="none" dirty="0">
              <a:solidFill>
                <a:srgbClr val="000000"/>
              </a:solidFill>
              <a:latin typeface="Open Sans"/>
              <a:ea typeface="Open Sans"/>
              <a:cs typeface="Open Sans"/>
              <a:sym typeface="Open Sans"/>
            </a:endParaRPr>
          </a:p>
          <a:p>
            <a:pPr>
              <a:spcBef>
                <a:spcPts val="1125"/>
              </a:spcBef>
              <a:buClr>
                <a:srgbClr val="000000"/>
              </a:buClr>
              <a:buSzPts val="1000"/>
            </a:pP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Core Knowledge</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Core Knowledge Curriculum Series™, Core Knowledge Arts™, Core Knowledge Music™ are trademarks </a:t>
            </a:r>
            <a:r>
              <a:rPr lang="en-US" sz="1000" b="0" i="0" u="none" strike="noStrike" cap="none" dirty="0">
                <a:solidFill>
                  <a:srgbClr val="211D1E"/>
                </a:solidFill>
                <a:latin typeface="Open Sans" panose="020B0606030504020204" pitchFamily="34" charset="0"/>
                <a:ea typeface="Open Sans" panose="020B0606030504020204" pitchFamily="34" charset="0"/>
                <a:cs typeface="Open Sans" panose="020B0606030504020204" pitchFamily="34" charset="0"/>
                <a:sym typeface="Open Sans"/>
              </a:rPr>
              <a:t>are trademarks of the Core Knowledge Foundation. Foundations of Freedom is a trademark of the Louisiana Department of Education.</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 </a:t>
            </a:r>
            <a:endParaRPr sz="1000" b="0" i="0" u="none" strike="noStrike" cap="none" dirty="0">
              <a:solidFill>
                <a:srgbClr val="000000"/>
              </a:solidFill>
              <a:latin typeface="Open Sans"/>
              <a:ea typeface="Open Sans"/>
              <a:cs typeface="Open Sans"/>
              <a:sym typeface="Open Sans"/>
            </a:endParaRPr>
          </a:p>
          <a:p>
            <a:pPr lvl="0">
              <a:spcBef>
                <a:spcPts val="225"/>
              </a:spcBef>
              <a:buClr>
                <a:srgbClr val="000000"/>
              </a:buClr>
              <a:buSzPts val="1000"/>
            </a:pPr>
            <a:r>
              <a:rPr lang="en-US" sz="1000" dirty="0"/>
              <a:t>Trademarks and trade names are shown in this book strictly for illustrative and educational purposes and are the property of their respective owners. References herein should not be regarded as affecting the validity of said trademarks and trade names.</a:t>
            </a:r>
            <a:endParaRPr sz="1000" b="0" i="0" u="none" strike="noStrike" cap="none" dirty="0">
              <a:solidFill>
                <a:srgbClr val="000000"/>
              </a:solidFill>
              <a:latin typeface="Open Sans"/>
              <a:ea typeface="Open Sans"/>
              <a:cs typeface="Open Sans"/>
              <a:sym typeface="Open Sans"/>
            </a:endParaRPr>
          </a:p>
        </p:txBody>
      </p:sp>
      <p:sp>
        <p:nvSpPr>
          <p:cNvPr id="10" name="Rectangle 9"/>
          <p:cNvSpPr/>
          <p:nvPr/>
        </p:nvSpPr>
        <p:spPr>
          <a:xfrm rot="16200000">
            <a:off x="7789956" y="4977650"/>
            <a:ext cx="1643399" cy="246221"/>
          </a:xfrm>
          <a:prstGeom prst="rect">
            <a:avLst/>
          </a:prstGeom>
        </p:spPr>
        <p:txBody>
          <a:bodyPr wrap="none">
            <a:spAutoFit/>
          </a:bodyPr>
          <a:lstStyle/>
          <a:p>
            <a:r>
              <a:rPr lang="en-US" sz="1000" dirty="0">
                <a:solidFill>
                  <a:srgbClr val="211D1E"/>
                </a:solidFill>
                <a:latin typeface="Arial" pitchFamily="34" charset="0"/>
                <a:ea typeface="Open Sans"/>
                <a:cs typeface="Arial" pitchFamily="34" charset="0"/>
                <a:sym typeface="Open Sans"/>
              </a:rPr>
              <a:t>ISBN: 979-8-88970-662-5</a:t>
            </a:r>
            <a:endParaRPr lang="en-IN" sz="1000" dirty="0">
              <a:latin typeface="Arial" pitchFamily="34" charset="0"/>
              <a:cs typeface="Arial" pitchFamily="34" charset="0"/>
            </a:endParaRPr>
          </a:p>
        </p:txBody>
      </p:sp>
    </p:spTree>
    <p:extLst>
      <p:ext uri="{BB962C8B-B14F-4D97-AF65-F5344CB8AC3E}">
        <p14:creationId xmlns:p14="http://schemas.microsoft.com/office/powerpoint/2010/main" val="585410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xmlns="" id="{3FE55E06-54F7-5DA7-A607-D0A282C8CBDC}"/>
              </a:ext>
            </a:extLst>
          </p:cNvPr>
          <p:cNvSpPr txBox="1"/>
          <p:nvPr/>
        </p:nvSpPr>
        <p:spPr>
          <a:xfrm>
            <a:off x="4128161" y="877779"/>
            <a:ext cx="4109545" cy="584775"/>
          </a:xfrm>
          <a:prstGeom prst="rect">
            <a:avLst/>
          </a:prstGeom>
          <a:noFill/>
        </p:spPr>
        <p:txBody>
          <a:bodyPr wrap="square" rtlCol="0" anchor="ctr">
            <a:spAutoFit/>
          </a:bodyPr>
          <a:lstStyle/>
          <a:p>
            <a:pPr algn="ctr"/>
            <a:r>
              <a:rPr lang="en-US" sz="32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sp>
        <p:nvSpPr>
          <p:cNvPr id="7" name="TextBox 6">
            <a:extLst>
              <a:ext uri="{FF2B5EF4-FFF2-40B4-BE49-F238E27FC236}">
                <a16:creationId xmlns:a16="http://schemas.microsoft.com/office/drawing/2014/main" xmlns="" id="{73643B27-6D39-BC92-C4DC-2DE26E91F97B}"/>
              </a:ext>
            </a:extLst>
          </p:cNvPr>
          <p:cNvSpPr txBox="1"/>
          <p:nvPr/>
        </p:nvSpPr>
        <p:spPr>
          <a:xfrm>
            <a:off x="478219" y="1953526"/>
            <a:ext cx="4530009" cy="4001095"/>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 Elements of Music</a:t>
            </a:r>
          </a:p>
          <a:p>
            <a:r>
              <a:rPr lang="en-US" sz="1200" b="1" i="1"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 Orchestra Seating Positions </a:t>
            </a:r>
          </a:p>
          <a:p>
            <a:r>
              <a:rPr lang="en-US" sz="1200" b="1" i="1"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 Rhythm Tree Note Durations</a:t>
            </a:r>
            <a:endParaRPr lang="en-US" sz="1200" dirty="0" smtClean="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3</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Rhythm Tree Rest Durations</a:t>
            </a:r>
          </a:p>
          <a:p>
            <a:r>
              <a:rPr lang="en-US" sz="1200" b="1" i="1" dirty="0" smtClean="0">
                <a:latin typeface="Times New Roman" panose="02020603050405020304" pitchFamily="18" charset="0"/>
                <a:cs typeface="Times New Roman" panose="02020603050405020304" pitchFamily="18" charset="0"/>
              </a:rPr>
              <a:t>4</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Reading Tied and Dotted Notes</a:t>
            </a:r>
            <a:endParaRPr lang="en-US" sz="12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5</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Types of Chords</a:t>
            </a:r>
          </a:p>
          <a:p>
            <a:r>
              <a:rPr lang="en-US" sz="1200" b="1" i="1" dirty="0" smtClean="0">
                <a:latin typeface="Times New Roman" panose="02020603050405020304" pitchFamily="18" charset="0"/>
                <a:cs typeface="Times New Roman" panose="02020603050405020304" pitchFamily="18" charset="0"/>
              </a:rPr>
              <a:t>6</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Dynamic Markings</a:t>
            </a:r>
          </a:p>
          <a:p>
            <a:r>
              <a:rPr lang="en-US" sz="1200" b="1" i="1" dirty="0" smtClean="0">
                <a:latin typeface="Times New Roman" panose="02020603050405020304" pitchFamily="18" charset="0"/>
                <a:cs typeface="Times New Roman" panose="02020603050405020304" pitchFamily="18" charset="0"/>
              </a:rPr>
              <a:t>7</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Repeating Measures</a:t>
            </a:r>
          </a:p>
          <a:p>
            <a:endParaRPr lang="en-US" sz="1200"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Romantic Period Music</a:t>
            </a:r>
          </a:p>
          <a:p>
            <a:pPr lvl="1"/>
            <a:endParaRPr lang="en-US" sz="1200" dirty="0">
              <a:latin typeface="Times New Roman" panose="02020603050405020304" pitchFamily="18" charset="0"/>
              <a:cs typeface="Times New Roman" panose="02020603050405020304" pitchFamily="18" charset="0"/>
            </a:endParaRPr>
          </a:p>
          <a:p>
            <a:pPr>
              <a:spcAft>
                <a:spcPts val="1200"/>
              </a:spcAft>
            </a:pPr>
            <a:r>
              <a:rPr lang="en-US" b="1" dirty="0">
                <a:latin typeface="Times New Roman" panose="02020603050405020304" pitchFamily="18" charset="0"/>
                <a:cs typeface="Times New Roman" panose="02020603050405020304" pitchFamily="18" charset="0"/>
              </a:rPr>
              <a:t>III. </a:t>
            </a:r>
            <a:r>
              <a:rPr lang="en-GB" b="1" dirty="0">
                <a:latin typeface="Times New Roman" panose="02020603050405020304" pitchFamily="18" charset="0"/>
                <a:cs typeface="Times New Roman" panose="02020603050405020304" pitchFamily="18" charset="0"/>
              </a:rPr>
              <a:t>Music of Norway, Russia, and </a:t>
            </a:r>
            <a:r>
              <a:rPr lang="en-GB" b="1" dirty="0" smtClean="0">
                <a:latin typeface="Times New Roman" panose="02020603050405020304" pitchFamily="18" charset="0"/>
                <a:cs typeface="Times New Roman" panose="02020603050405020304" pitchFamily="18" charset="0"/>
              </a:rPr>
              <a:t>Mexico</a:t>
            </a:r>
          </a:p>
          <a:p>
            <a:pPr>
              <a:spcAft>
                <a:spcPts val="1200"/>
              </a:spcAft>
            </a:pPr>
            <a:r>
              <a:rPr lang="en-US" b="1" dirty="0">
                <a:latin typeface="Times New Roman" panose="02020603050405020304" pitchFamily="18" charset="0"/>
                <a:cs typeface="Times New Roman" panose="02020603050405020304" pitchFamily="18" charset="0"/>
              </a:rPr>
              <a:t>IV. </a:t>
            </a:r>
            <a:r>
              <a:rPr lang="en-US" b="1" dirty="0" smtClean="0">
                <a:latin typeface="Times New Roman" panose="02020603050405020304" pitchFamily="18" charset="0"/>
                <a:cs typeface="Times New Roman" panose="02020603050405020304" pitchFamily="18" charset="0"/>
              </a:rPr>
              <a:t>Blues</a:t>
            </a:r>
          </a:p>
          <a:p>
            <a:r>
              <a:rPr lang="en-US" b="1" dirty="0">
                <a:latin typeface="Times New Roman" panose="02020603050405020304" pitchFamily="18" charset="0"/>
                <a:cs typeface="Times New Roman" panose="02020603050405020304" pitchFamily="18" charset="0"/>
              </a:rPr>
              <a:t>V. Jazz</a:t>
            </a:r>
            <a:endParaRPr lang="en-US" b="1" dirty="0" smtClean="0">
              <a:latin typeface="Times New Roman" panose="02020603050405020304" pitchFamily="18" charset="0"/>
              <a:cs typeface="Times New Roman" panose="02020603050405020304" pitchFamily="18" charset="0"/>
            </a:endParaRPr>
          </a:p>
          <a:p>
            <a:endParaRPr lang="en-GB"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AEC75E34-F738-B5C7-096D-9677B803BECE}"/>
              </a:ext>
            </a:extLst>
          </p:cNvPr>
          <p:cNvSpPr txBox="1"/>
          <p:nvPr/>
        </p:nvSpPr>
        <p:spPr>
          <a:xfrm>
            <a:off x="2141651" y="187976"/>
            <a:ext cx="3216166" cy="461665"/>
          </a:xfrm>
          <a:prstGeom prst="rect">
            <a:avLst/>
          </a:prstGeom>
          <a:noFill/>
        </p:spPr>
        <p:txBody>
          <a:bodyPr wrap="square" rtlCol="0" anchor="ctr">
            <a:spAutoFit/>
          </a:bodyPr>
          <a:lstStyle/>
          <a:p>
            <a:r>
              <a:rPr lang="en-US" sz="2400" dirty="0">
                <a:ln w="12700">
                  <a:noFill/>
                </a:ln>
                <a:latin typeface="Times New Roman" panose="02020603050405020304" pitchFamily="18" charset="0"/>
                <a:cs typeface="Times New Roman" panose="02020603050405020304" pitchFamily="18" charset="0"/>
              </a:rPr>
              <a:t>Content</a:t>
            </a:r>
          </a:p>
        </p:txBody>
      </p:sp>
      <p:sp>
        <p:nvSpPr>
          <p:cNvPr id="6" name="TextBox 5">
            <a:extLst>
              <a:ext uri="{FF2B5EF4-FFF2-40B4-BE49-F238E27FC236}">
                <a16:creationId xmlns:a16="http://schemas.microsoft.com/office/drawing/2014/main" xmlns="" id="{79BE400A-E418-18C2-21E0-4B99443FD9AD}"/>
              </a:ext>
            </a:extLst>
          </p:cNvPr>
          <p:cNvSpPr txBox="1"/>
          <p:nvPr/>
        </p:nvSpPr>
        <p:spPr>
          <a:xfrm>
            <a:off x="0" y="462281"/>
            <a:ext cx="9120146" cy="707886"/>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Music Slide </a:t>
            </a:r>
            <a:r>
              <a:rPr lang="en-US" sz="4000" dirty="0">
                <a:latin typeface="Times New Roman" panose="02020603050405020304" pitchFamily="18" charset="0"/>
                <a:cs typeface="Times New Roman" panose="02020603050405020304" pitchFamily="18" charset="0"/>
              </a:rPr>
              <a:t>Deck</a:t>
            </a:r>
          </a:p>
        </p:txBody>
      </p:sp>
      <p:pic>
        <p:nvPicPr>
          <p:cNvPr id="9" name="Picture 8">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2686899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1654076251"/>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Orchestra Seating Positions</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1122261"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707D8240-7F86-CD1D-CF1C-0795D83AFFD8}"/>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Slide </a:t>
            </a:r>
            <a:r>
              <a:rPr lang="en-US" sz="2000" dirty="0">
                <a:latin typeface="Times New Roman" panose="02020603050405020304" pitchFamily="18" charset="0"/>
                <a:cs typeface="Times New Roman" panose="02020603050405020304" pitchFamily="18" charset="0"/>
              </a:rPr>
              <a:t>Deck</a:t>
            </a: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6" name="TextBox 10">
            <a:extLst>
              <a:ext uri="{FF2B5EF4-FFF2-40B4-BE49-F238E27FC236}">
                <a16:creationId xmlns="" xmlns:a16="http://schemas.microsoft.com/office/drawing/2014/main" xmlns:lc="http://schemas.openxmlformats.org/drawingml/2006/lockedCanvas" id="{591C9026-C15B-D209-5150-2FABBD10859E}"/>
              </a:ext>
            </a:extLst>
          </p:cNvPr>
          <p:cNvSpPr txBox="1"/>
          <p:nvPr/>
        </p:nvSpPr>
        <p:spPr>
          <a:xfrm>
            <a:off x="3095008"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051" y="1129989"/>
            <a:ext cx="6275895" cy="4583504"/>
          </a:xfrm>
          <a:prstGeom prst="rect">
            <a:avLst/>
          </a:prstGeom>
        </p:spPr>
      </p:pic>
    </p:spTree>
    <p:extLst>
      <p:ext uri="{BB962C8B-B14F-4D97-AF65-F5344CB8AC3E}">
        <p14:creationId xmlns:p14="http://schemas.microsoft.com/office/powerpoint/2010/main" val="225089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112824784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2</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Rhythm Tree Note Durations</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F7B73DD2-0848-B52F-36CA-3FE74145B1B2}"/>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Slide </a:t>
            </a:r>
            <a:r>
              <a:rPr lang="en-US" sz="2000" dirty="0">
                <a:latin typeface="Times New Roman" panose="02020603050405020304" pitchFamily="18" charset="0"/>
                <a:cs typeface="Times New Roman" panose="02020603050405020304" pitchFamily="18" charset="0"/>
              </a:rPr>
              <a:t>Deck</a:t>
            </a:r>
          </a:p>
        </p:txBody>
      </p:sp>
      <p:sp>
        <p:nvSpPr>
          <p:cNvPr id="3" name="TextBox 2">
            <a:extLst>
              <a:ext uri="{FF2B5EF4-FFF2-40B4-BE49-F238E27FC236}">
                <a16:creationId xmlns:a16="http://schemas.microsoft.com/office/drawing/2014/main" xmlns="" id="{8BD845E7-7930-4994-B2DA-A715F815C66D}"/>
              </a:ext>
            </a:extLst>
          </p:cNvPr>
          <p:cNvSpPr txBox="1"/>
          <p:nvPr/>
        </p:nvSpPr>
        <p:spPr>
          <a:xfrm>
            <a:off x="987631" y="6194073"/>
            <a:ext cx="1122261"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3" name="TextBox 10">
            <a:extLst>
              <a:ext uri="{FF2B5EF4-FFF2-40B4-BE49-F238E27FC236}">
                <a16:creationId xmlns="" xmlns:a16="http://schemas.microsoft.com/office/drawing/2014/main" xmlns:lc="http://schemas.openxmlformats.org/drawingml/2006/lockedCanvas" id="{591C9026-C15B-D209-5150-2FABBD10859E}"/>
              </a:ext>
            </a:extLst>
          </p:cNvPr>
          <p:cNvSpPr txBox="1"/>
          <p:nvPr/>
        </p:nvSpPr>
        <p:spPr>
          <a:xfrm>
            <a:off x="3095008"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028" name="Picture 4" descr="\\192.168.100.10\curriculum\Six Red Marbles Inc\346380 CK Visual Arts and Music G 6-8_SR and TG\02 Art Files\01 Art\Final Files\Music\Grade 7\PNG\CKMusic_G7U1_SAB_Art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345" y="1894758"/>
            <a:ext cx="5520855" cy="306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44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1186530497"/>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chemeClr val="tx1"/>
                          </a:solidFill>
                          <a:effectLst/>
                          <a:latin typeface="Times New Roman" panose="02020603050405020304" pitchFamily="18" charset="0"/>
                          <a:cs typeface="Times New Roman" panose="02020603050405020304" pitchFamily="18" charset="0"/>
                        </a:rPr>
                        <a:t>3</a:t>
                      </a:r>
                      <a:endParaRPr lang="en-US" sz="3600" i="0" dirty="0">
                        <a:solidFill>
                          <a:schemeClr val="tx1"/>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Rhythm Tree Rest Durations</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4" name="Table 13">
            <a:extLst>
              <a:ext uri="{FF2B5EF4-FFF2-40B4-BE49-F238E27FC236}">
                <a16:creationId xmlns:a16="http://schemas.microsoft.com/office/drawing/2014/main" xmlns="" id="{FDCD84DF-E1E6-461F-7EC7-D63ADFA33F94}"/>
              </a:ext>
            </a:extLst>
          </p:cNvPr>
          <p:cNvGraphicFramePr>
            <a:graphicFrameLocks noGrp="1"/>
          </p:cNvGraphicFramePr>
          <p:nvPr>
            <p:extLst>
              <p:ext uri="{D42A27DB-BD31-4B8C-83A1-F6EECF244321}">
                <p14:modId xmlns:p14="http://schemas.microsoft.com/office/powerpoint/2010/main" val="592881593"/>
              </p:ext>
            </p:extLst>
          </p:nvPr>
        </p:nvGraphicFramePr>
        <p:xfrm>
          <a:off x="628650" y="3726974"/>
          <a:ext cx="7886700" cy="274320"/>
        </p:xfrm>
        <a:graphic>
          <a:graphicData uri="http://schemas.openxmlformats.org/drawingml/2006/table">
            <a:tbl>
              <a:tblPr/>
              <a:tblGrid>
                <a:gridCol w="7886700">
                  <a:extLst>
                    <a:ext uri="{9D8B030D-6E8A-4147-A177-3AD203B41FA5}">
                      <a16:colId xmlns:a16="http://schemas.microsoft.com/office/drawing/2014/main" xmlns="" val="3963708975"/>
                    </a:ext>
                  </a:extLst>
                </a:gridCol>
              </a:tblGrid>
              <a:tr h="0">
                <a:tc>
                  <a:txBody>
                    <a:bodyPr/>
                    <a:lstStyle/>
                    <a:p>
                      <a:endParaRPr lang="en-US" dirty="0">
                        <a:solidFill>
                          <a:srgbClr val="211D1E"/>
                        </a:solidFill>
                        <a:effectLst/>
                        <a:latin typeface="Times"/>
                      </a:endParaRPr>
                    </a:p>
                  </a:txBody>
                  <a:tcPr marL="47625" marR="47625" marT="0" marB="0">
                    <a:lnL>
                      <a:noFill/>
                    </a:lnL>
                    <a:lnR>
                      <a:noFill/>
                    </a:lnR>
                    <a:lnT>
                      <a:noFill/>
                    </a:lnT>
                    <a:lnB>
                      <a:noFill/>
                    </a:lnB>
                    <a:noFill/>
                  </a:tcPr>
                </a:tc>
                <a:extLst>
                  <a:ext uri="{0D108BD9-81ED-4DB2-BD59-A6C34878D82A}">
                    <a16:rowId xmlns:a16="http://schemas.microsoft.com/office/drawing/2014/main" xmlns="" val="1194487730"/>
                  </a:ext>
                </a:extLst>
              </a:tr>
            </a:tbl>
          </a:graphicData>
        </a:graphic>
      </p:graphicFrame>
      <p:sp>
        <p:nvSpPr>
          <p:cNvPr id="15" name="Rectangle 3">
            <a:extLst>
              <a:ext uri="{FF2B5EF4-FFF2-40B4-BE49-F238E27FC236}">
                <a16:creationId xmlns:a16="http://schemas.microsoft.com/office/drawing/2014/main" xmlns="" id="{4BC7D1AA-9592-8E55-FF66-3DFC39AF1B04}"/>
              </a:ext>
            </a:extLst>
          </p:cNvPr>
          <p:cNvSpPr>
            <a:spLocks noChangeArrowheads="1"/>
          </p:cNvSpPr>
          <p:nvPr/>
        </p:nvSpPr>
        <p:spPr bwMode="auto">
          <a:xfrm>
            <a:off x="744264" y="462924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0DE895FC-6AB9-BA56-A85B-5880E3B86DC0}"/>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Slide </a:t>
            </a:r>
            <a:r>
              <a:rPr lang="en-US" sz="2000" dirty="0">
                <a:latin typeface="Times New Roman" panose="02020603050405020304" pitchFamily="18" charset="0"/>
                <a:cs typeface="Times New Roman" panose="02020603050405020304" pitchFamily="18" charset="0"/>
              </a:rPr>
              <a:t>Deck</a:t>
            </a:r>
          </a:p>
        </p:txBody>
      </p:sp>
      <p:sp>
        <p:nvSpPr>
          <p:cNvPr id="9" name="TextBox 8">
            <a:extLst>
              <a:ext uri="{FF2B5EF4-FFF2-40B4-BE49-F238E27FC236}">
                <a16:creationId xmlns:a16="http://schemas.microsoft.com/office/drawing/2014/main" xmlns="" id="{52B9170C-96F2-1EEA-E612-81E6EF236086}"/>
              </a:ext>
            </a:extLst>
          </p:cNvPr>
          <p:cNvSpPr txBox="1"/>
          <p:nvPr/>
        </p:nvSpPr>
        <p:spPr>
          <a:xfrm>
            <a:off x="987631" y="6194073"/>
            <a:ext cx="1122261"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6" name="TextBox 10">
            <a:extLst>
              <a:ext uri="{FF2B5EF4-FFF2-40B4-BE49-F238E27FC236}">
                <a16:creationId xmlns="" xmlns:a16="http://schemas.microsoft.com/office/drawing/2014/main" xmlns:lc="http://schemas.openxmlformats.org/drawingml/2006/lockedCanvas" id="{591C9026-C15B-D209-5150-2FABBD10859E}"/>
              </a:ext>
            </a:extLst>
          </p:cNvPr>
          <p:cNvSpPr txBox="1"/>
          <p:nvPr/>
        </p:nvSpPr>
        <p:spPr>
          <a:xfrm>
            <a:off x="3095008"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49" y="1994847"/>
            <a:ext cx="6928018" cy="3040605"/>
          </a:xfrm>
          <a:prstGeom prst="rect">
            <a:avLst/>
          </a:prstGeom>
        </p:spPr>
      </p:pic>
    </p:spTree>
    <p:extLst>
      <p:ext uri="{BB962C8B-B14F-4D97-AF65-F5344CB8AC3E}">
        <p14:creationId xmlns:p14="http://schemas.microsoft.com/office/powerpoint/2010/main" val="12327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300405740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4</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smtClean="0">
                          <a:solidFill>
                            <a:srgbClr val="211D1E"/>
                          </a:solidFill>
                          <a:effectLst/>
                          <a:latin typeface="Book Antiqua" panose="02040602050305030304" pitchFamily="18" charset="0"/>
                        </a:rPr>
                        <a:t>Reading Tied and Dotted Notes</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8019E0AC-2A08-61FA-0997-C54A0C312642}"/>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Slide </a:t>
            </a:r>
            <a:r>
              <a:rPr lang="en-US" sz="2000" dirty="0">
                <a:latin typeface="Times New Roman" panose="02020603050405020304" pitchFamily="18" charset="0"/>
                <a:cs typeface="Times New Roman" panose="02020603050405020304" pitchFamily="18" charset="0"/>
              </a:rPr>
              <a:t>Deck</a:t>
            </a:r>
          </a:p>
        </p:txBody>
      </p:sp>
      <p:sp>
        <p:nvSpPr>
          <p:cNvPr id="8" name="TextBox 7">
            <a:extLst>
              <a:ext uri="{FF2B5EF4-FFF2-40B4-BE49-F238E27FC236}">
                <a16:creationId xmlns:a16="http://schemas.microsoft.com/office/drawing/2014/main" xmlns="" id="{2E303D2F-819F-5005-0801-760478ED171C}"/>
              </a:ext>
            </a:extLst>
          </p:cNvPr>
          <p:cNvSpPr txBox="1"/>
          <p:nvPr/>
        </p:nvSpPr>
        <p:spPr>
          <a:xfrm>
            <a:off x="987631" y="6194073"/>
            <a:ext cx="1122261"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pic>
        <p:nvPicPr>
          <p:cNvPr id="11" name="Picture 10">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4" name="TextBox 13"/>
          <p:cNvSpPr txBox="1"/>
          <p:nvPr/>
        </p:nvSpPr>
        <p:spPr>
          <a:xfrm>
            <a:off x="458358" y="1813055"/>
            <a:ext cx="4148666"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Tied notes</a:t>
            </a:r>
            <a:r>
              <a:rPr lang="en-US" dirty="0" smtClean="0">
                <a:latin typeface="Times New Roman" panose="02020603050405020304" pitchFamily="18" charset="0"/>
                <a:cs typeface="Times New Roman" panose="02020603050405020304" pitchFamily="18" charset="0"/>
              </a:rPr>
              <a:t> connect the values of notes of </a:t>
            </a:r>
            <a:r>
              <a:rPr lang="en-GB" dirty="0">
                <a:latin typeface="Times New Roman" panose="02020603050405020304" pitchFamily="18" charset="0"/>
                <a:cs typeface="Times New Roman" panose="02020603050405020304" pitchFamily="18" charset="0"/>
              </a:rPr>
              <a:t>the same pitch, using a curved line, or tie</a:t>
            </a:r>
            <a:r>
              <a:rPr lang="en-GB" dirty="0" smtClean="0">
                <a:latin typeface="Times New Roman" panose="02020603050405020304" pitchFamily="18" charset="0"/>
                <a:cs typeface="Times New Roman" panose="02020603050405020304" pitchFamily="18" charset="0"/>
              </a:rPr>
              <a:t>.</a:t>
            </a:r>
            <a:endParaRPr lang="en-IN" dirty="0"/>
          </a:p>
        </p:txBody>
      </p:sp>
      <p:sp>
        <p:nvSpPr>
          <p:cNvPr id="16" name="TextBox 15"/>
          <p:cNvSpPr txBox="1"/>
          <p:nvPr/>
        </p:nvSpPr>
        <p:spPr>
          <a:xfrm>
            <a:off x="5065382" y="1838653"/>
            <a:ext cx="3491533"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Dotted notes </a:t>
            </a:r>
            <a:r>
              <a:rPr lang="en-US" dirty="0" smtClean="0">
                <a:latin typeface="Times New Roman" panose="02020603050405020304" pitchFamily="18" charset="0"/>
                <a:cs typeface="Times New Roman" panose="02020603050405020304" pitchFamily="18" charset="0"/>
              </a:rPr>
              <a:t>add half the value of a note to the note that is dotted.</a:t>
            </a:r>
            <a:endParaRPr lang="en-IN" dirty="0"/>
          </a:p>
        </p:txBody>
      </p:sp>
      <p:sp>
        <p:nvSpPr>
          <p:cNvPr id="17" name="TextBox 10">
            <a:extLst>
              <a:ext uri="{FF2B5EF4-FFF2-40B4-BE49-F238E27FC236}">
                <a16:creationId xmlns="" xmlns:a16="http://schemas.microsoft.com/office/drawing/2014/main" xmlns:lc="http://schemas.openxmlformats.org/drawingml/2006/lockedCanvas" id="{591C9026-C15B-D209-5150-2FABBD10859E}"/>
              </a:ext>
            </a:extLst>
          </p:cNvPr>
          <p:cNvSpPr txBox="1"/>
          <p:nvPr/>
        </p:nvSpPr>
        <p:spPr>
          <a:xfrm>
            <a:off x="3095008"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98" y="2541827"/>
            <a:ext cx="3566167" cy="923546"/>
          </a:xfrm>
          <a:prstGeom prst="rect">
            <a:avLst/>
          </a:prstGeom>
        </p:spPr>
      </p:pic>
      <p:pic>
        <p:nvPicPr>
          <p:cNvPr id="2050" name="Picture 2" descr="\\192.168.100.10\curriculum\Six Red Marbles Inc\346380 CK Visual Arts and Music G 6-8_SR and TG\02 Art Files\01 Art\Final Files\Music\Grade 7\PNG\CKMusic_G7U1_SAB_Art_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116" y="2657138"/>
            <a:ext cx="1658938" cy="261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828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3694965968"/>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5</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Types of Chords</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75DE866D-6CD3-9EA8-5C5D-D86DF5B0FD91}"/>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Slide </a:t>
            </a:r>
            <a:r>
              <a:rPr lang="en-US" sz="2000" dirty="0">
                <a:latin typeface="Times New Roman" panose="02020603050405020304" pitchFamily="18" charset="0"/>
                <a:cs typeface="Times New Roman" panose="02020603050405020304" pitchFamily="18" charset="0"/>
              </a:rPr>
              <a:t>Deck</a:t>
            </a:r>
          </a:p>
        </p:txBody>
      </p:sp>
      <p:sp>
        <p:nvSpPr>
          <p:cNvPr id="8" name="TextBox 7">
            <a:extLst>
              <a:ext uri="{FF2B5EF4-FFF2-40B4-BE49-F238E27FC236}">
                <a16:creationId xmlns:a16="http://schemas.microsoft.com/office/drawing/2014/main" xmlns="" id="{69FA04F9-5544-10FC-86EF-1151FCD9FB8C}"/>
              </a:ext>
            </a:extLst>
          </p:cNvPr>
          <p:cNvSpPr txBox="1"/>
          <p:nvPr/>
        </p:nvSpPr>
        <p:spPr>
          <a:xfrm>
            <a:off x="987631" y="6194073"/>
            <a:ext cx="1122261"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392" y="3342393"/>
            <a:ext cx="2412494" cy="919820"/>
          </a:xfrm>
          <a:prstGeom prst="rect">
            <a:avLst/>
          </a:prstGeom>
        </p:spPr>
      </p:pic>
      <p:sp>
        <p:nvSpPr>
          <p:cNvPr id="16" name="TextBox 15"/>
          <p:cNvSpPr txBox="1"/>
          <p:nvPr/>
        </p:nvSpPr>
        <p:spPr>
          <a:xfrm>
            <a:off x="657351" y="922766"/>
            <a:ext cx="8134195" cy="584775"/>
          </a:xfrm>
          <a:prstGeom prst="rect">
            <a:avLst/>
          </a:prstGeom>
          <a:noFill/>
        </p:spPr>
        <p:txBody>
          <a:bodyPr wrap="square" rtlCol="0">
            <a:spAutoFit/>
          </a:bodyPr>
          <a:lstStyle/>
          <a:p>
            <a:r>
              <a:rPr lang="en-GB" sz="1600" dirty="0">
                <a:latin typeface="Times New Roman" panose="02020603050405020304" pitchFamily="18" charset="0"/>
                <a:cs typeface="Times New Roman" panose="02020603050405020304" pitchFamily="18" charset="0"/>
              </a:rPr>
              <a:t>A </a:t>
            </a:r>
            <a:r>
              <a:rPr lang="en-GB" sz="1600" b="1" dirty="0">
                <a:latin typeface="Times New Roman" panose="02020603050405020304" pitchFamily="18" charset="0"/>
                <a:cs typeface="Times New Roman" panose="02020603050405020304" pitchFamily="18" charset="0"/>
              </a:rPr>
              <a:t>chord</a:t>
            </a:r>
            <a:r>
              <a:rPr lang="en-GB" sz="1600" dirty="0">
                <a:latin typeface="Times New Roman" panose="02020603050405020304" pitchFamily="18" charset="0"/>
                <a:cs typeface="Times New Roman" panose="02020603050405020304" pitchFamily="18" charset="0"/>
              </a:rPr>
              <a:t> is a group of notes played simultaneously. A I (tonic) chord, IV (subdominant) chord, and V (dominant) chord are shown below. A V7 chord has an added seventh note. </a:t>
            </a:r>
            <a:endParaRPr lang="en-IN" sz="1600" dirty="0"/>
          </a:p>
        </p:txBody>
      </p:sp>
      <p:sp>
        <p:nvSpPr>
          <p:cNvPr id="17" name="TextBox 16"/>
          <p:cNvSpPr txBox="1"/>
          <p:nvPr/>
        </p:nvSpPr>
        <p:spPr>
          <a:xfrm>
            <a:off x="657351" y="4666244"/>
            <a:ext cx="4650017" cy="584775"/>
          </a:xfrm>
          <a:prstGeom prst="rect">
            <a:avLst/>
          </a:prstGeom>
          <a:noFill/>
        </p:spPr>
        <p:txBody>
          <a:bodyPr wrap="square" rtlCol="0">
            <a:spAutoFit/>
          </a:bodyPr>
          <a:lstStyle/>
          <a:p>
            <a:r>
              <a:rPr lang="en-GB" sz="1600" b="1" dirty="0">
                <a:latin typeface="Times New Roman" pitchFamily="18" charset="0"/>
                <a:cs typeface="Times New Roman" pitchFamily="18" charset="0"/>
              </a:rPr>
              <a:t>Major</a:t>
            </a:r>
            <a:r>
              <a:rPr lang="en-GB" sz="1600" dirty="0">
                <a:latin typeface="Times New Roman" pitchFamily="18" charset="0"/>
                <a:cs typeface="Times New Roman" pitchFamily="18" charset="0"/>
              </a:rPr>
              <a:t> chords generally sound bright and happy, while </a:t>
            </a:r>
            <a:r>
              <a:rPr lang="en-GB" sz="1600" b="1" dirty="0">
                <a:latin typeface="Times New Roman" pitchFamily="18" charset="0"/>
                <a:cs typeface="Times New Roman" pitchFamily="18" charset="0"/>
              </a:rPr>
              <a:t>minor</a:t>
            </a:r>
            <a:r>
              <a:rPr lang="en-GB" sz="1600" dirty="0">
                <a:latin typeface="Times New Roman" pitchFamily="18" charset="0"/>
                <a:cs typeface="Times New Roman" pitchFamily="18" charset="0"/>
              </a:rPr>
              <a:t> chords generally sound darker and sadder.</a:t>
            </a:r>
            <a:endParaRPr lang="en-IN" sz="1600" dirty="0">
              <a:latin typeface="Times New Roman" pitchFamily="18" charset="0"/>
              <a:cs typeface="Times New Roman" pitchFamily="18" charset="0"/>
            </a:endParaRPr>
          </a:p>
        </p:txBody>
      </p:sp>
      <p:sp>
        <p:nvSpPr>
          <p:cNvPr id="18" name="TextBox 17"/>
          <p:cNvSpPr txBox="1"/>
          <p:nvPr/>
        </p:nvSpPr>
        <p:spPr>
          <a:xfrm>
            <a:off x="657351" y="3450640"/>
            <a:ext cx="4926703" cy="584775"/>
          </a:xfrm>
          <a:prstGeom prst="rect">
            <a:avLst/>
          </a:prstGeom>
          <a:noFill/>
        </p:spPr>
        <p:txBody>
          <a:bodyPr wrap="square" rtlCol="0">
            <a:spAutoFit/>
          </a:bodyPr>
          <a:lstStyle/>
          <a:p>
            <a:r>
              <a:rPr lang="en-GB" sz="1600" b="1" dirty="0">
                <a:latin typeface="Times New Roman" pitchFamily="18" charset="0"/>
                <a:cs typeface="Times New Roman" pitchFamily="18" charset="0"/>
              </a:rPr>
              <a:t>Intervals</a:t>
            </a:r>
            <a:r>
              <a:rPr lang="en-GB" sz="1600" dirty="0">
                <a:latin typeface="Times New Roman" pitchFamily="18" charset="0"/>
                <a:cs typeface="Times New Roman" pitchFamily="18" charset="0"/>
              </a:rPr>
              <a:t> are named by the number of scale degrees they span, with third, fourth, and fifth being the most common. </a:t>
            </a:r>
            <a:endParaRPr lang="en-IN" sz="1600" dirty="0">
              <a:latin typeface="Times New Roman" pitchFamily="18" charset="0"/>
              <a:cs typeface="Times New Roman" pitchFamily="18" charset="0"/>
            </a:endParaRPr>
          </a:p>
        </p:txBody>
      </p:sp>
      <p:sp>
        <p:nvSpPr>
          <p:cNvPr id="20" name="TextBox 10">
            <a:extLst>
              <a:ext uri="{FF2B5EF4-FFF2-40B4-BE49-F238E27FC236}">
                <a16:creationId xmlns="" xmlns:a16="http://schemas.microsoft.com/office/drawing/2014/main" xmlns:lc="http://schemas.openxmlformats.org/drawingml/2006/lockedCanvas" id="{591C9026-C15B-D209-5150-2FABBD10859E}"/>
              </a:ext>
            </a:extLst>
          </p:cNvPr>
          <p:cNvSpPr txBox="1"/>
          <p:nvPr/>
        </p:nvSpPr>
        <p:spPr>
          <a:xfrm>
            <a:off x="3095008"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b="1" i="1" dirty="0">
              <a:latin typeface="Book Antiqua" panose="0204060205030503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95485144"/>
              </p:ext>
            </p:extLst>
          </p:nvPr>
        </p:nvGraphicFramePr>
        <p:xfrm>
          <a:off x="1122707" y="1621010"/>
          <a:ext cx="7231179" cy="1557196"/>
        </p:xfrm>
        <a:graphic>
          <a:graphicData uri="http://schemas.openxmlformats.org/drawingml/2006/table">
            <a:tbl>
              <a:tblPr firstRow="1" bandRow="1">
                <a:tableStyleId>{5C22544A-7EE6-4342-B048-85BDC9FD1C3A}</a:tableStyleId>
              </a:tblPr>
              <a:tblGrid>
                <a:gridCol w="3617969"/>
                <a:gridCol w="3613210"/>
              </a:tblGrid>
              <a:tr h="1557196">
                <a:tc>
                  <a:txBody>
                    <a:bodyPr/>
                    <a:lstStyle/>
                    <a:p>
                      <a:endParaRPr lang="en-IN"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8761" y="1731404"/>
            <a:ext cx="2574165" cy="136016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373" y="1715756"/>
            <a:ext cx="2167221" cy="1341764"/>
          </a:xfrm>
          <a:prstGeom prst="rect">
            <a:avLst/>
          </a:prstGeom>
        </p:spPr>
      </p:pic>
      <p:pic>
        <p:nvPicPr>
          <p:cNvPr id="3074" name="Picture 2" descr="\\192.168.100.10\curriculum\Six Red Marbles Inc\346380 CK Visual Arts and Music G 6-8_SR and TG\02 Art Files\01 Art\Final Files\Music\Grade 7\PNG\CKMusic_G7U1_SAB_Art_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5076" y="4349750"/>
            <a:ext cx="2905125" cy="151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732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1328452793"/>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6</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Dynamic Markings</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0A6F3774-29C6-B2AC-E9C8-D2EF82CC17B5}"/>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Slide </a:t>
            </a:r>
            <a:r>
              <a:rPr lang="en-US" sz="2000" dirty="0">
                <a:latin typeface="Times New Roman" panose="02020603050405020304" pitchFamily="18" charset="0"/>
                <a:cs typeface="Times New Roman" panose="02020603050405020304" pitchFamily="18" charset="0"/>
              </a:rPr>
              <a:t>Deck</a:t>
            </a:r>
          </a:p>
        </p:txBody>
      </p:sp>
      <p:sp>
        <p:nvSpPr>
          <p:cNvPr id="9" name="TextBox 8">
            <a:extLst>
              <a:ext uri="{FF2B5EF4-FFF2-40B4-BE49-F238E27FC236}">
                <a16:creationId xmlns:a16="http://schemas.microsoft.com/office/drawing/2014/main" xmlns="" id="{5BFB8B28-B1CB-A6B2-D632-AB7DFA266FAF}"/>
              </a:ext>
            </a:extLst>
          </p:cNvPr>
          <p:cNvSpPr txBox="1"/>
          <p:nvPr/>
        </p:nvSpPr>
        <p:spPr>
          <a:xfrm>
            <a:off x="987631" y="6194073"/>
            <a:ext cx="1122261" cy="400110"/>
          </a:xfrm>
          <a:prstGeom prst="rect">
            <a:avLst/>
          </a:prstGeom>
          <a:noFill/>
        </p:spPr>
        <p:txBody>
          <a:bodyPr wrap="square" rtlCol="0" anchor="ctr">
            <a:spAutoFit/>
          </a:bodyPr>
          <a:lstStyle/>
          <a:p>
            <a:r>
              <a:rPr lang="en-US" sz="2000" i="1" dirty="0">
                <a:ln w="12700">
                  <a:solidFill>
                    <a:schemeClr val="accent2">
                      <a:lumMod val="50000"/>
                    </a:schemeClr>
                  </a:solidFill>
                </a:ln>
                <a:solidFill>
                  <a:srgbClr val="945200"/>
                </a:solidFill>
                <a:latin typeface="Times New Roman" panose="02020603050405020304" pitchFamily="18" charset="0"/>
                <a:cs typeface="Times New Roman" panose="02020603050405020304" pitchFamily="18" charset="0"/>
              </a:rPr>
              <a:t>Grade 7</a:t>
            </a: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13" name="TextBox 10">
            <a:extLst>
              <a:ext uri="{FF2B5EF4-FFF2-40B4-BE49-F238E27FC236}">
                <a16:creationId xmlns="" xmlns:a16="http://schemas.microsoft.com/office/drawing/2014/main" xmlns:lc="http://schemas.openxmlformats.org/drawingml/2006/lockedCanvas" id="{591C9026-C15B-D209-5150-2FABBD10859E}"/>
              </a:ext>
            </a:extLst>
          </p:cNvPr>
          <p:cNvSpPr txBox="1"/>
          <p:nvPr/>
        </p:nvSpPr>
        <p:spPr>
          <a:xfrm>
            <a:off x="3095008"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b="1" i="1" dirty="0">
              <a:latin typeface="Book Antiqua" panose="0204060205030503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101629443"/>
              </p:ext>
            </p:extLst>
          </p:nvPr>
        </p:nvGraphicFramePr>
        <p:xfrm>
          <a:off x="1202377" y="2807709"/>
          <a:ext cx="7027223" cy="1112520"/>
        </p:xfrm>
        <a:graphic>
          <a:graphicData uri="http://schemas.openxmlformats.org/drawingml/2006/table">
            <a:tbl>
              <a:tblPr firstRow="1" bandRow="1">
                <a:tableStyleId>{073A0DAA-6AF3-43AB-8588-CEC1D06C72B9}</a:tableStyleId>
              </a:tblPr>
              <a:tblGrid>
                <a:gridCol w="1219200"/>
                <a:gridCol w="784973"/>
                <a:gridCol w="1531507"/>
                <a:gridCol w="1452880"/>
                <a:gridCol w="767212"/>
                <a:gridCol w="1271451"/>
              </a:tblGrid>
              <a:tr h="370840">
                <a:tc>
                  <a:txBody>
                    <a:bodyPr/>
                    <a:lstStyle/>
                    <a:p>
                      <a:r>
                        <a:rPr lang="en-IN" i="1" dirty="0" smtClean="0">
                          <a:solidFill>
                            <a:schemeClr val="tx1"/>
                          </a:solidFill>
                          <a:latin typeface="Times New Roman" panose="02020603050405020304" pitchFamily="18" charset="0"/>
                          <a:cs typeface="Times New Roman" panose="02020603050405020304" pitchFamily="18" charset="0"/>
                        </a:rPr>
                        <a:t>pp</a:t>
                      </a:r>
                      <a:endParaRPr lang="en-IN"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i="1" dirty="0" smtClean="0">
                          <a:solidFill>
                            <a:schemeClr val="tx1"/>
                          </a:solidFill>
                          <a:latin typeface="Times New Roman" panose="02020603050405020304" pitchFamily="18" charset="0"/>
                          <a:cs typeface="Times New Roman" panose="02020603050405020304" pitchFamily="18" charset="0"/>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i="1" dirty="0" err="1" smtClean="0">
                          <a:solidFill>
                            <a:schemeClr val="tx1"/>
                          </a:solidFill>
                          <a:latin typeface="Times New Roman" panose="02020603050405020304" pitchFamily="18" charset="0"/>
                          <a:cs typeface="Times New Roman" panose="02020603050405020304" pitchFamily="18" charset="0"/>
                        </a:rPr>
                        <a:t>mp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i="1" dirty="0" smtClean="0">
                          <a:solidFill>
                            <a:schemeClr val="tx1"/>
                          </a:solidFill>
                          <a:latin typeface="Times New Roman" panose="02020603050405020304" pitchFamily="18" charset="0"/>
                          <a:cs typeface="Times New Roman" panose="02020603050405020304" pitchFamily="18" charset="0"/>
                        </a:rPr>
                        <a:t>mf</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i="1" dirty="0" smtClean="0">
                          <a:solidFill>
                            <a:schemeClr val="tx1"/>
                          </a:solidFill>
                          <a:latin typeface="Times New Roman" panose="02020603050405020304" pitchFamily="18" charset="0"/>
                          <a:cs typeface="Times New Roman" panose="02020603050405020304" pitchFamily="18" charset="0"/>
                        </a:rPr>
                        <a:t>f</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i="1" dirty="0" err="1" smtClean="0">
                          <a:solidFill>
                            <a:schemeClr val="tx1"/>
                          </a:solidFill>
                          <a:latin typeface="Times New Roman" panose="02020603050405020304" pitchFamily="18" charset="0"/>
                          <a:cs typeface="Times New Roman" panose="02020603050405020304" pitchFamily="18" charset="0"/>
                        </a:rPr>
                        <a:t>ff</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GB" dirty="0" smtClean="0">
                          <a:latin typeface="Times New Roman" panose="02020603050405020304" pitchFamily="18" charset="0"/>
                          <a:cs typeface="Times New Roman" panose="02020603050405020304" pitchFamily="18" charset="0"/>
                        </a:rPr>
                        <a:t>Very soft</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cs typeface="Times New Roman" panose="02020603050405020304" pitchFamily="18" charset="0"/>
                        </a:rPr>
                        <a:t>Soft</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smtClean="0">
                          <a:latin typeface="Times New Roman" panose="02020603050405020304" pitchFamily="18" charset="0"/>
                          <a:cs typeface="Times New Roman" panose="02020603050405020304" pitchFamily="18" charset="0"/>
                        </a:rPr>
                        <a:t>Medium soft</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smtClean="0">
                          <a:latin typeface="Times New Roman" panose="02020603050405020304" pitchFamily="18" charset="0"/>
                          <a:cs typeface="Times New Roman" panose="02020603050405020304" pitchFamily="18" charset="0"/>
                        </a:rPr>
                        <a:t>Medium-loud</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smtClean="0">
                          <a:latin typeface="Times New Roman" panose="02020603050405020304" pitchFamily="18" charset="0"/>
                          <a:cs typeface="Times New Roman" panose="02020603050405020304" pitchFamily="18" charset="0"/>
                        </a:rPr>
                        <a:t>Loud</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smtClean="0">
                          <a:latin typeface="Times New Roman" panose="02020603050405020304" pitchFamily="18" charset="0"/>
                          <a:cs typeface="Times New Roman" panose="02020603050405020304" pitchFamily="18" charset="0"/>
                        </a:rPr>
                        <a:t>Very</a:t>
                      </a:r>
                      <a:r>
                        <a:rPr lang="en-GB" baseline="0" dirty="0" smtClean="0">
                          <a:latin typeface="Times New Roman" panose="02020603050405020304" pitchFamily="18" charset="0"/>
                          <a:cs typeface="Times New Roman" panose="02020603050405020304" pitchFamily="18" charset="0"/>
                        </a:rPr>
                        <a:t> loud</a:t>
                      </a:r>
                      <a:endParaRPr lang="en-IN"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GB" i="1" dirty="0" smtClean="0">
                          <a:latin typeface="Times New Roman" panose="02020603050405020304" pitchFamily="18" charset="0"/>
                          <a:cs typeface="Times New Roman" panose="02020603050405020304" pitchFamily="18" charset="0"/>
                        </a:rPr>
                        <a:t>Pianissimo</a:t>
                      </a:r>
                      <a:endParaRPr lang="en-IN"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i="1" dirty="0" smtClean="0">
                          <a:latin typeface="Times New Roman" panose="02020603050405020304" pitchFamily="18" charset="0"/>
                          <a:cs typeface="Times New Roman" panose="02020603050405020304" pitchFamily="18" charset="0"/>
                        </a:rPr>
                        <a:t>Piano</a:t>
                      </a:r>
                      <a:endParaRPr lang="en-IN"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i="1" dirty="0" smtClean="0">
                          <a:latin typeface="Times New Roman" panose="02020603050405020304" pitchFamily="18" charset="0"/>
                          <a:cs typeface="Times New Roman" panose="02020603050405020304" pitchFamily="18" charset="0"/>
                        </a:rPr>
                        <a:t>Mezzo piano</a:t>
                      </a:r>
                      <a:endParaRPr lang="en-IN"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i="1" dirty="0" smtClean="0">
                          <a:latin typeface="Times New Roman" panose="02020603050405020304" pitchFamily="18" charset="0"/>
                          <a:cs typeface="Times New Roman" panose="02020603050405020304" pitchFamily="18" charset="0"/>
                        </a:rPr>
                        <a:t>Mezzo forte</a:t>
                      </a:r>
                      <a:endParaRPr lang="en-IN"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i="1" dirty="0" smtClean="0">
                          <a:latin typeface="Times New Roman" panose="02020603050405020304" pitchFamily="18" charset="0"/>
                          <a:cs typeface="Times New Roman" panose="02020603050405020304" pitchFamily="18" charset="0"/>
                        </a:rPr>
                        <a:t>Forte</a:t>
                      </a:r>
                      <a:endParaRPr lang="en-IN"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i="1" dirty="0" smtClean="0">
                          <a:latin typeface="Times New Roman" panose="02020603050405020304" pitchFamily="18" charset="0"/>
                          <a:cs typeface="Times New Roman" panose="02020603050405020304" pitchFamily="18" charset="0"/>
                        </a:rPr>
                        <a:t>Fortissimo</a:t>
                      </a:r>
                      <a:endParaRPr lang="en-IN"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5" name="Group 14"/>
          <p:cNvGrpSpPr/>
          <p:nvPr/>
        </p:nvGrpSpPr>
        <p:grpSpPr>
          <a:xfrm rot="293518">
            <a:off x="1419503" y="4243672"/>
            <a:ext cx="2694416" cy="406229"/>
            <a:chOff x="1846053" y="3303917"/>
            <a:chExt cx="2694416" cy="406229"/>
          </a:xfrm>
        </p:grpSpPr>
        <p:cxnSp>
          <p:nvCxnSpPr>
            <p:cNvPr id="16" name="Straight Connector 15"/>
            <p:cNvCxnSpPr/>
            <p:nvPr/>
          </p:nvCxnSpPr>
          <p:spPr>
            <a:xfrm flipV="1">
              <a:off x="1846053" y="3303917"/>
              <a:ext cx="2622430" cy="388189"/>
            </a:xfrm>
            <a:prstGeom prst="line">
              <a:avLst/>
            </a:prstGeom>
            <a:ln w="31750"/>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1846053" y="3553362"/>
              <a:ext cx="2694416" cy="156784"/>
            </a:xfrm>
            <a:prstGeom prst="line">
              <a:avLst/>
            </a:prstGeom>
            <a:ln w="31750"/>
          </p:spPr>
          <p:style>
            <a:lnRef idx="2">
              <a:schemeClr val="dk1"/>
            </a:lnRef>
            <a:fillRef idx="0">
              <a:schemeClr val="dk1"/>
            </a:fillRef>
            <a:effectRef idx="1">
              <a:schemeClr val="dk1"/>
            </a:effectRef>
            <a:fontRef idx="minor">
              <a:schemeClr val="tx1"/>
            </a:fontRef>
          </p:style>
        </p:cxnSp>
      </p:grpSp>
      <p:grpSp>
        <p:nvGrpSpPr>
          <p:cNvPr id="18" name="Group 17"/>
          <p:cNvGrpSpPr/>
          <p:nvPr/>
        </p:nvGrpSpPr>
        <p:grpSpPr>
          <a:xfrm rot="11047520">
            <a:off x="4953455" y="4261429"/>
            <a:ext cx="2694416" cy="406229"/>
            <a:chOff x="1846053" y="3303917"/>
            <a:chExt cx="2694416" cy="406229"/>
          </a:xfrm>
        </p:grpSpPr>
        <p:cxnSp>
          <p:nvCxnSpPr>
            <p:cNvPr id="19" name="Straight Connector 18"/>
            <p:cNvCxnSpPr/>
            <p:nvPr/>
          </p:nvCxnSpPr>
          <p:spPr>
            <a:xfrm flipV="1">
              <a:off x="1846053" y="3303917"/>
              <a:ext cx="2622430" cy="388189"/>
            </a:xfrm>
            <a:prstGeom prst="line">
              <a:avLst/>
            </a:prstGeom>
            <a:ln w="31750"/>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V="1">
              <a:off x="1846053" y="3553362"/>
              <a:ext cx="2694416" cy="156784"/>
            </a:xfrm>
            <a:prstGeom prst="line">
              <a:avLst/>
            </a:prstGeom>
            <a:ln w="31750"/>
          </p:spPr>
          <p:style>
            <a:lnRef idx="2">
              <a:schemeClr val="dk1"/>
            </a:lnRef>
            <a:fillRef idx="0">
              <a:schemeClr val="dk1"/>
            </a:fillRef>
            <a:effectRef idx="1">
              <a:schemeClr val="dk1"/>
            </a:effectRef>
            <a:fontRef idx="minor">
              <a:schemeClr val="tx1"/>
            </a:fontRef>
          </p:style>
        </p:cxnSp>
      </p:grpSp>
      <p:sp>
        <p:nvSpPr>
          <p:cNvPr id="21" name="Rectangle 20"/>
          <p:cNvSpPr/>
          <p:nvPr/>
        </p:nvSpPr>
        <p:spPr>
          <a:xfrm>
            <a:off x="1358175" y="4695044"/>
            <a:ext cx="2678938" cy="646331"/>
          </a:xfrm>
          <a:prstGeom prst="rect">
            <a:avLst/>
          </a:prstGeom>
        </p:spPr>
        <p:txBody>
          <a:bodyPr wrap="none">
            <a:spAutoFit/>
          </a:bodyPr>
          <a:lstStyle/>
          <a:p>
            <a:pPr algn="ctr"/>
            <a:r>
              <a:rPr lang="en-GB" b="1" i="1" dirty="0" smtClean="0">
                <a:latin typeface="Times New Roman" panose="02020603050405020304" pitchFamily="18" charset="0"/>
                <a:cs typeface="Times New Roman" panose="02020603050405020304" pitchFamily="18" charset="0"/>
              </a:rPr>
              <a:t>crescendo</a:t>
            </a:r>
            <a:r>
              <a:rPr lang="en-GB" b="1"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t>
            </a:r>
            <a:r>
              <a:rPr lang="en-GB" dirty="0" err="1" smtClean="0">
                <a:latin typeface="Times New Roman" panose="02020603050405020304" pitchFamily="18" charset="0"/>
                <a:cs typeface="Times New Roman" panose="02020603050405020304" pitchFamily="18" charset="0"/>
              </a:rPr>
              <a:t>cresc</a:t>
            </a:r>
            <a:r>
              <a:rPr lang="en-GB" dirty="0" smtClean="0">
                <a:latin typeface="Times New Roman" panose="02020603050405020304" pitchFamily="18" charset="0"/>
                <a:cs typeface="Times New Roman" panose="02020603050405020304" pitchFamily="18" charset="0"/>
              </a:rPr>
              <a:t>.)</a:t>
            </a:r>
            <a:br>
              <a:rPr lang="en-GB" dirty="0" smtClean="0">
                <a:latin typeface="Times New Roman" panose="02020603050405020304" pitchFamily="18" charset="0"/>
                <a:cs typeface="Times New Roman" panose="02020603050405020304" pitchFamily="18" charset="0"/>
              </a:rPr>
            </a:br>
            <a:r>
              <a:rPr lang="en-GB" dirty="0" smtClean="0">
                <a:latin typeface="Times New Roman" panose="02020603050405020304" pitchFamily="18" charset="0"/>
                <a:cs typeface="Times New Roman" panose="02020603050405020304" pitchFamily="18" charset="0"/>
              </a:rPr>
              <a:t>gradual increase in volume</a:t>
            </a:r>
            <a:endParaRPr lang="en-IN" dirty="0">
              <a:latin typeface="Times New Roman" panose="02020603050405020304" pitchFamily="18" charset="0"/>
              <a:cs typeface="Times New Roman" panose="02020603050405020304" pitchFamily="18" charset="0"/>
            </a:endParaRPr>
          </a:p>
        </p:txBody>
      </p:sp>
      <p:sp>
        <p:nvSpPr>
          <p:cNvPr id="22" name="Rectangle 21"/>
          <p:cNvSpPr/>
          <p:nvPr/>
        </p:nvSpPr>
        <p:spPr>
          <a:xfrm>
            <a:off x="4950931" y="4695044"/>
            <a:ext cx="2717411" cy="646331"/>
          </a:xfrm>
          <a:prstGeom prst="rect">
            <a:avLst/>
          </a:prstGeom>
        </p:spPr>
        <p:txBody>
          <a:bodyPr wrap="none">
            <a:spAutoFit/>
          </a:bodyPr>
          <a:lstStyle/>
          <a:p>
            <a:pPr algn="ctr"/>
            <a:r>
              <a:rPr lang="en-GB" b="1" i="1" dirty="0" smtClean="0">
                <a:latin typeface="Times New Roman" panose="02020603050405020304" pitchFamily="18" charset="0"/>
                <a:cs typeface="Times New Roman" panose="02020603050405020304" pitchFamily="18" charset="0"/>
              </a:rPr>
              <a:t>decrescendo</a:t>
            </a:r>
            <a:r>
              <a:rPr lang="en-GB" b="1"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t>
            </a:r>
            <a:r>
              <a:rPr lang="en-GB" dirty="0" err="1" smtClean="0">
                <a:latin typeface="Times New Roman" panose="02020603050405020304" pitchFamily="18" charset="0"/>
                <a:cs typeface="Times New Roman" panose="02020603050405020304" pitchFamily="18" charset="0"/>
              </a:rPr>
              <a:t>decresc</a:t>
            </a:r>
            <a:r>
              <a:rPr lang="en-GB" dirty="0" smtClean="0">
                <a:latin typeface="Times New Roman" panose="02020603050405020304" pitchFamily="18" charset="0"/>
                <a:cs typeface="Times New Roman" panose="02020603050405020304" pitchFamily="18" charset="0"/>
              </a:rPr>
              <a:t>.)</a:t>
            </a:r>
            <a:br>
              <a:rPr lang="en-GB" dirty="0" smtClean="0">
                <a:latin typeface="Times New Roman" panose="02020603050405020304" pitchFamily="18" charset="0"/>
                <a:cs typeface="Times New Roman" panose="02020603050405020304" pitchFamily="18" charset="0"/>
              </a:rPr>
            </a:br>
            <a:r>
              <a:rPr lang="en-GB" dirty="0" smtClean="0">
                <a:latin typeface="Times New Roman" panose="02020603050405020304" pitchFamily="18" charset="0"/>
                <a:cs typeface="Times New Roman" panose="02020603050405020304" pitchFamily="18" charset="0"/>
              </a:rPr>
              <a:t>gradual decrease in volume</a:t>
            </a:r>
            <a:endParaRPr lang="en-IN" dirty="0">
              <a:latin typeface="Times New Roman" panose="02020603050405020304" pitchFamily="18" charset="0"/>
              <a:cs typeface="Times New Roman" panose="02020603050405020304" pitchFamily="18" charset="0"/>
            </a:endParaRPr>
          </a:p>
        </p:txBody>
      </p:sp>
      <p:sp>
        <p:nvSpPr>
          <p:cNvPr id="4" name="Rectangle 3"/>
          <p:cNvSpPr/>
          <p:nvPr/>
        </p:nvSpPr>
        <p:spPr>
          <a:xfrm>
            <a:off x="417340" y="1167405"/>
            <a:ext cx="8491491" cy="369332"/>
          </a:xfrm>
          <a:prstGeom prst="rect">
            <a:avLst/>
          </a:prstGeom>
        </p:spPr>
        <p:txBody>
          <a:bodyPr wrap="square">
            <a:spAutoFit/>
          </a:bodyPr>
          <a:lstStyle/>
          <a:p>
            <a:r>
              <a:rPr lang="en-GB" dirty="0">
                <a:solidFill>
                  <a:srgbClr val="000000"/>
                </a:solidFill>
                <a:latin typeface="Times New Roman" panose="02020603050405020304" pitchFamily="18" charset="0"/>
              </a:rPr>
              <a:t>Composers use various dynamics markings to indicate how sheet music should be played. ​</a:t>
            </a:r>
            <a:endParaRPr lang="en-IN" dirty="0"/>
          </a:p>
        </p:txBody>
      </p:sp>
      <p:sp>
        <p:nvSpPr>
          <p:cNvPr id="5" name="Rectangle 4"/>
          <p:cNvSpPr/>
          <p:nvPr/>
        </p:nvSpPr>
        <p:spPr>
          <a:xfrm>
            <a:off x="3540643" y="1650193"/>
            <a:ext cx="1999651" cy="923330"/>
          </a:xfrm>
          <a:prstGeom prst="rect">
            <a:avLst/>
          </a:prstGeom>
        </p:spPr>
        <p:txBody>
          <a:bodyPr wrap="square">
            <a:spAutoFit/>
          </a:bodyPr>
          <a:lstStyle/>
          <a:p>
            <a:pPr fontAlgn="base"/>
            <a:r>
              <a:rPr lang="en-US" dirty="0">
                <a:solidFill>
                  <a:srgbClr val="000000"/>
                </a:solidFill>
              </a:rPr>
              <a:t>• </a:t>
            </a:r>
            <a:r>
              <a:rPr lang="en-US" b="1" i="1" dirty="0" smtClean="0">
                <a:solidFill>
                  <a:srgbClr val="000000"/>
                </a:solidFill>
                <a:latin typeface="Times New Roman" panose="02020603050405020304" pitchFamily="18" charset="0"/>
              </a:rPr>
              <a:t>forte</a:t>
            </a:r>
            <a:r>
              <a:rPr lang="en-US" dirty="0">
                <a:solidFill>
                  <a:srgbClr val="000000"/>
                </a:solidFill>
                <a:latin typeface="Times New Roman" panose="02020603050405020304" pitchFamily="18" charset="0"/>
              </a:rPr>
              <a:t> = </a:t>
            </a:r>
            <a:r>
              <a:rPr lang="en-US" dirty="0" smtClean="0">
                <a:solidFill>
                  <a:srgbClr val="000000"/>
                </a:solidFill>
                <a:latin typeface="Times New Roman" panose="02020603050405020304" pitchFamily="18" charset="0"/>
              </a:rPr>
              <a:t>loud</a:t>
            </a:r>
            <a:r>
              <a:rPr lang="en-US" dirty="0">
                <a:solidFill>
                  <a:srgbClr val="000000"/>
                </a:solidFill>
                <a:latin typeface="Times New Roman" panose="02020603050405020304" pitchFamily="18" charset="0"/>
              </a:rPr>
              <a:t>​</a:t>
            </a:r>
            <a:endParaRPr lang="en-US" dirty="0">
              <a:solidFill>
                <a:srgbClr val="000000"/>
              </a:solidFill>
              <a:latin typeface="Segoe UI" panose="020B0502040204020203" pitchFamily="34" charset="0"/>
            </a:endParaRPr>
          </a:p>
          <a:p>
            <a:pPr fontAlgn="base"/>
            <a:r>
              <a:rPr lang="en-US" dirty="0">
                <a:solidFill>
                  <a:srgbClr val="000000"/>
                </a:solidFill>
                <a:latin typeface="Times New Roman" panose="02020603050405020304" pitchFamily="18" charset="0"/>
              </a:rPr>
              <a:t>• </a:t>
            </a:r>
            <a:r>
              <a:rPr lang="en-US" b="1" i="1" dirty="0" smtClean="0">
                <a:solidFill>
                  <a:srgbClr val="000000"/>
                </a:solidFill>
                <a:latin typeface="Times New Roman" panose="02020603050405020304" pitchFamily="18" charset="0"/>
              </a:rPr>
              <a:t>piano</a:t>
            </a:r>
            <a:r>
              <a:rPr lang="en-US" dirty="0">
                <a:solidFill>
                  <a:srgbClr val="000000"/>
                </a:solidFill>
                <a:latin typeface="Times New Roman" panose="02020603050405020304" pitchFamily="18" charset="0"/>
              </a:rPr>
              <a:t> = </a:t>
            </a:r>
            <a:r>
              <a:rPr lang="en-US" dirty="0" smtClean="0">
                <a:solidFill>
                  <a:srgbClr val="000000"/>
                </a:solidFill>
                <a:latin typeface="Times New Roman" panose="02020603050405020304" pitchFamily="18" charset="0"/>
              </a:rPr>
              <a:t>soft</a:t>
            </a:r>
            <a:r>
              <a:rPr lang="en-US" dirty="0">
                <a:solidFill>
                  <a:srgbClr val="000000"/>
                </a:solidFill>
                <a:latin typeface="Times New Roman" panose="02020603050405020304" pitchFamily="18" charset="0"/>
              </a:rPr>
              <a:t>​</a:t>
            </a:r>
            <a:endParaRPr lang="en-US" dirty="0">
              <a:solidFill>
                <a:srgbClr val="000000"/>
              </a:solidFill>
              <a:latin typeface="Segoe UI" panose="020B0502040204020203" pitchFamily="34" charset="0"/>
            </a:endParaRPr>
          </a:p>
          <a:p>
            <a:pPr fontAlgn="base"/>
            <a:r>
              <a:rPr lang="en-US" dirty="0">
                <a:solidFill>
                  <a:srgbClr val="000000"/>
                </a:solidFill>
                <a:latin typeface="Times New Roman" panose="02020603050405020304" pitchFamily="18" charset="0"/>
              </a:rPr>
              <a:t>• </a:t>
            </a:r>
            <a:r>
              <a:rPr lang="en-US" b="1" i="1" dirty="0" smtClean="0">
                <a:solidFill>
                  <a:srgbClr val="000000"/>
                </a:solidFill>
                <a:latin typeface="Times New Roman" panose="02020603050405020304" pitchFamily="18" charset="0"/>
              </a:rPr>
              <a:t>mezzo</a:t>
            </a:r>
            <a:r>
              <a:rPr lang="en-US" dirty="0">
                <a:solidFill>
                  <a:srgbClr val="000000"/>
                </a:solidFill>
                <a:latin typeface="Times New Roman" panose="02020603050405020304" pitchFamily="18" charset="0"/>
              </a:rPr>
              <a:t> = </a:t>
            </a:r>
            <a:r>
              <a:rPr lang="en-US" dirty="0" smtClean="0">
                <a:solidFill>
                  <a:srgbClr val="000000"/>
                </a:solidFill>
                <a:latin typeface="Times New Roman" panose="02020603050405020304" pitchFamily="18" charset="0"/>
              </a:rPr>
              <a:t>medium</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644632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2E058E3AE5624289D21CDFA55EF97B" ma:contentTypeVersion="12" ma:contentTypeDescription="Create a new document." ma:contentTypeScope="" ma:versionID="e2879110cdca2a05619f609c5aa0dfda">
  <xsd:schema xmlns:xsd="http://www.w3.org/2001/XMLSchema" xmlns:xs="http://www.w3.org/2001/XMLSchema" xmlns:p="http://schemas.microsoft.com/office/2006/metadata/properties" xmlns:ns2="038b4cc9-5e0a-4bda-a1cd-802107bf5f94" xmlns:ns3="05094566-97e7-49bd-b4db-57c72e92537d" targetNamespace="http://schemas.microsoft.com/office/2006/metadata/properties" ma:root="true" ma:fieldsID="90cc9050923309bff2c42fc570c1c1a5" ns2:_="" ns3:_="">
    <xsd:import namespace="038b4cc9-5e0a-4bda-a1cd-802107bf5f94"/>
    <xsd:import namespace="05094566-97e7-49bd-b4db-57c72e9253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8b4cc9-5e0a-4bda-a1cd-802107bf5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571226f-245c-4613-9fa0-1d3df4aa09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094566-97e7-49bd-b4db-57c72e92537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256d7e9-d6e4-45a1-bebb-0c287977cf1e}" ma:internalName="TaxCatchAll" ma:showField="CatchAllData" ma:web="05094566-97e7-49bd-b4db-57c72e9253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8b4cc9-5e0a-4bda-a1cd-802107bf5f94">
      <Terms xmlns="http://schemas.microsoft.com/office/infopath/2007/PartnerControls"/>
    </lcf76f155ced4ddcb4097134ff3c332f>
    <TaxCatchAll xmlns="05094566-97e7-49bd-b4db-57c72e92537d" xsi:nil="true"/>
  </documentManagement>
</p:properties>
</file>

<file path=customXml/itemProps1.xml><?xml version="1.0" encoding="utf-8"?>
<ds:datastoreItem xmlns:ds="http://schemas.openxmlformats.org/officeDocument/2006/customXml" ds:itemID="{BEB41065-39F5-4940-AF34-393C024A2CCF}">
  <ds:schemaRefs>
    <ds:schemaRef ds:uri="http://schemas.microsoft.com/sharepoint/v3/contenttype/forms"/>
  </ds:schemaRefs>
</ds:datastoreItem>
</file>

<file path=customXml/itemProps2.xml><?xml version="1.0" encoding="utf-8"?>
<ds:datastoreItem xmlns:ds="http://schemas.openxmlformats.org/officeDocument/2006/customXml" ds:itemID="{4B3FA337-2A79-472C-8AF2-5065F46F6F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8b4cc9-5e0a-4bda-a1cd-802107bf5f94"/>
    <ds:schemaRef ds:uri="05094566-97e7-49bd-b4db-57c72e925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41706E-1B8D-45EF-B80C-D616E9E4FF09}">
  <ds:schemaRefs>
    <ds:schemaRef ds:uri="http://schemas.microsoft.com/office/2006/metadata/properties"/>
    <ds:schemaRef ds:uri="http://schemas.microsoft.com/office/infopath/2007/PartnerControls"/>
    <ds:schemaRef ds:uri="038b4cc9-5e0a-4bda-a1cd-802107bf5f94"/>
    <ds:schemaRef ds:uri="05094566-97e7-49bd-b4db-57c72e92537d"/>
  </ds:schemaRefs>
</ds:datastoreItem>
</file>

<file path=docProps/app.xml><?xml version="1.0" encoding="utf-8"?>
<Properties xmlns="http://schemas.openxmlformats.org/officeDocument/2006/extended-properties" xmlns:vt="http://schemas.openxmlformats.org/officeDocument/2006/docPropsVTypes">
  <Template>Office Theme</Template>
  <TotalTime>912</TotalTime>
  <Words>426</Words>
  <Application>Microsoft Office PowerPoint</Application>
  <PresentationFormat>On-screen Show (4:3)</PresentationFormat>
  <Paragraphs>112</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Aptos Display</vt:lpstr>
      <vt:lpstr>Arial</vt:lpstr>
      <vt:lpstr>Book Antiqua</vt:lpstr>
      <vt:lpstr>Open Sans</vt:lpstr>
      <vt:lpstr>Segoe UI</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Pesic</dc:creator>
  <cp:lastModifiedBy>1927-Saravanan PJ.</cp:lastModifiedBy>
  <cp:revision>78</cp:revision>
  <dcterms:created xsi:type="dcterms:W3CDTF">2024-11-05T13:51:21Z</dcterms:created>
  <dcterms:modified xsi:type="dcterms:W3CDTF">2025-10-15T21:35:42Z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0x010100E62E058E3AE5624289D21CDFA55EF97B</vt:lpwstr>
  </property>
</Properties>
</file>