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8" r:id="rId6"/>
    <p:sldId id="257" r:id="rId7"/>
    <p:sldId id="259" r:id="rId8"/>
    <p:sldId id="261" r:id="rId9"/>
    <p:sldId id="260" r:id="rId10"/>
    <p:sldId id="262" r:id="rId11"/>
    <p:sldId id="264" r:id="rId12"/>
    <p:sldId id="282"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3"/>
    <p:restoredTop sz="93441" autoAdjust="0"/>
  </p:normalViewPr>
  <p:slideViewPr>
    <p:cSldViewPr snapToGrid="0">
      <p:cViewPr varScale="1">
        <p:scale>
          <a:sx n="109" d="100"/>
          <a:sy n="109" d="100"/>
        </p:scale>
        <p:origin x="13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26958-6612-6149-9316-7082965C5612}" type="datetimeFigureOut">
              <a:rPr lang="en-US" smtClean="0"/>
              <a:t>10/22/2025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9EF0-67A7-0843-9449-F1AF089EA940}" type="slidenum">
              <a:rPr lang="en-US" smtClean="0"/>
              <a:t>‹#›</a:t>
            </a:fld>
            <a:endParaRPr lang="en-US"/>
          </a:p>
        </p:txBody>
      </p:sp>
    </p:spTree>
    <p:extLst>
      <p:ext uri="{BB962C8B-B14F-4D97-AF65-F5344CB8AC3E}">
        <p14:creationId xmlns:p14="http://schemas.microsoft.com/office/powerpoint/2010/main" val="22156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7</a:t>
            </a:fld>
            <a:endParaRPr lang="en-US"/>
          </a:p>
        </p:txBody>
      </p:sp>
    </p:spTree>
    <p:extLst>
      <p:ext uri="{BB962C8B-B14F-4D97-AF65-F5344CB8AC3E}">
        <p14:creationId xmlns:p14="http://schemas.microsoft.com/office/powerpoint/2010/main" val="43690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23614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9558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86465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0763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5165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779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EBCFD-C355-6B4C-A3BF-17D506BD94C4}"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454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EBCFD-C355-6B4C-A3BF-17D506BD94C4}"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288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EBCFD-C355-6B4C-A3BF-17D506BD94C4}"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6235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3327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510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EBCFD-C355-6B4C-A3BF-17D506BD94C4}" type="datetimeFigureOut">
              <a:rPr lang="en-US" smtClean="0"/>
              <a:t>10/22/2025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135CD2-13EC-244F-8309-832349915165}" type="slidenum">
              <a:rPr lang="en-US" smtClean="0"/>
              <a:t>‹#›</a:t>
            </a:fld>
            <a:endParaRPr lang="en-US"/>
          </a:p>
        </p:txBody>
      </p:sp>
    </p:spTree>
    <p:extLst>
      <p:ext uri="{BB962C8B-B14F-4D97-AF65-F5344CB8AC3E}">
        <p14:creationId xmlns:p14="http://schemas.microsoft.com/office/powerpoint/2010/main" val="374589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creativecommons.org/licenses/by-nc-sa/4.0/" TargetMode="External"/><Relationship Id="rId4" Type="http://schemas.openxmlformats.org/officeDocument/2006/relationships/hyperlink" Target="http://www.coreknowledg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11" name="Picture 10" descr="A group of colorful people holding hands&#10;&#10;Description automatically generated">
            <a:extLst>
              <a:ext uri="{FF2B5EF4-FFF2-40B4-BE49-F238E27FC236}">
                <a16:creationId xmlns:a16="http://schemas.microsoft.com/office/drawing/2014/main" xmlns="" id="{7E092142-77CD-4111-8BA7-4DA12026D67F}"/>
              </a:ext>
            </a:extLst>
          </p:cNvPr>
          <p:cNvPicPr>
            <a:picLocks noChangeAspect="1"/>
          </p:cNvPicPr>
          <p:nvPr/>
        </p:nvPicPr>
        <p:blipFill>
          <a:blip r:embed="rId4"/>
          <a:stretch>
            <a:fillRect/>
          </a:stretch>
        </p:blipFill>
        <p:spPr>
          <a:xfrm>
            <a:off x="362607" y="173122"/>
            <a:ext cx="1056290" cy="792218"/>
          </a:xfrm>
          <a:prstGeom prst="rect">
            <a:avLst/>
          </a:prstGeom>
          <a:effectLst>
            <a:glow rad="55571">
              <a:schemeClr val="bg1">
                <a:alpha val="49000"/>
              </a:schemeClr>
            </a:glow>
          </a:effectLst>
        </p:spPr>
      </p:pic>
      <p:sp>
        <p:nvSpPr>
          <p:cNvPr id="13" name="TextBox 12">
            <a:extLst>
              <a:ext uri="{FF2B5EF4-FFF2-40B4-BE49-F238E27FC236}">
                <a16:creationId xmlns:a16="http://schemas.microsoft.com/office/drawing/2014/main" xmlns="" id="{82258931-9CC6-FC5C-6E01-2C03F1F70055}"/>
              </a:ext>
            </a:extLst>
          </p:cNvPr>
          <p:cNvSpPr txBox="1"/>
          <p:nvPr/>
        </p:nvSpPr>
        <p:spPr>
          <a:xfrm>
            <a:off x="2517228" y="3213219"/>
            <a:ext cx="4109545" cy="769441"/>
          </a:xfrm>
          <a:prstGeom prst="rect">
            <a:avLst/>
          </a:prstGeom>
          <a:noFill/>
        </p:spPr>
        <p:txBody>
          <a:bodyPr wrap="square" rtlCol="0" anchor="ctr">
            <a:spAutoFit/>
          </a:bodyPr>
          <a:lstStyle/>
          <a:p>
            <a:pPr algn="ctr"/>
            <a:r>
              <a:rPr lang="en-US" sz="44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sp>
        <p:nvSpPr>
          <p:cNvPr id="2" name="TextBox 1">
            <a:extLst>
              <a:ext uri="{FF2B5EF4-FFF2-40B4-BE49-F238E27FC236}">
                <a16:creationId xmlns:a16="http://schemas.microsoft.com/office/drawing/2014/main" xmlns="" id="{9F7B1EE4-35EE-0B6A-7090-853A503C54AE}"/>
              </a:ext>
            </a:extLst>
          </p:cNvPr>
          <p:cNvSpPr txBox="1"/>
          <p:nvPr/>
        </p:nvSpPr>
        <p:spPr>
          <a:xfrm>
            <a:off x="0" y="2070357"/>
            <a:ext cx="9144000" cy="1200329"/>
          </a:xfrm>
          <a:prstGeom prst="rect">
            <a:avLst/>
          </a:prstGeom>
          <a:no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Music Slide </a:t>
            </a:r>
            <a:r>
              <a:rPr lang="en-US" sz="7200" dirty="0">
                <a:latin typeface="Times New Roman" panose="02020603050405020304" pitchFamily="18" charset="0"/>
                <a:cs typeface="Times New Roman" panose="02020603050405020304" pitchFamily="18" charset="0"/>
              </a:rPr>
              <a:t>Deck</a:t>
            </a:r>
          </a:p>
        </p:txBody>
      </p:sp>
    </p:spTree>
    <p:extLst>
      <p:ext uri="{BB962C8B-B14F-4D97-AF65-F5344CB8AC3E}">
        <p14:creationId xmlns:p14="http://schemas.microsoft.com/office/powerpoint/2010/main" val="1494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3848246322"/>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7</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dirty="0" smtClean="0">
                          <a:solidFill>
                            <a:srgbClr val="211D1E"/>
                          </a:solidFill>
                          <a:effectLst/>
                          <a:latin typeface="Book Antiqua" panose="02040602050305030304" pitchFamily="18" charset="0"/>
                        </a:rPr>
                        <a:t>The Power of Music to Heal</a:t>
                      </a:r>
                      <a:endParaRPr lang="en-US" sz="2400" b="0" i="0" u="none"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84EA9716-92B1-E9A9-A957-F7E841BE4DB1}"/>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8" name="TextBox 7">
            <a:extLst>
              <a:ext uri="{FF2B5EF4-FFF2-40B4-BE49-F238E27FC236}">
                <a16:creationId xmlns:a16="http://schemas.microsoft.com/office/drawing/2014/main" xmlns="" id="{4F37A111-E448-F9F4-0584-497C92F5214A}"/>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11" name="Picture 10">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2" name="TextBox 11">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Expression Through Song</a:t>
            </a:r>
            <a:endParaRPr lang="en-US" b="1" i="1" dirty="0">
              <a:latin typeface="Book Antiqua" panose="02040602050305030304" pitchFamily="18"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426"/>
          <a:stretch/>
        </p:blipFill>
        <p:spPr>
          <a:xfrm>
            <a:off x="1840193" y="916523"/>
            <a:ext cx="4895585" cy="4866445"/>
          </a:xfrm>
          <a:prstGeom prst="rect">
            <a:avLst/>
          </a:prstGeom>
        </p:spPr>
      </p:pic>
    </p:spTree>
    <p:extLst>
      <p:ext uri="{BB962C8B-B14F-4D97-AF65-F5344CB8AC3E}">
        <p14:creationId xmlns:p14="http://schemas.microsoft.com/office/powerpoint/2010/main" val="2664149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1D0BD7D1-3FF1-A5C8-8A1E-22320D2704A7}"/>
              </a:ext>
            </a:extLst>
          </p:cNvPr>
          <p:cNvSpPr txBox="1"/>
          <p:nvPr/>
        </p:nvSpPr>
        <p:spPr>
          <a:xfrm>
            <a:off x="969583" y="370758"/>
            <a:ext cx="4109545"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5" name="Picture 4">
            <a:extLst>
              <a:ext uri="{FF2B5EF4-FFF2-40B4-BE49-F238E27FC236}">
                <a16:creationId xmlns:a16="http://schemas.microsoft.com/office/drawing/2014/main" xmlns="" id="{CC871A46-D848-4605-255A-02FEF2492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761" y="256272"/>
            <a:ext cx="1593631" cy="629081"/>
          </a:xfrm>
          <a:prstGeom prst="rect">
            <a:avLst/>
          </a:prstGeom>
          <a:effectLst>
            <a:glow rad="62663">
              <a:schemeClr val="bg1">
                <a:alpha val="40000"/>
              </a:schemeClr>
            </a:glow>
          </a:effectLst>
        </p:spPr>
      </p:pic>
      <p:sp>
        <p:nvSpPr>
          <p:cNvPr id="7" name="TextBox 6">
            <a:extLst>
              <a:ext uri="{FF2B5EF4-FFF2-40B4-BE49-F238E27FC236}">
                <a16:creationId xmlns:a16="http://schemas.microsoft.com/office/drawing/2014/main" xmlns="" id="{4EB857DB-F5C6-80F8-DC70-CAE97A22D9ED}"/>
              </a:ext>
            </a:extLst>
          </p:cNvPr>
          <p:cNvSpPr txBox="1"/>
          <p:nvPr/>
        </p:nvSpPr>
        <p:spPr>
          <a:xfrm>
            <a:off x="115614" y="115438"/>
            <a:ext cx="3594538"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Music Slide </a:t>
            </a:r>
            <a:r>
              <a:rPr lang="en-US" sz="2000" b="1" dirty="0">
                <a:latin typeface="Times New Roman" panose="02020603050405020304" pitchFamily="18" charset="0"/>
                <a:cs typeface="Times New Roman" panose="02020603050405020304" pitchFamily="18" charset="0"/>
              </a:rPr>
              <a:t>Deck</a:t>
            </a:r>
          </a:p>
        </p:txBody>
      </p:sp>
      <p:sp>
        <p:nvSpPr>
          <p:cNvPr id="8" name="Google Shape;146;p22">
            <a:extLst>
              <a:ext uri="{FF2B5EF4-FFF2-40B4-BE49-F238E27FC236}">
                <a16:creationId xmlns="" xmlns:a16="http://schemas.microsoft.com/office/drawing/2014/main" id="{B77C15ED-D877-3492-418F-30D649AD9235}"/>
              </a:ext>
            </a:extLst>
          </p:cNvPr>
          <p:cNvSpPr txBox="1"/>
          <p:nvPr/>
        </p:nvSpPr>
        <p:spPr>
          <a:xfrm>
            <a:off x="340500" y="1334975"/>
            <a:ext cx="8148045" cy="4837181"/>
          </a:xfrm>
          <a:prstGeom prst="rect">
            <a:avLst/>
          </a:prstGeom>
          <a:noFill/>
          <a:ln>
            <a:noFill/>
          </a:ln>
        </p:spPr>
        <p:txBody>
          <a:bodyPr spcFirstLastPara="1" wrap="square" lIns="91425" tIns="45700" rIns="91425" bIns="45700" anchor="t" anchorCtr="0">
            <a:spAutoFit/>
          </a:bodyPr>
          <a:lstStyle/>
          <a:p>
            <a:pPr lvl="0">
              <a:buClr>
                <a:srgbClr val="000000"/>
              </a:buClr>
              <a:buSzPts val="1000"/>
            </a:pPr>
            <a:r>
              <a:rPr lang="en-US" sz="1000" dirty="0"/>
              <a:t>This work is licensed under a Creative Commons Attribution-</a:t>
            </a:r>
            <a:r>
              <a:rPr lang="en-US" sz="1000" dirty="0" err="1"/>
              <a:t>NonCommercial</a:t>
            </a:r>
            <a:r>
              <a:rPr lang="en-US" sz="1000" dirty="0"/>
              <a:t>-</a:t>
            </a:r>
            <a:r>
              <a:rPr lang="en-US" sz="1000" dirty="0" err="1"/>
              <a:t>ShareAlike</a:t>
            </a:r>
            <a:r>
              <a:rPr lang="en-US" sz="1000" dirty="0"/>
              <a:t> 4.0 International License</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You are free:</a:t>
            </a:r>
            <a:endParaRPr sz="1000" b="0" i="0" u="none" strike="noStrike" cap="none" dirty="0">
              <a:solidFill>
                <a:srgbClr val="000000"/>
              </a:solidFill>
              <a:latin typeface="Open Sans"/>
              <a:ea typeface="Open Sans"/>
              <a:cs typeface="Open Sans"/>
              <a:sym typeface="Open Sans"/>
            </a:endParaRPr>
          </a:p>
          <a:p>
            <a:r>
              <a:rPr lang="en-US" sz="1000" b="0" i="0" u="none" strike="noStrike" cap="none" dirty="0" smtClean="0">
                <a:solidFill>
                  <a:srgbClr val="211D1E"/>
                </a:solidFill>
                <a:latin typeface="Open Sans"/>
                <a:ea typeface="Open Sans"/>
                <a:cs typeface="Open Sans"/>
                <a:sym typeface="Open Sans"/>
              </a:rPr>
              <a:t>     to </a:t>
            </a:r>
            <a:r>
              <a:rPr lang="en-US" sz="1000" dirty="0" smtClean="0"/>
              <a:t>Share—to </a:t>
            </a:r>
            <a:r>
              <a:rPr lang="en-US" sz="1000" dirty="0"/>
              <a:t>copy, distribute, and transmit the work to Remix—to adapt the work</a:t>
            </a:r>
            <a:endParaRPr lang="en-IN" sz="1000" dirty="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Under the following conditions:</a:t>
            </a:r>
            <a:endParaRPr sz="1000" b="0" i="0" u="none" strike="noStrike" cap="none" dirty="0" smtClean="0">
              <a:solidFill>
                <a:srgbClr val="000000"/>
              </a:solidFill>
              <a:latin typeface="Open Sans"/>
              <a:ea typeface="Open Sans"/>
              <a:cs typeface="Open Sans"/>
              <a:sym typeface="Open Sans"/>
            </a:endParaRPr>
          </a:p>
          <a:p>
            <a:pPr marL="114300" lvl="0">
              <a:spcBef>
                <a:spcPts val="225"/>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Attribution—</a:t>
            </a:r>
            <a:r>
              <a:rPr lang="en-US" sz="1000" dirty="0"/>
              <a:t>You must attribute the work in the following </a:t>
            </a:r>
            <a:r>
              <a:rPr lang="en-US" sz="1000" dirty="0" smtClean="0"/>
              <a:t>manner</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1" u="none" strike="noStrike" cap="none" dirty="0" smtClean="0">
                <a:solidFill>
                  <a:srgbClr val="211D1E"/>
                </a:solidFill>
                <a:latin typeface="Open Sans"/>
                <a:ea typeface="Open Sans"/>
                <a:cs typeface="Open Sans"/>
                <a:sym typeface="Open Sans"/>
              </a:rPr>
              <a:t>This work is based on an original work of the Core Knowledge® Foundation (</a:t>
            </a:r>
            <a:r>
              <a:rPr lang="en-US" sz="1000" b="0" i="1" u="sng" strike="noStrike" cap="none" dirty="0" smtClean="0">
                <a:solidFill>
                  <a:srgbClr val="000000"/>
                </a:solidFill>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www.coreknowledge.org</a:t>
            </a:r>
            <a:r>
              <a:rPr lang="en-US" sz="1000" b="0" i="1" u="none" strike="noStrike" cap="none" dirty="0" smtClean="0">
                <a:solidFill>
                  <a:srgbClr val="211D1E"/>
                </a:solidFill>
                <a:latin typeface="Open Sans"/>
                <a:ea typeface="Open Sans"/>
                <a:cs typeface="Open Sans"/>
                <a:sym typeface="Open Sans"/>
              </a:rPr>
              <a:t>) and the additions from the Louisiana </a:t>
            </a:r>
            <a:br>
              <a:rPr lang="en-US" sz="1000" b="0" i="1" u="none" strike="noStrike" cap="none" dirty="0" smtClean="0">
                <a:solidFill>
                  <a:srgbClr val="211D1E"/>
                </a:solidFill>
                <a:latin typeface="Open Sans"/>
                <a:ea typeface="Open Sans"/>
                <a:cs typeface="Open Sans"/>
                <a:sym typeface="Open Sans"/>
              </a:rPr>
            </a:br>
            <a:r>
              <a:rPr lang="en-US" sz="1000" b="0" i="1" u="none" strike="noStrike" cap="none" dirty="0" smtClean="0">
                <a:solidFill>
                  <a:srgbClr val="211D1E"/>
                </a:solidFill>
                <a:latin typeface="Open Sans"/>
                <a:ea typeface="Open Sans"/>
                <a:cs typeface="Open Sans"/>
                <a:sym typeface="Open Sans"/>
              </a:rPr>
              <a:t>Department of Education, made available through licensing under a Creative Commons Attribution-NonCommercial-ShareAlike4.0 International License. This does not in any way imply that the Core Knowledge Foundation or the Louisiana Department of Education endorses this work.</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Noncommercial—You may not use this work for commercial purposes. </a:t>
            </a:r>
            <a:endParaRPr sz="1000" b="0" i="0" u="none" strike="noStrike" cap="none" dirty="0" smtClean="0">
              <a:solidFill>
                <a:srgbClr val="000000"/>
              </a:solidFill>
              <a:latin typeface="Open Sans"/>
              <a:ea typeface="Open Sans"/>
              <a:cs typeface="Open Sans"/>
              <a:sym typeface="Open Sans"/>
            </a:endParaRPr>
          </a:p>
          <a:p>
            <a:pPr marL="114300">
              <a:spcBef>
                <a:spcPts val="300"/>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Share Alike—If </a:t>
            </a:r>
            <a:r>
              <a:rPr lang="en-US" sz="1000" dirty="0" smtClean="0"/>
              <a:t>you </a:t>
            </a:r>
            <a:r>
              <a:rPr lang="en-US" sz="1000" dirty="0"/>
              <a:t>alter, transform, or build upon this work, you may distribute </a:t>
            </a:r>
            <a:r>
              <a:rPr lang="en-US" sz="1000" dirty="0" smtClean="0"/>
              <a:t>the resulting </a:t>
            </a:r>
            <a:r>
              <a:rPr lang="en-US" sz="1000" dirty="0"/>
              <a:t>work only under the same or similar license to this one.</a:t>
            </a:r>
            <a:endParaRPr lang="en-IN" sz="1000" dirty="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With the understanding that:</a:t>
            </a:r>
            <a:endParaRPr sz="1000" b="0" i="0" u="none" strike="noStrike" cap="none" dirty="0" smtClean="0">
              <a:solidFill>
                <a:srgbClr val="000000"/>
              </a:solidFill>
              <a:latin typeface="Open Sans"/>
              <a:ea typeface="Open Sans"/>
              <a:cs typeface="Open Sans"/>
              <a:sym typeface="Open Sans"/>
            </a:endParaRPr>
          </a:p>
          <a:p>
            <a:pPr marL="114300">
              <a:spcBef>
                <a:spcPts val="225"/>
              </a:spcBef>
              <a:buClr>
                <a:srgbClr val="000000"/>
              </a:buClr>
              <a:buSzPts val="1000"/>
            </a:pPr>
            <a:r>
              <a:rPr lang="en-US" sz="1000" dirty="0" smtClean="0"/>
              <a:t>For </a:t>
            </a:r>
            <a:r>
              <a:rPr lang="en-US" sz="1000" dirty="0"/>
              <a:t>any reuse or distribution, you must make clear to others the license terms of this work. The best way to do this is with a link to this web page:</a:t>
            </a:r>
            <a:endParaRPr lang="en-IN" sz="1000" dirty="0"/>
          </a:p>
          <a:p>
            <a:pPr lvl="0">
              <a:lnSpc>
                <a:spcPct val="150000"/>
              </a:lnSpc>
              <a:spcBef>
                <a:spcPts val="225"/>
              </a:spcBef>
              <a:buClr>
                <a:srgbClr val="000000"/>
              </a:buClr>
              <a:buSzPts val="1000"/>
            </a:pPr>
            <a:r>
              <a:rPr lang="en-GB" sz="1000" u="sng" dirty="0">
                <a:solidFill>
                  <a:srgbClr val="000000"/>
                </a:solidFill>
                <a:latin typeface="Open Sans"/>
                <a:ea typeface="Open Sans"/>
                <a:cs typeface="Open Sans"/>
                <a:sym typeface="Open Sans"/>
                <a:hlinkClick r:id="rId5">
                  <a:extLst>
                    <a:ext uri="{A12FA001-AC4F-418D-AE19-62706E023703}">
                      <ahyp:hlinkClr xmlns="" xmlns:ahyp="http://schemas.microsoft.com/office/drawing/2018/hyperlinkcolor" xmlns:lc="http://schemas.openxmlformats.org/drawingml/2006/lockedCanvas" val="tx"/>
                    </a:ext>
                  </a:extLst>
                </a:hlinkClick>
              </a:rPr>
              <a:t>https</a:t>
            </a:r>
            <a:r>
              <a:rPr lang="en-GB" sz="1000" u="sng" dirty="0">
                <a:solidFill>
                  <a:srgbClr val="000000"/>
                </a:solidFill>
                <a:latin typeface="Open Sans"/>
                <a:ea typeface="Open Sans"/>
                <a:cs typeface="Open Sans"/>
                <a:sym typeface="Open Sans"/>
                <a:hlinkClick r:id="rId5">
                  <a:extLst>
                    <a:ext uri="{A12FA001-AC4F-418D-AE19-62706E023703}">
                      <ahyp:hlinkClr xmlns="" xmlns:ahyp="http://schemas.microsoft.com/office/drawing/2018/hyperlinkcolor" xmlns:lc="http://schemas.openxmlformats.org/drawingml/2006/lockedCanvas" val="tx"/>
                    </a:ext>
                  </a:extLst>
                </a:hlinkClick>
              </a:rPr>
              <a:t>://creativecommons.org/licenses/by-nc-sa/4.0/</a:t>
            </a:r>
            <a:endParaRPr lang="en-GB" sz="1000" dirty="0">
              <a:solidFill>
                <a:srgbClr val="000000"/>
              </a:solidFill>
              <a:latin typeface="Open Sans"/>
              <a:ea typeface="Open Sans"/>
              <a:cs typeface="Open Sans"/>
              <a:sym typeface="Open Sans"/>
            </a:endParaRPr>
          </a:p>
          <a:p>
            <a:pPr>
              <a:lnSpc>
                <a:spcPct val="150000"/>
              </a:lnSpc>
            </a:pPr>
            <a:r>
              <a:rPr lang="en-GB" sz="1000" dirty="0">
                <a:latin typeface="Open Sans" panose="020B0606030504020204" pitchFamily="34" charset="0"/>
                <a:ea typeface="Open Sans" panose="020B0606030504020204" pitchFamily="34" charset="0"/>
                <a:cs typeface="Open Sans" panose="020B0606030504020204" pitchFamily="34" charset="0"/>
              </a:rPr>
              <a:t>Copyright © 2025 Core Knowledge Foundation</a:t>
            </a:r>
          </a:p>
          <a:p>
            <a:pPr>
              <a:lnSpc>
                <a:spcPct val="150000"/>
              </a:lnSpc>
            </a:pPr>
            <a:r>
              <a:rPr lang="en-GB" sz="1000" u="sng" dirty="0">
                <a:solidFill>
                  <a:srgbClr val="000000"/>
                </a:solidFill>
                <a:latin typeface="Open Sans"/>
                <a:ea typeface="Open Sans"/>
                <a:cs typeface="Open Sans"/>
                <a:sym typeface="Open Sans"/>
                <a:hlinkClick r:id="rId4">
                  <a:extLst>
                    <a:ext uri="{A12FA001-AC4F-418D-AE19-62706E023703}">
                      <ahyp:hlinkClr xmlns="" xmlns:ahyp="http://schemas.microsoft.com/office/drawing/2018/hyperlinkcolor" xmlns:lc="http://schemas.openxmlformats.org/drawingml/2006/lockedCanvas" val="tx"/>
                    </a:ext>
                  </a:extLst>
                </a:hlinkClick>
              </a:rPr>
              <a:t>www.coreknowledge.org</a:t>
            </a:r>
            <a:endParaRPr lang="en-GB" sz="1000" dirty="0">
              <a:solidFill>
                <a:srgbClr val="000000"/>
              </a:solidFill>
              <a:latin typeface="Open Sans"/>
              <a:ea typeface="Open Sans"/>
              <a:cs typeface="Open Sans"/>
              <a:sym typeface="Open Sans"/>
            </a:endParaRPr>
          </a:p>
          <a:p>
            <a:pPr marL="0" marR="0" lvl="0" indent="0" algn="l" rtl="0">
              <a:lnSpc>
                <a:spcPct val="100000"/>
              </a:lnSpc>
              <a:spcBef>
                <a:spcPts val="975"/>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All </a:t>
            </a:r>
            <a:r>
              <a:rPr lang="en-US" sz="1000" b="0" i="0" u="none" strike="noStrike" cap="none" dirty="0">
                <a:solidFill>
                  <a:srgbClr val="211D1E"/>
                </a:solidFill>
                <a:latin typeface="Open Sans"/>
                <a:ea typeface="Open Sans"/>
                <a:cs typeface="Open Sans"/>
                <a:sym typeface="Open Sans"/>
              </a:rPr>
              <a:t>Rights Reserved.</a:t>
            </a:r>
            <a:endParaRPr sz="1000" b="0" i="0" u="none" strike="noStrike" cap="none" dirty="0">
              <a:solidFill>
                <a:srgbClr val="000000"/>
              </a:solidFill>
              <a:latin typeface="Open Sans"/>
              <a:ea typeface="Open Sans"/>
              <a:cs typeface="Open Sans"/>
              <a:sym typeface="Open Sans"/>
            </a:endParaRPr>
          </a:p>
          <a:p>
            <a:pPr>
              <a:spcBef>
                <a:spcPts val="1125"/>
              </a:spcBef>
              <a:buClr>
                <a:srgbClr val="000000"/>
              </a:buClr>
              <a:buSzPts val="1000"/>
            </a:pP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Core Knowledge</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Core Knowledge Curriculum Series™, Core Knowledge Arts™, Core Knowledge Music™ are trademarks </a:t>
            </a:r>
            <a:r>
              <a:rPr lang="en-US" sz="1000" b="0" i="0"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a:rPr>
              <a:t>are trademarks of the Core Knowledge Foundation. Foundations of Freedom is a trademark of the Louisiana Department of Education.</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 </a:t>
            </a:r>
            <a:endParaRPr sz="1000" b="0" i="0" u="none" strike="noStrike" cap="none" dirty="0">
              <a:solidFill>
                <a:srgbClr val="000000"/>
              </a:solidFill>
              <a:latin typeface="Open Sans"/>
              <a:ea typeface="Open Sans"/>
              <a:cs typeface="Open Sans"/>
              <a:sym typeface="Open Sans"/>
            </a:endParaRPr>
          </a:p>
          <a:p>
            <a:pPr lvl="0">
              <a:spcBef>
                <a:spcPts val="225"/>
              </a:spcBef>
              <a:buClr>
                <a:srgbClr val="000000"/>
              </a:buClr>
              <a:buSzPts val="1000"/>
            </a:pPr>
            <a:r>
              <a:rPr lang="en-US" sz="1000" dirty="0"/>
              <a:t>Trademarks and trade names are shown in this book strictly for illustrative and educational purposes and are the property of their respective owners. References herein should not be regarded as affecting the validity of said trademarks and trade names.</a:t>
            </a:r>
            <a:endParaRPr sz="1000" b="0" i="0" u="none" strike="noStrike" cap="none" dirty="0">
              <a:solidFill>
                <a:srgbClr val="000000"/>
              </a:solidFill>
              <a:latin typeface="Open Sans"/>
              <a:ea typeface="Open Sans"/>
              <a:cs typeface="Open Sans"/>
              <a:sym typeface="Open Sans"/>
            </a:endParaRPr>
          </a:p>
        </p:txBody>
      </p:sp>
      <p:sp>
        <p:nvSpPr>
          <p:cNvPr id="10" name="Rectangle 9"/>
          <p:cNvSpPr/>
          <p:nvPr/>
        </p:nvSpPr>
        <p:spPr>
          <a:xfrm rot="16200000">
            <a:off x="7789956" y="4977650"/>
            <a:ext cx="1643399" cy="246221"/>
          </a:xfrm>
          <a:prstGeom prst="rect">
            <a:avLst/>
          </a:prstGeom>
        </p:spPr>
        <p:txBody>
          <a:bodyPr wrap="none">
            <a:spAutoFit/>
          </a:bodyPr>
          <a:lstStyle/>
          <a:p>
            <a:r>
              <a:rPr lang="en-US" sz="1000" dirty="0">
                <a:solidFill>
                  <a:srgbClr val="211D1E"/>
                </a:solidFill>
                <a:latin typeface="Arial" pitchFamily="34" charset="0"/>
                <a:ea typeface="Open Sans"/>
                <a:cs typeface="Arial" pitchFamily="34" charset="0"/>
                <a:sym typeface="Open Sans"/>
              </a:rPr>
              <a:t>ISBN: 979-8-88970-661-8</a:t>
            </a:r>
            <a:endParaRPr lang="en-IN" sz="1000" dirty="0">
              <a:latin typeface="Arial" pitchFamily="34" charset="0"/>
              <a:cs typeface="Arial" pitchFamily="34" charset="0"/>
            </a:endParaRPr>
          </a:p>
        </p:txBody>
      </p:sp>
    </p:spTree>
    <p:extLst>
      <p:ext uri="{BB962C8B-B14F-4D97-AF65-F5344CB8AC3E}">
        <p14:creationId xmlns:p14="http://schemas.microsoft.com/office/powerpoint/2010/main" val="5854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FE55E06-54F7-5DA7-A607-D0A282C8CBDC}"/>
              </a:ext>
            </a:extLst>
          </p:cNvPr>
          <p:cNvSpPr txBox="1"/>
          <p:nvPr/>
        </p:nvSpPr>
        <p:spPr>
          <a:xfrm>
            <a:off x="4121728" y="882458"/>
            <a:ext cx="4109545" cy="584775"/>
          </a:xfrm>
          <a:prstGeom prst="rect">
            <a:avLst/>
          </a:prstGeom>
          <a:noFill/>
        </p:spPr>
        <p:txBody>
          <a:bodyPr wrap="square" rtlCol="0" anchor="ctr">
            <a:spAutoFit/>
          </a:bodyPr>
          <a:lstStyle/>
          <a:p>
            <a:pPr algn="ctr"/>
            <a:r>
              <a:rPr lang="en-US" sz="32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sp>
        <p:nvSpPr>
          <p:cNvPr id="7" name="TextBox 6">
            <a:extLst>
              <a:ext uri="{FF2B5EF4-FFF2-40B4-BE49-F238E27FC236}">
                <a16:creationId xmlns:a16="http://schemas.microsoft.com/office/drawing/2014/main" xmlns="" id="{73643B27-6D39-BC92-C4DC-2DE26E91F97B}"/>
              </a:ext>
            </a:extLst>
          </p:cNvPr>
          <p:cNvSpPr txBox="1"/>
          <p:nvPr/>
        </p:nvSpPr>
        <p:spPr>
          <a:xfrm>
            <a:off x="455349" y="1585665"/>
            <a:ext cx="3945098" cy="3477875"/>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 Elements of Music</a:t>
            </a:r>
            <a:endParaRPr lang="en-US" sz="1400" dirty="0" smtClean="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Reading Rhythms</a:t>
            </a:r>
          </a:p>
          <a:p>
            <a:r>
              <a:rPr lang="en-US" sz="1200" b="1" i="1"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Notation Review</a:t>
            </a:r>
          </a:p>
          <a:p>
            <a:r>
              <a:rPr lang="en-US" sz="1200" b="1" i="1"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 Dynamic Markings</a:t>
            </a:r>
            <a:r>
              <a:rPr lang="en-US" sz="1200" i="1" dirty="0" smtClean="0">
                <a:latin typeface="Times New Roman" panose="02020603050405020304" pitchFamily="18" charset="0"/>
                <a:cs typeface="Times New Roman" panose="02020603050405020304" pitchFamily="18" charset="0"/>
              </a:rPr>
              <a:t> </a:t>
            </a:r>
            <a:endParaRPr lang="en-US" sz="1200" i="1"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 Major and Minor Triads</a:t>
            </a:r>
            <a:endParaRPr lang="en-US" sz="1200" dirty="0" smtClean="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5</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Repeat Signs and Markings</a:t>
            </a:r>
          </a:p>
          <a:p>
            <a:pPr lvl="1"/>
            <a:endParaRPr lang="en-US" sz="1200"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 Expression Through Song </a:t>
            </a:r>
          </a:p>
          <a:p>
            <a:r>
              <a:rPr lang="en-US" sz="1200" b="1" i="1" dirty="0" smtClean="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Empowering </a:t>
            </a:r>
            <a:r>
              <a:rPr lang="en-US" sz="1200" dirty="0" smtClean="0">
                <a:latin typeface="Times New Roman" panose="02020603050405020304" pitchFamily="18" charset="0"/>
                <a:cs typeface="Times New Roman" panose="02020603050405020304" pitchFamily="18" charset="0"/>
              </a:rPr>
              <a:t>Music</a:t>
            </a:r>
            <a:endParaRPr lang="en-US" sz="1200" dirty="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7</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The Power of Music to Heal</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III. Baroque </a:t>
            </a:r>
            <a:r>
              <a:rPr lang="en-US" b="1" dirty="0" smtClean="0">
                <a:latin typeface="Times New Roman" panose="02020603050405020304" pitchFamily="18" charset="0"/>
                <a:cs typeface="Times New Roman" panose="02020603050405020304" pitchFamily="18" charset="0"/>
              </a:rPr>
              <a:t>Music</a:t>
            </a:r>
            <a:endParaRPr lang="en-US" b="1" dirty="0">
              <a:latin typeface="Times New Roman" panose="02020603050405020304" pitchFamily="18" charset="0"/>
              <a:cs typeface="Times New Roman" panose="02020603050405020304" pitchFamily="18" charset="0"/>
            </a:endParaRPr>
          </a:p>
          <a:p>
            <a:endParaRPr lang="en-US" sz="1200" b="1" i="1" dirty="0">
              <a:latin typeface="Times New Roman" panose="02020603050405020304" pitchFamily="18" charset="0"/>
              <a:cs typeface="Times New Roman" panose="02020603050405020304" pitchFamily="18" charset="0"/>
            </a:endParaRPr>
          </a:p>
          <a:p>
            <a:pPr>
              <a:spcAft>
                <a:spcPts val="1200"/>
              </a:spcAft>
            </a:pPr>
            <a:r>
              <a:rPr lang="en-US" b="1" dirty="0">
                <a:latin typeface="Times New Roman" panose="02020603050405020304" pitchFamily="18" charset="0"/>
                <a:cs typeface="Times New Roman" panose="02020603050405020304" pitchFamily="18" charset="0"/>
              </a:rPr>
              <a:t>IV. Classical Music</a:t>
            </a:r>
          </a:p>
          <a:p>
            <a:r>
              <a:rPr lang="en-US" b="1" dirty="0" smtClean="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 Romantic </a:t>
            </a:r>
            <a:r>
              <a:rPr lang="en-US" b="1" dirty="0" smtClean="0">
                <a:latin typeface="Times New Roman" panose="02020603050405020304" pitchFamily="18" charset="0"/>
                <a:cs typeface="Times New Roman" panose="02020603050405020304" pitchFamily="18" charset="0"/>
              </a:rPr>
              <a:t>Composers</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D9F65F5-F921-B704-CB8F-A81F53078A62}"/>
              </a:ext>
            </a:extLst>
          </p:cNvPr>
          <p:cNvSpPr txBox="1"/>
          <p:nvPr/>
        </p:nvSpPr>
        <p:spPr>
          <a:xfrm>
            <a:off x="2141651" y="187976"/>
            <a:ext cx="3216166" cy="461665"/>
          </a:xfrm>
          <a:prstGeom prst="rect">
            <a:avLst/>
          </a:prstGeom>
          <a:noFill/>
        </p:spPr>
        <p:txBody>
          <a:bodyPr wrap="square" rtlCol="0" anchor="ctr">
            <a:spAutoFit/>
          </a:bodyPr>
          <a:lstStyle/>
          <a:p>
            <a:r>
              <a:rPr lang="en-US" sz="2400" dirty="0">
                <a:ln w="12700">
                  <a:noFill/>
                </a:ln>
                <a:latin typeface="Times New Roman" panose="02020603050405020304" pitchFamily="18" charset="0"/>
                <a:cs typeface="Times New Roman" panose="02020603050405020304" pitchFamily="18" charset="0"/>
              </a:rPr>
              <a:t>Content</a:t>
            </a:r>
          </a:p>
        </p:txBody>
      </p:sp>
      <p:sp>
        <p:nvSpPr>
          <p:cNvPr id="11" name="TextBox 10">
            <a:extLst>
              <a:ext uri="{FF2B5EF4-FFF2-40B4-BE49-F238E27FC236}">
                <a16:creationId xmlns:a16="http://schemas.microsoft.com/office/drawing/2014/main" xmlns="" id="{1350A7C3-9355-7FEE-9068-353E3ECEC39C}"/>
              </a:ext>
            </a:extLst>
          </p:cNvPr>
          <p:cNvSpPr txBox="1"/>
          <p:nvPr/>
        </p:nvSpPr>
        <p:spPr>
          <a:xfrm>
            <a:off x="0" y="462281"/>
            <a:ext cx="9120146"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Music Slide </a:t>
            </a:r>
            <a:r>
              <a:rPr lang="en-US" sz="4000" dirty="0">
                <a:latin typeface="Times New Roman" panose="02020603050405020304" pitchFamily="18" charset="0"/>
                <a:cs typeface="Times New Roman" panose="02020603050405020304" pitchFamily="18" charset="0"/>
              </a:rPr>
              <a:t>Deck</a:t>
            </a:r>
          </a:p>
        </p:txBody>
      </p:sp>
      <p:pic>
        <p:nvPicPr>
          <p:cNvPr id="12" name="Picture 11">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Tree>
    <p:extLst>
      <p:ext uri="{BB962C8B-B14F-4D97-AF65-F5344CB8AC3E}">
        <p14:creationId xmlns:p14="http://schemas.microsoft.com/office/powerpoint/2010/main" val="268689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xmlns="" id="{B6565660-8C99-34EA-3592-60502DA5A8CA}"/>
              </a:ext>
            </a:extLst>
          </p:cNvPr>
          <p:cNvGraphicFramePr>
            <a:graphicFrameLocks noGrp="1"/>
          </p:cNvGraphicFramePr>
          <p:nvPr>
            <p:extLst>
              <p:ext uri="{D42A27DB-BD31-4B8C-83A1-F6EECF244321}">
                <p14:modId xmlns:p14="http://schemas.microsoft.com/office/powerpoint/2010/main" val="1851555512"/>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1</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cs typeface="Times New Roman" panose="02020603050405020304" pitchFamily="18" charset="0"/>
                        </a:rPr>
                        <a:t>Reading Rhythms</a:t>
                      </a:r>
                      <a:endParaRPr lang="en-US" sz="240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sp>
        <p:nvSpPr>
          <p:cNvPr id="10" name="TextBox 9">
            <a:extLst>
              <a:ext uri="{FF2B5EF4-FFF2-40B4-BE49-F238E27FC236}">
                <a16:creationId xmlns:a16="http://schemas.microsoft.com/office/drawing/2014/main" xmlns="" id="{1F66A1C1-53CB-CCA4-08E8-361A0971DB56}"/>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cxnSp>
        <p:nvCxnSpPr>
          <p:cNvPr id="15" name="Straight Connector 14">
            <a:extLst>
              <a:ext uri="{FF2B5EF4-FFF2-40B4-BE49-F238E27FC236}">
                <a16:creationId xmlns:a16="http://schemas.microsoft.com/office/drawing/2014/main" xmlns=""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7B39D998-E8C7-5979-F992-7D0F4AFEC870}"/>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pic>
        <p:nvPicPr>
          <p:cNvPr id="12" name="Picture 11">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64760"/>
          <a:stretch/>
        </p:blipFill>
        <p:spPr>
          <a:xfrm>
            <a:off x="880649" y="2460640"/>
            <a:ext cx="7319640" cy="1895984"/>
          </a:xfrm>
          <a:prstGeom prst="rect">
            <a:avLst/>
          </a:prstGeom>
        </p:spPr>
      </p:pic>
      <p:sp>
        <p:nvSpPr>
          <p:cNvPr id="11" name="TextBox 10">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spTree>
    <p:extLst>
      <p:ext uri="{BB962C8B-B14F-4D97-AF65-F5344CB8AC3E}">
        <p14:creationId xmlns:p14="http://schemas.microsoft.com/office/powerpoint/2010/main" val="1480344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2685246370"/>
              </p:ext>
            </p:extLst>
          </p:nvPr>
        </p:nvGraphicFramePr>
        <p:xfrm>
          <a:off x="441227" y="4801015"/>
          <a:ext cx="7998840" cy="822960"/>
        </p:xfrm>
        <a:graphic>
          <a:graphicData uri="http://schemas.openxmlformats.org/drawingml/2006/table">
            <a:tbl>
              <a:tblPr firstRow="1" bandRow="1">
                <a:tableStyleId>{073A0DAA-6AF3-43AB-8588-CEC1D06C72B9}</a:tableStyleId>
              </a:tblPr>
              <a:tblGrid>
                <a:gridCol w="3673025"/>
                <a:gridCol w="4325815"/>
              </a:tblGrid>
              <a:tr h="811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Times New Roman" pitchFamily="18" charset="0"/>
                          <a:cs typeface="Times New Roman" pitchFamily="18" charset="0"/>
                        </a:rPr>
                        <a:t>Tied Notes </a:t>
                      </a:r>
                      <a:r>
                        <a:rPr lang="en-GB" sz="1600" b="0" dirty="0" smtClean="0">
                          <a:solidFill>
                            <a:schemeClr val="tx1"/>
                          </a:solidFill>
                          <a:latin typeface="Times New Roman" pitchFamily="18" charset="0"/>
                          <a:cs typeface="Times New Roman" pitchFamily="18" charset="0"/>
                        </a:rPr>
                        <a:t>connect the values of two </a:t>
                      </a:r>
                      <a:r>
                        <a:rPr lang="en-GB" sz="1600" b="0" dirty="0" err="1" smtClean="0">
                          <a:solidFill>
                            <a:schemeClr val="tx1"/>
                          </a:solidFill>
                          <a:latin typeface="Times New Roman" pitchFamily="18" charset="0"/>
                          <a:cs typeface="Times New Roman" pitchFamily="18" charset="0"/>
                        </a:rPr>
                        <a:t>neighboring</a:t>
                      </a:r>
                      <a:r>
                        <a:rPr lang="en-GB" sz="1600" b="0" dirty="0" smtClean="0">
                          <a:solidFill>
                            <a:schemeClr val="tx1"/>
                          </a:solidFill>
                          <a:latin typeface="Times New Roman" pitchFamily="18" charset="0"/>
                          <a:cs typeface="Times New Roman" pitchFamily="18" charset="0"/>
                        </a:rPr>
                        <a:t> notes of the same pitch using a curved line.</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latin typeface="Times New Roman" pitchFamily="18" charset="0"/>
                          <a:cs typeface="Times New Roman" pitchFamily="18" charset="0"/>
                        </a:rPr>
                        <a:t>Dotted Notes </a:t>
                      </a:r>
                      <a:r>
                        <a:rPr lang="en-GB" sz="1600" b="0" dirty="0" smtClean="0">
                          <a:solidFill>
                            <a:schemeClr val="tx1"/>
                          </a:solidFill>
                          <a:latin typeface="Times New Roman" pitchFamily="18" charset="0"/>
                          <a:cs typeface="Times New Roman" pitchFamily="18" charset="0"/>
                        </a:rPr>
                        <a:t>use dots to add a half value to the note being dotted.</a:t>
                      </a:r>
                      <a:endParaRPr lang="en-IN"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a:extLst>
              <a:ext uri="{FF2B5EF4-FFF2-40B4-BE49-F238E27FC236}">
                <a16:creationId xmlns:a16="http://schemas.microsoft.com/office/drawing/2014/main" xmlns="" id="{B6565660-8C99-34EA-3592-60502DA5A8CA}"/>
              </a:ext>
            </a:extLst>
          </p:cNvPr>
          <p:cNvGraphicFramePr>
            <a:graphicFrameLocks noGrp="1"/>
          </p:cNvGraphicFramePr>
          <p:nvPr>
            <p:extLst>
              <p:ext uri="{D42A27DB-BD31-4B8C-83A1-F6EECF244321}">
                <p14:modId xmlns:p14="http://schemas.microsoft.com/office/powerpoint/2010/main" val="1796228266"/>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2</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Notation Review</a:t>
                      </a:r>
                      <a:endParaRPr lang="en-US" sz="24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15" name="Straight Connector 14">
            <a:extLst>
              <a:ext uri="{FF2B5EF4-FFF2-40B4-BE49-F238E27FC236}">
                <a16:creationId xmlns:a16="http://schemas.microsoft.com/office/drawing/2014/main" xmlns=""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xmlns="" id="{1AAE9DFA-AC14-D024-FBE6-D8BC036D0EEB}"/>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4" name="TextBox 3">
            <a:extLst>
              <a:ext uri="{FF2B5EF4-FFF2-40B4-BE49-F238E27FC236}">
                <a16:creationId xmlns:a16="http://schemas.microsoft.com/office/drawing/2014/main" xmlns="" id="{C73A63BE-0A47-B5D0-7D3C-D61F325FF7B6}"/>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14" name="Picture 13">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6" name="TextBox 15"/>
          <p:cNvSpPr txBox="1"/>
          <p:nvPr/>
        </p:nvSpPr>
        <p:spPr>
          <a:xfrm>
            <a:off x="186559" y="1054126"/>
            <a:ext cx="8306599" cy="584775"/>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Musical Notation </a:t>
            </a:r>
            <a:r>
              <a:rPr lang="en-US" sz="1600" dirty="0" smtClean="0">
                <a:latin typeface="Times New Roman" panose="02020603050405020304" pitchFamily="18" charset="0"/>
                <a:cs typeface="Times New Roman" panose="02020603050405020304" pitchFamily="18" charset="0"/>
              </a:rPr>
              <a:t>Clefs, such as the treble clef and the bass clef, indicate the range of notes appearing on a staff.</a:t>
            </a:r>
            <a:endParaRPr lang="en-IN" sz="1600" dirty="0"/>
          </a:p>
        </p:txBody>
      </p:sp>
      <p:sp>
        <p:nvSpPr>
          <p:cNvPr id="18" name="TextBox 17"/>
          <p:cNvSpPr txBox="1"/>
          <p:nvPr/>
        </p:nvSpPr>
        <p:spPr>
          <a:xfrm>
            <a:off x="228559" y="2655455"/>
            <a:ext cx="8211508" cy="584775"/>
          </a:xfrm>
          <a:prstGeom prst="rect">
            <a:avLst/>
          </a:prstGeom>
          <a:noFill/>
        </p:spPr>
        <p:txBody>
          <a:bodyPr wrap="square" rtlCol="0">
            <a:spAutoFit/>
          </a:bodyPr>
          <a:lstStyle/>
          <a:p>
            <a:r>
              <a:rPr lang="en-GB" sz="1600" b="1" dirty="0" smtClean="0">
                <a:latin typeface="Times New Roman" panose="02020603050405020304" pitchFamily="18" charset="0"/>
                <a:cs typeface="Times New Roman" panose="02020603050405020304" pitchFamily="18" charset="0"/>
              </a:rPr>
              <a:t>Rests</a:t>
            </a:r>
            <a:r>
              <a:rPr lang="en-GB"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show when silences should occur when </a:t>
            </a:r>
            <a:r>
              <a:rPr lang="en-GB" sz="1600" dirty="0" smtClean="0">
                <a:latin typeface="Times New Roman" panose="02020603050405020304" pitchFamily="18" charset="0"/>
                <a:cs typeface="Times New Roman" panose="02020603050405020304" pitchFamily="18" charset="0"/>
              </a:rPr>
              <a:t>music </a:t>
            </a:r>
            <a:r>
              <a:rPr lang="en-GB" sz="1600" dirty="0">
                <a:latin typeface="Times New Roman" panose="02020603050405020304" pitchFamily="18" charset="0"/>
                <a:cs typeface="Times New Roman" panose="02020603050405020304" pitchFamily="18" charset="0"/>
              </a:rPr>
              <a:t>is being played. Rests and notes have matching values.</a:t>
            </a:r>
            <a:endParaRPr lang="en-IN" sz="1600" dirty="0"/>
          </a:p>
        </p:txBody>
      </p:sp>
      <p:sp>
        <p:nvSpPr>
          <p:cNvPr id="19" name="TextBox 18">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308337525"/>
              </p:ext>
            </p:extLst>
          </p:nvPr>
        </p:nvGraphicFramePr>
        <p:xfrm>
          <a:off x="987632" y="1708027"/>
          <a:ext cx="6485830" cy="787598"/>
        </p:xfrm>
        <a:graphic>
          <a:graphicData uri="http://schemas.openxmlformats.org/drawingml/2006/table">
            <a:tbl>
              <a:tblPr firstRow="1" bandRow="1">
                <a:tableStyleId>{073A0DAA-6AF3-43AB-8588-CEC1D06C72B9}</a:tableStyleId>
              </a:tblPr>
              <a:tblGrid>
                <a:gridCol w="3294222"/>
                <a:gridCol w="3191608"/>
              </a:tblGrid>
              <a:tr h="787598">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34" y="3354061"/>
            <a:ext cx="5081026" cy="112166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842" y="1728450"/>
            <a:ext cx="3023622" cy="71323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479" y="1837158"/>
            <a:ext cx="3023622" cy="606553"/>
          </a:xfrm>
          <a:prstGeom prst="rect">
            <a:avLst/>
          </a:prstGeom>
        </p:spPr>
      </p:pic>
    </p:spTree>
    <p:extLst>
      <p:ext uri="{BB962C8B-B14F-4D97-AF65-F5344CB8AC3E}">
        <p14:creationId xmlns:p14="http://schemas.microsoft.com/office/powerpoint/2010/main" val="225089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1540687948"/>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3</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cs typeface="Times New Roman" panose="02020603050405020304" pitchFamily="18" charset="0"/>
                        </a:rPr>
                        <a:t>Dynamic Markings</a:t>
                      </a:r>
                      <a:endParaRPr lang="en-US" sz="2400" b="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4" name="Table 13">
            <a:extLst>
              <a:ext uri="{FF2B5EF4-FFF2-40B4-BE49-F238E27FC236}">
                <a16:creationId xmlns:a16="http://schemas.microsoft.com/office/drawing/2014/main" xmlns="" id="{FDCD84DF-E1E6-461F-7EC7-D63ADFA33F94}"/>
              </a:ext>
            </a:extLst>
          </p:cNvPr>
          <p:cNvGraphicFramePr>
            <a:graphicFrameLocks noGrp="1"/>
          </p:cNvGraphicFramePr>
          <p:nvPr>
            <p:extLst>
              <p:ext uri="{D42A27DB-BD31-4B8C-83A1-F6EECF244321}">
                <p14:modId xmlns:p14="http://schemas.microsoft.com/office/powerpoint/2010/main" val="592881593"/>
              </p:ext>
            </p:extLst>
          </p:nvPr>
        </p:nvGraphicFramePr>
        <p:xfrm>
          <a:off x="628650" y="3726974"/>
          <a:ext cx="7886700" cy="274320"/>
        </p:xfrm>
        <a:graphic>
          <a:graphicData uri="http://schemas.openxmlformats.org/drawingml/2006/table">
            <a:tbl>
              <a:tblPr/>
              <a:tblGrid>
                <a:gridCol w="7886700">
                  <a:extLst>
                    <a:ext uri="{9D8B030D-6E8A-4147-A177-3AD203B41FA5}">
                      <a16:colId xmlns:a16="http://schemas.microsoft.com/office/drawing/2014/main" xmlns="" val="3963708975"/>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a16="http://schemas.microsoft.com/office/drawing/2014/main" xmlns="" val="1194487730"/>
                  </a:ext>
                </a:extLst>
              </a:tr>
            </a:tbl>
          </a:graphicData>
        </a:graphic>
      </p:graphicFrame>
      <p:sp>
        <p:nvSpPr>
          <p:cNvPr id="15" name="Rectangle 3">
            <a:extLst>
              <a:ext uri="{FF2B5EF4-FFF2-40B4-BE49-F238E27FC236}">
                <a16:creationId xmlns:a16="http://schemas.microsoft.com/office/drawing/2014/main" xmlns="" id="{4BC7D1AA-9592-8E55-FF66-3DFC39AF1B04}"/>
              </a:ext>
            </a:extLst>
          </p:cNvPr>
          <p:cNvSpPr>
            <a:spLocks noChangeArrowheads="1"/>
          </p:cNvSpPr>
          <p:nvPr/>
        </p:nvSpPr>
        <p:spPr bwMode="auto">
          <a:xfrm>
            <a:off x="744264" y="462924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xmlns="" id="{6526ABE7-11C1-BD1B-AA9E-0E57672127EB}"/>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9" name="TextBox 8">
            <a:extLst>
              <a:ext uri="{FF2B5EF4-FFF2-40B4-BE49-F238E27FC236}">
                <a16:creationId xmlns:a16="http://schemas.microsoft.com/office/drawing/2014/main" xmlns="" id="{09D1173D-95FC-6F58-B0FB-480D3F9FE6C7}"/>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13" name="Picture 12">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grpSp>
        <p:nvGrpSpPr>
          <p:cNvPr id="17" name="Group 16"/>
          <p:cNvGrpSpPr/>
          <p:nvPr/>
        </p:nvGrpSpPr>
        <p:grpSpPr>
          <a:xfrm rot="293518">
            <a:off x="1415232" y="4173482"/>
            <a:ext cx="2694416" cy="406229"/>
            <a:chOff x="1846053" y="3303917"/>
            <a:chExt cx="2694416" cy="406229"/>
          </a:xfrm>
        </p:grpSpPr>
        <p:cxnSp>
          <p:nvCxnSpPr>
            <p:cNvPr id="23" name="Straight Connector 22"/>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rot="11047520">
            <a:off x="4949184" y="4191239"/>
            <a:ext cx="2694416" cy="406229"/>
            <a:chOff x="1846053" y="3303917"/>
            <a:chExt cx="2694416" cy="406229"/>
          </a:xfrm>
        </p:grpSpPr>
        <p:cxnSp>
          <p:nvCxnSpPr>
            <p:cNvPr id="21" name="Straight Connector 20"/>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sp>
        <p:nvSpPr>
          <p:cNvPr id="19" name="Rectangle 18"/>
          <p:cNvSpPr/>
          <p:nvPr/>
        </p:nvSpPr>
        <p:spPr>
          <a:xfrm>
            <a:off x="1353904" y="4624854"/>
            <a:ext cx="2678938" cy="646331"/>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i="1" dirty="0" smtClean="0">
                <a:latin typeface="Times New Roman" panose="02020603050405020304" pitchFamily="18" charset="0"/>
                <a:cs typeface="Times New Roman" panose="02020603050405020304" pitchFamily="18" charset="0"/>
              </a:rPr>
              <a:t>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increase in volume</a:t>
            </a:r>
            <a:endParaRPr lang="en-IN" dirty="0">
              <a:latin typeface="Times New Roman" panose="02020603050405020304" pitchFamily="18" charset="0"/>
              <a:cs typeface="Times New Roman" panose="02020603050405020304" pitchFamily="18" charset="0"/>
            </a:endParaRPr>
          </a:p>
        </p:txBody>
      </p:sp>
      <p:sp>
        <p:nvSpPr>
          <p:cNvPr id="20" name="Rectangle 19"/>
          <p:cNvSpPr/>
          <p:nvPr/>
        </p:nvSpPr>
        <p:spPr>
          <a:xfrm>
            <a:off x="4946660" y="4624854"/>
            <a:ext cx="2717411" cy="646331"/>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i="1" dirty="0" smtClean="0">
                <a:latin typeface="Times New Roman" panose="02020603050405020304" pitchFamily="18" charset="0"/>
                <a:cs typeface="Times New Roman" panose="02020603050405020304" pitchFamily="18" charset="0"/>
              </a:rPr>
              <a:t>decrescendo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decrease in volume</a:t>
            </a:r>
            <a:endParaRPr lang="en-IN"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sp>
        <p:nvSpPr>
          <p:cNvPr id="4" name="Rectangle 3"/>
          <p:cNvSpPr/>
          <p:nvPr/>
        </p:nvSpPr>
        <p:spPr>
          <a:xfrm>
            <a:off x="307224" y="1141076"/>
            <a:ext cx="8510955" cy="369332"/>
          </a:xfrm>
          <a:prstGeom prst="rect">
            <a:avLst/>
          </a:prstGeom>
        </p:spPr>
        <p:txBody>
          <a:bodyPr wrap="square">
            <a:spAutoFit/>
          </a:bodyPr>
          <a:lstStyle/>
          <a:p>
            <a:r>
              <a:rPr lang="en-GB" dirty="0">
                <a:solidFill>
                  <a:srgbClr val="000000"/>
                </a:solidFill>
                <a:latin typeface="Times New Roman" panose="02020603050405020304" pitchFamily="18" charset="0"/>
              </a:rPr>
              <a:t>Composers use various dynamics markings to indicate how sheet music should be played. ​</a:t>
            </a:r>
            <a:endParaRPr lang="en-IN" dirty="0"/>
          </a:p>
        </p:txBody>
      </p:sp>
      <p:sp>
        <p:nvSpPr>
          <p:cNvPr id="5" name="Rectangle 4"/>
          <p:cNvSpPr/>
          <p:nvPr/>
        </p:nvSpPr>
        <p:spPr>
          <a:xfrm>
            <a:off x="3631223" y="1489657"/>
            <a:ext cx="2118945" cy="923330"/>
          </a:xfrm>
          <a:prstGeom prst="rect">
            <a:avLst/>
          </a:prstGeom>
        </p:spPr>
        <p:txBody>
          <a:bodyPr wrap="square">
            <a:spAutoFit/>
          </a:bodyPr>
          <a:lstStyle/>
          <a:p>
            <a:pPr fontAlgn="base"/>
            <a:r>
              <a:rPr lang="en-US" dirty="0">
                <a:solidFill>
                  <a:srgbClr val="000000"/>
                </a:solidFill>
              </a:rPr>
              <a:t>• </a:t>
            </a:r>
            <a:r>
              <a:rPr lang="en-US" b="1" i="1" dirty="0" smtClean="0">
                <a:solidFill>
                  <a:srgbClr val="000000"/>
                </a:solidFill>
                <a:latin typeface="Times New Roman" panose="02020603050405020304" pitchFamily="18" charset="0"/>
              </a:rPr>
              <a:t>forte</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loud</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piano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soft</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mezzo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medium</a:t>
            </a:r>
            <a:endParaRPr lang="en-US" b="0" i="0" dirty="0">
              <a:solidFill>
                <a:srgbClr val="000000"/>
              </a:solidFill>
              <a:effectLst/>
              <a:latin typeface="Segoe UI" panose="020B0502040204020203"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321594720"/>
              </p:ext>
            </p:extLst>
          </p:nvPr>
        </p:nvGraphicFramePr>
        <p:xfrm>
          <a:off x="819150" y="2700532"/>
          <a:ext cx="7696200" cy="1122045"/>
        </p:xfrm>
        <a:graphic>
          <a:graphicData uri="http://schemas.openxmlformats.org/drawingml/2006/table">
            <a:tbl>
              <a:tblPr/>
              <a:tblGrid>
                <a:gridCol w="1371600"/>
                <a:gridCol w="942975"/>
                <a:gridCol w="1666875"/>
                <a:gridCol w="1666875"/>
                <a:gridCol w="838200"/>
                <a:gridCol w="1209675"/>
              </a:tblGrid>
              <a:tr h="390525">
                <a:tc>
                  <a:txBody>
                    <a:bodyPr/>
                    <a:lstStyle/>
                    <a:p>
                      <a:pPr algn="l" fontAlgn="base"/>
                      <a:r>
                        <a:rPr lang="en-IN" sz="1800" b="1" i="1" dirty="0">
                          <a:solidFill>
                            <a:srgbClr val="000000"/>
                          </a:solidFill>
                          <a:effectLst/>
                          <a:latin typeface="Times New Roman" panose="02020603050405020304" pitchFamily="18" charset="0"/>
                        </a:rPr>
                        <a:t>pp</a:t>
                      </a:r>
                      <a:r>
                        <a:rPr lang="en-IN" sz="1800" b="1" i="0" dirty="0">
                          <a:solidFill>
                            <a:srgbClr val="FFFFFF"/>
                          </a:solidFill>
                          <a:effectLst/>
                          <a:latin typeface="Times New Roman" panose="02020603050405020304" pitchFamily="18" charset="0"/>
                        </a:rPr>
                        <a:t>​</a:t>
                      </a:r>
                      <a:endParaRPr lang="en-IN" b="1" i="0" dirty="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p</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mp</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mf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ff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r h="361950">
                <a:tc>
                  <a:txBody>
                    <a:bodyPr/>
                    <a:lstStyle/>
                    <a:p>
                      <a:pPr algn="l" fontAlgn="base"/>
                      <a:r>
                        <a:rPr lang="en-GB" sz="1800" b="0" i="0" dirty="0" smtClean="0">
                          <a:solidFill>
                            <a:srgbClr val="000000"/>
                          </a:solidFill>
                          <a:effectLst/>
                          <a:latin typeface="Times New Roman" panose="02020603050405020304" pitchFamily="18" charset="0"/>
                        </a:rPr>
                        <a:t>Very </a:t>
                      </a:r>
                      <a:r>
                        <a:rPr lang="en-GB" sz="1800" b="0" i="0" dirty="0">
                          <a:solidFill>
                            <a:srgbClr val="000000"/>
                          </a:solidFill>
                          <a:effectLst/>
                          <a:latin typeface="Times New Roman" panose="02020603050405020304" pitchFamily="18" charset="0"/>
                        </a:rPr>
                        <a:t>soft​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0" i="0" dirty="0" smtClean="0">
                          <a:solidFill>
                            <a:srgbClr val="000000"/>
                          </a:solidFill>
                          <a:effectLst/>
                          <a:latin typeface="Times New Roman" panose="02020603050405020304" pitchFamily="18" charset="0"/>
                        </a:rPr>
                        <a:t>Soft</a:t>
                      </a:r>
                      <a:r>
                        <a:rPr lang="en-IN" sz="1800" b="0" i="0" dirty="0">
                          <a:solidFill>
                            <a:srgbClr val="000000"/>
                          </a:solidFill>
                          <a:effectLst/>
                          <a:latin typeface="Times New Roman" panose="02020603050405020304" pitchFamily="18" charset="0"/>
                        </a:rPr>
                        <a:t>​</a:t>
                      </a:r>
                      <a:endParaRPr lang="en-IN"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Medium </a:t>
                      </a:r>
                      <a:r>
                        <a:rPr lang="en-GB" sz="1800" b="0" i="0" dirty="0">
                          <a:solidFill>
                            <a:srgbClr val="000000"/>
                          </a:solidFill>
                          <a:effectLst/>
                          <a:latin typeface="Times New Roman" panose="02020603050405020304" pitchFamily="18" charset="0"/>
                        </a:rPr>
                        <a:t>soft​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Medium </a:t>
                      </a:r>
                      <a:r>
                        <a:rPr lang="en-GB" sz="1800" b="0" i="0" dirty="0">
                          <a:solidFill>
                            <a:srgbClr val="000000"/>
                          </a:solidFill>
                          <a:effectLst/>
                          <a:latin typeface="Times New Roman" panose="02020603050405020304" pitchFamily="18" charset="0"/>
                        </a:rPr>
                        <a:t>loud​</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Loud</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Very</a:t>
                      </a:r>
                      <a:r>
                        <a:rPr lang="en-GB" sz="1800" b="0" i="0" dirty="0">
                          <a:solidFill>
                            <a:srgbClr val="000000"/>
                          </a:solidFill>
                          <a:effectLst/>
                          <a:latin typeface="Times New Roman" panose="02020603050405020304" pitchFamily="18" charset="0"/>
                        </a:rPr>
                        <a:t> loud​</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r h="361950">
                <a:tc>
                  <a:txBody>
                    <a:bodyPr/>
                    <a:lstStyle/>
                    <a:p>
                      <a:pPr algn="l" fontAlgn="base"/>
                      <a:r>
                        <a:rPr lang="en-GB" sz="1800" b="0" i="1" dirty="0" smtClean="0">
                          <a:solidFill>
                            <a:srgbClr val="000000"/>
                          </a:solidFill>
                          <a:effectLst/>
                          <a:latin typeface="Times New Roman" panose="02020603050405020304" pitchFamily="18" charset="0"/>
                        </a:rPr>
                        <a:t>Pianissimo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Piano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Mezzo </a:t>
                      </a:r>
                      <a:r>
                        <a:rPr lang="en-GB" sz="1800" b="0" i="1" dirty="0">
                          <a:solidFill>
                            <a:srgbClr val="000000"/>
                          </a:solidFill>
                          <a:effectLst/>
                          <a:latin typeface="Times New Roman" panose="02020603050405020304" pitchFamily="18" charset="0"/>
                        </a:rPr>
                        <a:t>piano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Mezzo </a:t>
                      </a:r>
                      <a:r>
                        <a:rPr lang="en-GB" sz="1800" b="0" i="1" dirty="0">
                          <a:solidFill>
                            <a:srgbClr val="000000"/>
                          </a:solidFill>
                          <a:effectLst/>
                          <a:latin typeface="Times New Roman" panose="02020603050405020304" pitchFamily="18" charset="0"/>
                        </a:rPr>
                        <a:t>forte</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Forte</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Fortissimo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2715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xmlns="" id="{B6565660-8C99-34EA-3592-60502DA5A8CA}"/>
              </a:ext>
            </a:extLst>
          </p:cNvPr>
          <p:cNvGraphicFramePr>
            <a:graphicFrameLocks noGrp="1"/>
          </p:cNvGraphicFramePr>
          <p:nvPr>
            <p:extLst>
              <p:ext uri="{D42A27DB-BD31-4B8C-83A1-F6EECF244321}">
                <p14:modId xmlns:p14="http://schemas.microsoft.com/office/powerpoint/2010/main" val="3433202424"/>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549421">
                  <a:extLst>
                    <a:ext uri="{9D8B030D-6E8A-4147-A177-3AD203B41FA5}">
                      <a16:colId xmlns:a16="http://schemas.microsoft.com/office/drawing/2014/main" xmlns="" val="1882900237"/>
                    </a:ext>
                  </a:extLst>
                </a:gridCol>
                <a:gridCol w="8221460">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tx1"/>
                          </a:solidFill>
                          <a:effectLst/>
                          <a:latin typeface="Times New Roman" panose="02020603050405020304" pitchFamily="18" charset="0"/>
                          <a:cs typeface="Times New Roman" panose="02020603050405020304" pitchFamily="18" charset="0"/>
                        </a:rPr>
                        <a:t>4</a:t>
                      </a:r>
                      <a:endParaRPr lang="en-US" sz="3600" i="0" dirty="0">
                        <a:solidFill>
                          <a:schemeClr val="tx1"/>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smtClean="0">
                          <a:solidFill>
                            <a:srgbClr val="211D1E"/>
                          </a:solidFill>
                          <a:effectLst/>
                          <a:latin typeface="Book Antiqua" panose="02040602050305030304" pitchFamily="18" charset="0"/>
                          <a:cs typeface="Times New Roman" panose="02020603050405020304" pitchFamily="18" charset="0"/>
                        </a:rPr>
                        <a:t>Major and Minor Triads</a:t>
                      </a:r>
                      <a:endParaRPr lang="en-US" sz="240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15" name="Straight Connector 14">
            <a:extLst>
              <a:ext uri="{FF2B5EF4-FFF2-40B4-BE49-F238E27FC236}">
                <a16:creationId xmlns:a16="http://schemas.microsoft.com/office/drawing/2014/main" xmlns=""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xmlns=""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xmlns="" id="{C5C164AF-E140-BE1A-A97B-3F657693F58E}"/>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4" name="TextBox 3">
            <a:extLst>
              <a:ext uri="{FF2B5EF4-FFF2-40B4-BE49-F238E27FC236}">
                <a16:creationId xmlns:a16="http://schemas.microsoft.com/office/drawing/2014/main" xmlns="" id="{15681984-9666-5303-1532-81C1AD0BB0E9}"/>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14" name="Picture 13">
            <a:extLst>
              <a:ext uri="{FF2B5EF4-FFF2-40B4-BE49-F238E27FC236}">
                <a16:creationId xmlns:a16="http://schemas.microsoft.com/office/drawing/2014/main" xmlns="" id="{2532C96E-161B-CC6B-FA48-8752FDBBD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073" y="1480188"/>
            <a:ext cx="4536101" cy="186212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9072" y="3658939"/>
            <a:ext cx="4497965" cy="1846467"/>
          </a:xfrm>
          <a:prstGeom prst="rect">
            <a:avLst/>
          </a:prstGeom>
        </p:spPr>
      </p:pic>
      <p:sp>
        <p:nvSpPr>
          <p:cNvPr id="16" name="Rectangle 15"/>
          <p:cNvSpPr/>
          <p:nvPr/>
        </p:nvSpPr>
        <p:spPr>
          <a:xfrm>
            <a:off x="1319609" y="1920083"/>
            <a:ext cx="1409553"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smtClean="0">
                <a:latin typeface="Times New Roman" panose="02020603050405020304" pitchFamily="18" charset="0"/>
                <a:cs typeface="Times New Roman" panose="02020603050405020304" pitchFamily="18" charset="0"/>
              </a:rPr>
              <a:t>Major Triad</a:t>
            </a:r>
            <a:endParaRPr lang="en-IN" dirty="0">
              <a:latin typeface="Times New Roman" panose="02020603050405020304" pitchFamily="18" charset="0"/>
              <a:cs typeface="Times New Roman" panose="02020603050405020304" pitchFamily="18" charset="0"/>
            </a:endParaRPr>
          </a:p>
        </p:txBody>
      </p:sp>
      <p:sp>
        <p:nvSpPr>
          <p:cNvPr id="17" name="Rectangle 16"/>
          <p:cNvSpPr/>
          <p:nvPr/>
        </p:nvSpPr>
        <p:spPr>
          <a:xfrm>
            <a:off x="1335899" y="4175766"/>
            <a:ext cx="149807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smtClean="0">
                <a:latin typeface="Times New Roman" panose="02020603050405020304" pitchFamily="18" charset="0"/>
                <a:cs typeface="Times New Roman" panose="02020603050405020304" pitchFamily="18" charset="0"/>
              </a:rPr>
              <a:t>Minor Triad</a:t>
            </a:r>
            <a:endParaRPr lang="en-IN"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spTree>
    <p:extLst>
      <p:ext uri="{BB962C8B-B14F-4D97-AF65-F5344CB8AC3E}">
        <p14:creationId xmlns:p14="http://schemas.microsoft.com/office/powerpoint/2010/main" val="3174607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2227310836"/>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5</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Repeat Signs and Markings</a:t>
                      </a:r>
                      <a:endParaRPr lang="en-US" sz="24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xmlns="" id="{B8572518-330C-D373-8F8D-DE80D371CDBE}"/>
              </a:ext>
            </a:extLst>
          </p:cNvPr>
          <p:cNvGraphicFramePr>
            <a:graphicFrameLocks noGrp="1"/>
          </p:cNvGraphicFramePr>
          <p:nvPr>
            <p:extLst>
              <p:ext uri="{D42A27DB-BD31-4B8C-83A1-F6EECF244321}">
                <p14:modId xmlns:p14="http://schemas.microsoft.com/office/powerpoint/2010/main" val="3255146476"/>
              </p:ext>
            </p:extLst>
          </p:nvPr>
        </p:nvGraphicFramePr>
        <p:xfrm>
          <a:off x="2781299" y="3967682"/>
          <a:ext cx="7886700" cy="274320"/>
        </p:xfrm>
        <a:graphic>
          <a:graphicData uri="http://schemas.openxmlformats.org/drawingml/2006/table">
            <a:tbl>
              <a:tblPr/>
              <a:tblGrid>
                <a:gridCol w="7886700">
                  <a:extLst>
                    <a:ext uri="{9D8B030D-6E8A-4147-A177-3AD203B41FA5}">
                      <a16:colId xmlns:a16="http://schemas.microsoft.com/office/drawing/2014/main" xmlns="" val="3024632750"/>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a16="http://schemas.microsoft.com/office/drawing/2014/main" xmlns="" val="3912822586"/>
                  </a:ext>
                </a:extLst>
              </a:tr>
            </a:tbl>
          </a:graphicData>
        </a:graphic>
      </p:graphicFrame>
      <p:sp>
        <p:nvSpPr>
          <p:cNvPr id="11" name="Rectangle 1">
            <a:extLst>
              <a:ext uri="{FF2B5EF4-FFF2-40B4-BE49-F238E27FC236}">
                <a16:creationId xmlns:a16="http://schemas.microsoft.com/office/drawing/2014/main" xmlns="" id="{BA0B4CFD-6541-75C4-3660-63DFC1D6A3DE}"/>
              </a:ext>
            </a:extLst>
          </p:cNvPr>
          <p:cNvSpPr>
            <a:spLocks noChangeArrowheads="1"/>
          </p:cNvSpPr>
          <p:nvPr/>
        </p:nvSpPr>
        <p:spPr bwMode="auto">
          <a:xfrm>
            <a:off x="628650" y="372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xmlns="" id="{AB52A1E2-B5F7-0DAC-BA89-31A727414C9D}"/>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8" name="TextBox 7">
            <a:extLst>
              <a:ext uri="{FF2B5EF4-FFF2-40B4-BE49-F238E27FC236}">
                <a16:creationId xmlns:a16="http://schemas.microsoft.com/office/drawing/2014/main" xmlns="" id="{7813AF07-E0F1-3C5A-A75C-4E280F806C97}"/>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12" name="Picture 11">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graphicFrame>
        <p:nvGraphicFramePr>
          <p:cNvPr id="19" name="Table 18"/>
          <p:cNvGraphicFramePr>
            <a:graphicFrameLocks noGrp="1"/>
          </p:cNvGraphicFramePr>
          <p:nvPr>
            <p:extLst>
              <p:ext uri="{D42A27DB-BD31-4B8C-83A1-F6EECF244321}">
                <p14:modId xmlns:p14="http://schemas.microsoft.com/office/powerpoint/2010/main" val="1074870213"/>
              </p:ext>
            </p:extLst>
          </p:nvPr>
        </p:nvGraphicFramePr>
        <p:xfrm>
          <a:off x="1478536" y="3110448"/>
          <a:ext cx="6096000" cy="2595880"/>
        </p:xfrm>
        <a:graphic>
          <a:graphicData uri="http://schemas.openxmlformats.org/drawingml/2006/table">
            <a:tbl>
              <a:tblPr firstRow="1" bandRow="1">
                <a:tableStyleId>{073A0DAA-6AF3-43AB-8588-CEC1D06C72B9}</a:tableStyleId>
              </a:tblPr>
              <a:tblGrid>
                <a:gridCol w="3048000"/>
                <a:gridCol w="3048000"/>
              </a:tblGrid>
              <a:tr h="370840">
                <a:tc>
                  <a:txBody>
                    <a:bodyPr/>
                    <a:lstStyle/>
                    <a:p>
                      <a:pPr algn="ctr"/>
                      <a:r>
                        <a:rPr lang="en-GB" dirty="0" smtClean="0">
                          <a:solidFill>
                            <a:schemeClr val="tx1"/>
                          </a:solidFill>
                          <a:latin typeface="Times New Roman" panose="02020603050405020304" pitchFamily="18" charset="0"/>
                          <a:cs typeface="Times New Roman" panose="02020603050405020304" pitchFamily="18" charset="0"/>
                        </a:rPr>
                        <a:t>Musical</a:t>
                      </a:r>
                      <a:r>
                        <a:rPr lang="en-GB" baseline="0" dirty="0" smtClean="0">
                          <a:solidFill>
                            <a:schemeClr val="tx1"/>
                          </a:solidFill>
                          <a:latin typeface="Times New Roman" panose="02020603050405020304" pitchFamily="18" charset="0"/>
                          <a:cs typeface="Times New Roman" panose="02020603050405020304" pitchFamily="18" charset="0"/>
                        </a:rPr>
                        <a:t> term</a:t>
                      </a:r>
                      <a:endParaRPr lang="en-IN"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smtClean="0">
                          <a:solidFill>
                            <a:schemeClr val="tx1"/>
                          </a:solidFill>
                          <a:latin typeface="Times New Roman" panose="02020603050405020304" pitchFamily="18" charset="0"/>
                          <a:cs typeface="Times New Roman" panose="02020603050405020304" pitchFamily="18" charset="0"/>
                        </a:rPr>
                        <a:t>Meaning</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latin typeface="Times New Roman" panose="02020603050405020304" pitchFamily="18" charset="0"/>
                          <a:cs typeface="Times New Roman" panose="02020603050405020304" pitchFamily="18" charset="0"/>
                        </a:rPr>
                        <a:t>repeat</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Play section again</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dirty="0" smtClean="0">
                          <a:latin typeface="Times New Roman" panose="02020603050405020304" pitchFamily="18" charset="0"/>
                          <a:cs typeface="Times New Roman" panose="02020603050405020304" pitchFamily="18" charset="0"/>
                        </a:rPr>
                        <a:t>coda</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The end</a:t>
                      </a:r>
                      <a:r>
                        <a:rPr lang="en-GB" baseline="0" dirty="0" smtClean="0">
                          <a:latin typeface="Times New Roman" panose="02020603050405020304" pitchFamily="18" charset="0"/>
                          <a:cs typeface="Times New Roman" panose="02020603050405020304" pitchFamily="18" charset="0"/>
                        </a:rPr>
                        <a:t> of a section</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i="1" dirty="0" smtClean="0">
                          <a:latin typeface="Times New Roman" panose="02020603050405020304" pitchFamily="18" charset="0"/>
                          <a:cs typeface="Times New Roman" panose="02020603050405020304" pitchFamily="18" charset="0"/>
                        </a:rPr>
                        <a:t>Dal segno</a:t>
                      </a:r>
                      <a:r>
                        <a:rPr lang="en-GB" i="1" baseline="0" dirty="0" smtClean="0">
                          <a:latin typeface="Times New Roman" panose="02020603050405020304" pitchFamily="18" charset="0"/>
                          <a:cs typeface="Times New Roman" panose="02020603050405020304" pitchFamily="18" charset="0"/>
                        </a:rPr>
                        <a:t> [D.S.]</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Go to</a:t>
                      </a:r>
                      <a:r>
                        <a:rPr lang="en-GB" baseline="0" dirty="0" smtClean="0">
                          <a:latin typeface="Times New Roman" panose="02020603050405020304" pitchFamily="18" charset="0"/>
                          <a:cs typeface="Times New Roman" panose="02020603050405020304" pitchFamily="18" charset="0"/>
                        </a:rPr>
                        <a:t> the sign</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i="1" dirty="0" smtClean="0">
                          <a:latin typeface="Times New Roman" panose="02020603050405020304" pitchFamily="18" charset="0"/>
                          <a:cs typeface="Times New Roman" panose="02020603050405020304" pitchFamily="18" charset="0"/>
                        </a:rPr>
                        <a:t>Da capo</a:t>
                      </a:r>
                      <a:r>
                        <a:rPr lang="en-GB" i="1" baseline="0" dirty="0" smtClean="0">
                          <a:latin typeface="Times New Roman" panose="02020603050405020304" pitchFamily="18" charset="0"/>
                          <a:cs typeface="Times New Roman" panose="02020603050405020304" pitchFamily="18" charset="0"/>
                        </a:rPr>
                        <a:t> [D.C.]</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Go back to the beginning</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i="1" dirty="0" smtClean="0">
                          <a:latin typeface="Times New Roman" panose="02020603050405020304" pitchFamily="18" charset="0"/>
                          <a:cs typeface="Times New Roman" panose="02020603050405020304" pitchFamily="18" charset="0"/>
                        </a:rPr>
                        <a:t>al fine</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Play to the end</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i="1" dirty="0" smtClean="0">
                          <a:latin typeface="Times New Roman" panose="02020603050405020304" pitchFamily="18" charset="0"/>
                          <a:cs typeface="Times New Roman" panose="02020603050405020304" pitchFamily="18" charset="0"/>
                        </a:rPr>
                        <a:t>al</a:t>
                      </a:r>
                      <a:r>
                        <a:rPr lang="en-GB" i="1" baseline="0" dirty="0" smtClean="0">
                          <a:latin typeface="Times New Roman" panose="02020603050405020304" pitchFamily="18" charset="0"/>
                          <a:cs typeface="Times New Roman" panose="02020603050405020304" pitchFamily="18" charset="0"/>
                        </a:rPr>
                        <a:t> coda</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latin typeface="Times New Roman" panose="02020603050405020304" pitchFamily="18" charset="0"/>
                          <a:cs typeface="Times New Roman" panose="02020603050405020304" pitchFamily="18" charset="0"/>
                        </a:rPr>
                        <a:t>Play to the coda</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TextBox 13">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411" y="1589375"/>
            <a:ext cx="5353059" cy="1108026"/>
          </a:xfrm>
          <a:prstGeom prst="rect">
            <a:avLst/>
          </a:prstGeom>
        </p:spPr>
      </p:pic>
    </p:spTree>
    <p:extLst>
      <p:ext uri="{BB962C8B-B14F-4D97-AF65-F5344CB8AC3E}">
        <p14:creationId xmlns:p14="http://schemas.microsoft.com/office/powerpoint/2010/main" val="151799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5" name="Table 14">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2585994953"/>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6</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cs typeface="Times New Roman" panose="02020603050405020304" pitchFamily="18" charset="0"/>
                        </a:rPr>
                        <a:t>Empowering Music</a:t>
                      </a:r>
                      <a:endParaRPr lang="en-US" sz="2400" b="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053"/>
          <a:stretch/>
        </p:blipFill>
        <p:spPr>
          <a:xfrm>
            <a:off x="2290376" y="920117"/>
            <a:ext cx="4336762" cy="4646268"/>
          </a:xfrm>
          <a:prstGeom prst="rect">
            <a:avLst/>
          </a:prstGeom>
        </p:spPr>
      </p:pic>
      <p:cxnSp>
        <p:nvCxnSpPr>
          <p:cNvPr id="17" name="Straight Connector 1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xmlns="" id="{EE5B2CDA-A062-A628-03F9-9E9751890CDE}"/>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20" name="TextBox 19">
            <a:extLst>
              <a:ext uri="{FF2B5EF4-FFF2-40B4-BE49-F238E27FC236}">
                <a16:creationId xmlns:a16="http://schemas.microsoft.com/office/drawing/2014/main" xmlns="" id="{0A87CD38-E5FB-31DC-02D1-6425B9A51095}"/>
              </a:ext>
            </a:extLst>
          </p:cNvPr>
          <p:cNvSpPr txBox="1"/>
          <p:nvPr/>
        </p:nvSpPr>
        <p:spPr>
          <a:xfrm>
            <a:off x="987632" y="6194073"/>
            <a:ext cx="1487234" cy="400110"/>
          </a:xfrm>
          <a:prstGeom prst="rect">
            <a:avLst/>
          </a:prstGeom>
          <a:noFill/>
        </p:spPr>
        <p:txBody>
          <a:bodyPr wrap="square" rtlCol="0" anchor="ctr">
            <a:spAutoFit/>
          </a:bodyPr>
          <a:lstStyle/>
          <a:p>
            <a:r>
              <a:rPr lang="en-US" sz="2000" i="1" dirty="0">
                <a:ln w="12700">
                  <a:solidFill>
                    <a:schemeClr val="tx2">
                      <a:lumMod val="75000"/>
                      <a:lumOff val="25000"/>
                    </a:schemeClr>
                  </a:solidFill>
                </a:ln>
                <a:solidFill>
                  <a:schemeClr val="tx2">
                    <a:lumMod val="50000"/>
                    <a:lumOff val="50000"/>
                  </a:schemeClr>
                </a:solidFill>
                <a:latin typeface="Times New Roman" panose="02020603050405020304" pitchFamily="18" charset="0"/>
                <a:cs typeface="Times New Roman" panose="02020603050405020304" pitchFamily="18" charset="0"/>
              </a:rPr>
              <a:t>Grade 6</a:t>
            </a:r>
          </a:p>
        </p:txBody>
      </p:sp>
      <p:pic>
        <p:nvPicPr>
          <p:cNvPr id="21" name="Picture 20">
            <a:extLst>
              <a:ext uri="{FF2B5EF4-FFF2-40B4-BE49-F238E27FC236}">
                <a16:creationId xmlns:a16="http://schemas.microsoft.com/office/drawing/2014/main" xmlns="" id="{2532C96E-161B-CC6B-FA48-8752FDBBD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22" name="TextBox 21">
            <a:extLst>
              <a:ext uri="{FF2B5EF4-FFF2-40B4-BE49-F238E27FC236}">
                <a16:creationId xmlns:a16="http://schemas.microsoft.com/office/drawing/2014/main" xmlns=""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Expression Through Song</a:t>
            </a:r>
            <a:endParaRPr lang="en-US" b="1" i="1" dirty="0">
              <a:latin typeface="Book Antiqua" panose="02040602050305030304" pitchFamily="18" charset="0"/>
            </a:endParaRPr>
          </a:p>
        </p:txBody>
      </p:sp>
    </p:spTree>
    <p:extLst>
      <p:ext uri="{BB962C8B-B14F-4D97-AF65-F5344CB8AC3E}">
        <p14:creationId xmlns:p14="http://schemas.microsoft.com/office/powerpoint/2010/main" val="2646534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2E058E3AE5624289D21CDFA55EF97B" ma:contentTypeVersion="12" ma:contentTypeDescription="Create a new document." ma:contentTypeScope="" ma:versionID="e2879110cdca2a05619f609c5aa0dfda">
  <xsd:schema xmlns:xsd="http://www.w3.org/2001/XMLSchema" xmlns:xs="http://www.w3.org/2001/XMLSchema" xmlns:p="http://schemas.microsoft.com/office/2006/metadata/properties" xmlns:ns2="038b4cc9-5e0a-4bda-a1cd-802107bf5f94" xmlns:ns3="05094566-97e7-49bd-b4db-57c72e92537d" targetNamespace="http://schemas.microsoft.com/office/2006/metadata/properties" ma:root="true" ma:fieldsID="90cc9050923309bff2c42fc570c1c1a5" ns2:_="" ns3:_="">
    <xsd:import namespace="038b4cc9-5e0a-4bda-a1cd-802107bf5f94"/>
    <xsd:import namespace="05094566-97e7-49bd-b4db-57c72e9253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b4cc9-5e0a-4bda-a1cd-802107bf5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094566-97e7-49bd-b4db-57c72e92537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56d7e9-d6e4-45a1-bebb-0c287977cf1e}" ma:internalName="TaxCatchAll" ma:showField="CatchAllData" ma:web="05094566-97e7-49bd-b4db-57c72e925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8b4cc9-5e0a-4bda-a1cd-802107bf5f94">
      <Terms xmlns="http://schemas.microsoft.com/office/infopath/2007/PartnerControls"/>
    </lcf76f155ced4ddcb4097134ff3c332f>
    <TaxCatchAll xmlns="05094566-97e7-49bd-b4db-57c72e92537d" xsi:nil="true"/>
  </documentManagement>
</p:properties>
</file>

<file path=customXml/itemProps1.xml><?xml version="1.0" encoding="utf-8"?>
<ds:datastoreItem xmlns:ds="http://schemas.openxmlformats.org/officeDocument/2006/customXml" ds:itemID="{824E06C9-C423-4684-BA1C-DA3CF7E0F29C}">
  <ds:schemaRefs>
    <ds:schemaRef ds:uri="http://schemas.microsoft.com/sharepoint/v3/contenttype/forms"/>
  </ds:schemaRefs>
</ds:datastoreItem>
</file>

<file path=customXml/itemProps2.xml><?xml version="1.0" encoding="utf-8"?>
<ds:datastoreItem xmlns:ds="http://schemas.openxmlformats.org/officeDocument/2006/customXml" ds:itemID="{78684812-2B21-40D2-98AB-E0B1F5608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b4cc9-5e0a-4bda-a1cd-802107bf5f94"/>
    <ds:schemaRef ds:uri="05094566-97e7-49bd-b4db-57c72e925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4CFFF-8B84-4B8D-80BD-05DCB053EDAC}">
  <ds:schemaRefs>
    <ds:schemaRef ds:uri="http://schemas.microsoft.com/office/2006/metadata/properties"/>
    <ds:schemaRef ds:uri="http://schemas.microsoft.com/office/infopath/2007/PartnerControls"/>
    <ds:schemaRef ds:uri="038b4cc9-5e0a-4bda-a1cd-802107bf5f94"/>
    <ds:schemaRef ds:uri="05094566-97e7-49bd-b4db-57c72e92537d"/>
  </ds:schemaRefs>
</ds:datastoreItem>
</file>

<file path=docProps/app.xml><?xml version="1.0" encoding="utf-8"?>
<Properties xmlns="http://schemas.openxmlformats.org/officeDocument/2006/extended-properties" xmlns:vt="http://schemas.openxmlformats.org/officeDocument/2006/docPropsVTypes">
  <Template>Office Theme</Template>
  <TotalTime>929</TotalTime>
  <Words>413</Words>
  <Application>Microsoft Office PowerPoint</Application>
  <PresentationFormat>On-screen Show (4:3)</PresentationFormat>
  <Paragraphs>123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Book Antiqua</vt:lpstr>
      <vt:lpstr>Open Sans</vt:lpstr>
      <vt:lpstr>Segoe UI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Pesic</dc:creator>
  <cp:lastModifiedBy>1999- Roshan Krishna Kumar C.</cp:lastModifiedBy>
  <cp:revision>82</cp:revision>
  <dcterms:created xsi:type="dcterms:W3CDTF">2024-11-05T13:51:21Z</dcterms:created>
  <dcterms:modified xsi:type="dcterms:W3CDTF">2025-10-22T13:13:00Z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0x010100E62E058E3AE5624289D21CDFA55EF97B</vt:lpwstr>
  </property>
</Properties>
</file>