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82" r:id="rId12"/>
    <p:sldId id="262" r:id="rId13"/>
    <p:sldId id="270" r:id="rId14"/>
    <p:sldId id="271" r:id="rId15"/>
    <p:sldId id="272" r:id="rId16"/>
    <p:sldId id="276" r:id="rId17"/>
    <p:sldId id="277" r:id="rId18"/>
    <p:sldId id="275" r:id="rId19"/>
    <p:sldId id="278" r:id="rId20"/>
    <p:sldId id="279" r:id="rId21"/>
    <p:sldId id="283" r:id="rId22"/>
    <p:sldId id="284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48"/>
  </p:normalViewPr>
  <p:slideViewPr>
    <p:cSldViewPr snapToGrid="0">
      <p:cViewPr varScale="1">
        <p:scale>
          <a:sx n="105" d="100"/>
          <a:sy n="10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6958-6612-6149-9316-7082965C561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9EF0-67A7-0843-9449-F1AF089E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EBCFD-C355-6B4C-A3BF-17D506BD94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://www.coreknowledg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B1818-FA0F-63C7-9E28-1391CE3A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pic>
        <p:nvPicPr>
          <p:cNvPr id="11" name="Picture 10" descr="A group of colorful people holding hands&#10;&#10;Description automatically generated">
            <a:extLst>
              <a:ext uri="{FF2B5EF4-FFF2-40B4-BE49-F238E27FC236}">
                <a16:creationId xmlns:a16="http://schemas.microsoft.com/office/drawing/2014/main" id="{7E092142-77CD-4111-8BA7-4DA12026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73122"/>
            <a:ext cx="1056290" cy="792218"/>
          </a:xfrm>
          <a:prstGeom prst="rect">
            <a:avLst/>
          </a:prstGeom>
          <a:effectLst>
            <a:glow rad="55571">
              <a:schemeClr val="bg1">
                <a:alpha val="49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8D39E6-6401-C9DC-7485-82EF538315D5}"/>
              </a:ext>
            </a:extLst>
          </p:cNvPr>
          <p:cNvSpPr txBox="1"/>
          <p:nvPr/>
        </p:nvSpPr>
        <p:spPr>
          <a:xfrm>
            <a:off x="0" y="20703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58931-9CC6-FC5C-6E01-2C03F1F70055}"/>
              </a:ext>
            </a:extLst>
          </p:cNvPr>
          <p:cNvSpPr txBox="1"/>
          <p:nvPr/>
        </p:nvSpPr>
        <p:spPr>
          <a:xfrm>
            <a:off x="2517228" y="3213219"/>
            <a:ext cx="4109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28072F5-717C-E856-0C05-DFC2158B5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D4E866-AA6D-BC94-C3EE-B070BB27A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56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410950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91586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Virgin Forest at Sunset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(1910)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Henri Rousseau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1844-1910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116 cm x162.5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Kunstmuseum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, Basel, Switzerland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17E75E-67F1-1079-FCFF-8A37B4F108D6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Landscapes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7914BEE-1C10-D44B-9B00-D7C1B499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9" name="Picture 8" descr="A painting of a jungle with a tiger&#10;&#10;AI-generated content may be incorrect.">
            <a:extLst>
              <a:ext uri="{FF2B5EF4-FFF2-40B4-BE49-F238E27FC236}">
                <a16:creationId xmlns:a16="http://schemas.microsoft.com/office/drawing/2014/main" id="{AC04BFCD-3751-77D8-B076-42D9BC1734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261"/>
          <a:stretch>
            <a:fillRect/>
          </a:stretch>
        </p:blipFill>
        <p:spPr>
          <a:xfrm>
            <a:off x="1314965" y="1169774"/>
            <a:ext cx="6514069" cy="4542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BC0A22-0365-75F7-C041-511976E1F3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65320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5627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7054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Starry Night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Vincent Van Gogh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1853 - 1890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Dutch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  <a:endParaRPr lang="en-US" sz="12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73.7 cm x 92.1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Museum of Modern Art (MoMA), New York, USA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ainting of a starry night&#10;&#10;Description automatically generated">
            <a:extLst>
              <a:ext uri="{FF2B5EF4-FFF2-40B4-BE49-F238E27FC236}">
                <a16:creationId xmlns:a16="http://schemas.microsoft.com/office/drawing/2014/main" id="{972CF08D-BDF6-3025-ABB5-311C9C99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15" y="1055457"/>
            <a:ext cx="6127969" cy="4851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63539-77BA-C018-493F-E1251973EBF9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Landscapes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93FBEAD-4C9E-0C58-782C-845899D8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531C1F-B333-B4F8-991F-F60B90E9C7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8800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87210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5471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Baptism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(1955)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Clementine Hunter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(1886 - 1988),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Mural</a:t>
                      </a:r>
                      <a:endParaRPr lang="en-US" sz="12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African House at Melrose Plantation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ainting of people walking on a river&#10;&#10;Description automatically generated">
            <a:extLst>
              <a:ext uri="{FF2B5EF4-FFF2-40B4-BE49-F238E27FC236}">
                <a16:creationId xmlns:a16="http://schemas.microsoft.com/office/drawing/2014/main" id="{CE6356DD-02F5-B987-6BED-57C49E25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32"/>
          <a:stretch/>
        </p:blipFill>
        <p:spPr>
          <a:xfrm>
            <a:off x="188650" y="978804"/>
            <a:ext cx="8680307" cy="4764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C786F-664F-019E-B480-EF63633D7879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72D48-E73A-21D4-B00B-DC2A5B7EF304}"/>
              </a:ext>
            </a:extLst>
          </p:cNvPr>
          <p:cNvSpPr txBox="1"/>
          <p:nvPr/>
        </p:nvSpPr>
        <p:spPr>
          <a:xfrm>
            <a:off x="987631" y="6320193"/>
            <a:ext cx="178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568A8-7AA0-E9CD-B160-E4C4927D09A6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Landscapes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C6C88225-D66D-3916-E12B-0C332C433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06480B-4739-2239-9D5A-F38179506A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0707"/>
              </p:ext>
            </p:extLst>
          </p:nvPr>
        </p:nvGraphicFramePr>
        <p:xfrm>
          <a:off x="186559" y="110820"/>
          <a:ext cx="877088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79671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23581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Young Hare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(1502)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Albrecht Durer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(1471–1528),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German</a:t>
                      </a:r>
                      <a:br>
                        <a:rPr lang="en-US" sz="14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</a:b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Watercolor</a:t>
                      </a:r>
                      <a:endParaRPr lang="en-US" sz="1400" b="0" i="0" u="none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25.1 cm x 22.6 cm</a:t>
                      </a:r>
                    </a:p>
                    <a:p>
                      <a:pPr algn="r"/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Graphische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Sammlung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Albertina, Vienna, Austria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rabbit with long ears&#10;&#10;Description automatically generated">
            <a:extLst>
              <a:ext uri="{FF2B5EF4-FFF2-40B4-BE49-F238E27FC236}">
                <a16:creationId xmlns:a16="http://schemas.microsoft.com/office/drawing/2014/main" id="{B8561A77-0370-A364-175D-6FECDF71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92" y="1170994"/>
            <a:ext cx="4257816" cy="470476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5C34B4-E05B-E2E7-A424-2F10CF79F7B0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9" name="Picture 8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D037B1A-A28E-8022-9DFD-56CBB91A8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8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159788-6EB7-3762-B565-CA848E7C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8902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80503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22749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Cat and Bird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(1928)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Paul Klee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(1879 – 1940),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Swiss-German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Oil and ink on plaster-primed gauze mounted on plywood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38.1 cm × 53.2 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Museum of Modern Art, New York, USA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cat's face&#10;&#10;Description automatically generated">
            <a:extLst>
              <a:ext uri="{FF2B5EF4-FFF2-40B4-BE49-F238E27FC236}">
                <a16:creationId xmlns:a16="http://schemas.microsoft.com/office/drawing/2014/main" id="{FDADFE32-500E-FD5B-81D4-4AD4EBF86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5"/>
          <a:stretch/>
        </p:blipFill>
        <p:spPr>
          <a:xfrm>
            <a:off x="1415231" y="1109306"/>
            <a:ext cx="6313538" cy="4719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BA5068-D163-CA0D-C7E0-DA1B9A009F8F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A41A961-0B03-559C-4233-D3F7DE900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984906-29C0-0D08-C28D-BC63CBD169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819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6970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06282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Bull's Head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Pablo Picasso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(1881 - 1973),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bicycle seat and handlebars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33.5 cm x 43.5 cm x 19 cm</a:t>
                      </a:r>
                    </a:p>
                    <a:p>
                      <a:pPr algn="r"/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Musée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Picasso, Paris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33A485-DEFC-D764-E1D0-EDCD48293B84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5741D68-AB20-DD17-384F-9480CDE8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0789B-3534-B736-A440-C4F0A0E7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877"/>
          <a:stretch>
            <a:fillRect/>
          </a:stretch>
        </p:blipFill>
        <p:spPr>
          <a:xfrm>
            <a:off x="2843168" y="1075080"/>
            <a:ext cx="3457665" cy="474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731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F4961E-DF6F-8F84-D3AE-3054C495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6135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4921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8331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Bird in Space</a:t>
                      </a:r>
                      <a:r>
                        <a:rPr lang="en-US" sz="240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(1923)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Constantin Brancusi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(1876 - 1957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Romanian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Marble, bronze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287.7 cm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Philadelphia Museum of Art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old sculpture on a white surface&#10;&#10;Description automatically generated">
            <a:extLst>
              <a:ext uri="{FF2B5EF4-FFF2-40B4-BE49-F238E27FC236}">
                <a16:creationId xmlns:a16="http://schemas.microsoft.com/office/drawing/2014/main" id="{96286A35-EE81-CDB0-E1E7-B14AF43C5D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66"/>
          <a:stretch/>
        </p:blipFill>
        <p:spPr>
          <a:xfrm>
            <a:off x="2974134" y="1075080"/>
            <a:ext cx="3195731" cy="478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9F15F1-3DA4-7E39-B85E-E6ABFC511290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4D648A8-5D28-3649-C602-C31A3412D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91DD6C-8460-11AF-EBA0-04E02CEA84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82130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63892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39360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en-US" sz="360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Passenger Pigeon </a:t>
                      </a:r>
                      <a:r>
                        <a:rPr lang="en-US" sz="20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1827-30)</a:t>
                      </a:r>
                      <a:endParaRPr lang="en-US" sz="20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John James Audubon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(1785 - 1851),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French-American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Hand-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coloured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aquatint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66.8 cm x 47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Natural History Museum, London, UK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irds on a branch with a blue and red head&#10;&#10;Description automatically generated">
            <a:extLst>
              <a:ext uri="{FF2B5EF4-FFF2-40B4-BE49-F238E27FC236}">
                <a16:creationId xmlns:a16="http://schemas.microsoft.com/office/drawing/2014/main" id="{B9E78B62-4B29-6C11-FE00-16581D0B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566" y="1036495"/>
            <a:ext cx="3658867" cy="4878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E76135-7FCE-521C-B5CF-252AD04C64D1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DB6766F-B6F2-562B-A15C-EA244D9AF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C7AAEA-BBFB-69B3-E3C9-E552470E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7837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40871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63432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I and the Village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Marc Chagall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(1887 – 1985),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Russian-French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  <a:endParaRPr lang="en-US" sz="12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192.1 cm × 151.4 cm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Museum of Modern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close-up of a painting&#10;&#10;Description automatically generated">
            <a:extLst>
              <a:ext uri="{FF2B5EF4-FFF2-40B4-BE49-F238E27FC236}">
                <a16:creationId xmlns:a16="http://schemas.microsoft.com/office/drawing/2014/main" id="{C751CC1B-9026-56C8-24BC-5661DEBB1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0"/>
          <a:stretch/>
        </p:blipFill>
        <p:spPr>
          <a:xfrm>
            <a:off x="2661340" y="1074837"/>
            <a:ext cx="3758258" cy="4803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E17A3-9260-1E53-35B7-D04B2B7083AF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Abstract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7AAB4-1956-CC61-3CB8-6EDFB7779181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04787-EB28-901F-6659-A918AFDF7D43}"/>
              </a:ext>
            </a:extLst>
          </p:cNvPr>
          <p:cNvSpPr txBox="1"/>
          <p:nvPr/>
        </p:nvSpPr>
        <p:spPr>
          <a:xfrm>
            <a:off x="987631" y="6320193"/>
            <a:ext cx="178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pic>
        <p:nvPicPr>
          <p:cNvPr id="5" name="Picture 4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48D19A4-F88A-B976-2EEB-EEC61F9F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AB676D-0004-0476-8C35-E20B25EF8C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00644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63967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39285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Parthenon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69.5 m x 30.9 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Athens, Greece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arthenon with pillars and blue sky&#10;&#10;Description automatically generated">
            <a:extLst>
              <a:ext uri="{FF2B5EF4-FFF2-40B4-BE49-F238E27FC236}">
                <a16:creationId xmlns:a16="http://schemas.microsoft.com/office/drawing/2014/main" id="{9B8258A8-9CCC-8D8B-7966-13CE3C0F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52"/>
          <a:stretch/>
        </p:blipFill>
        <p:spPr>
          <a:xfrm>
            <a:off x="834489" y="915655"/>
            <a:ext cx="7475022" cy="4960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1BB792-62ED-8328-6F7E-041674398D39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Architecture</a:t>
            </a: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C55FFAD1-25DF-DF86-9318-8E89B61C9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8FC3F-A6E2-964E-26FA-53CCCD20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0EC9B-1504-37A7-F3A6-C72290D48923}"/>
              </a:ext>
            </a:extLst>
          </p:cNvPr>
          <p:cNvSpPr txBox="1"/>
          <p:nvPr/>
        </p:nvSpPr>
        <p:spPr>
          <a:xfrm>
            <a:off x="115614" y="115438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Cards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BD7D1-3FF1-A5C8-8A1E-22320D2704A7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058F4E8-2935-DA66-6751-AC555FC2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115438"/>
            <a:ext cx="2093332" cy="684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7F735-970A-6C88-1C84-6B859ADFDBF3}"/>
              </a:ext>
            </a:extLst>
          </p:cNvPr>
          <p:cNvSpPr/>
          <p:nvPr/>
        </p:nvSpPr>
        <p:spPr>
          <a:xfrm rot="16200000">
            <a:off x="7789956" y="5158886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11D1E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ISBN: 979-8-88970-644-1</a:t>
            </a:r>
            <a:endParaRPr lang="en-I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Google Shape;146;p22">
            <a:extLst>
              <a:ext uri="{FF2B5EF4-FFF2-40B4-BE49-F238E27FC236}">
                <a16:creationId xmlns:a16="http://schemas.microsoft.com/office/drawing/2014/main" id="{BC0C0C14-894D-535C-636A-B7D571F51CFE}"/>
              </a:ext>
            </a:extLst>
          </p:cNvPr>
          <p:cNvSpPr txBox="1"/>
          <p:nvPr/>
        </p:nvSpPr>
        <p:spPr>
          <a:xfrm>
            <a:off x="340500" y="1307475"/>
            <a:ext cx="8182412" cy="514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Creative Commons Attribution-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ShareAlike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4.0 International License.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You are free: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to Share—to copy, distribute, and transmit the work to Remix—to adapt the work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Under the following conditions: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Attribution—You must attribute the work in the following manner: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an original work of the Core Knowledge® Foundation (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) and the additions from the Louisiana </a:t>
            </a:r>
            <a:b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Department of Education, made available through licensing under a Creative Commons Attribution-NonCommercial-ShareAlike4.0 International License. This does not in any way imply that the Core Knowledge Foundation or the Louisiana Department of Education endorses this work.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Noncommercial—You may not use this work for commercial purposes.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 Alike—If you alter, transform, or build upon this work, you may distribute the resulting work only under the same or similar license to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one.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With the understanding that: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For any reuse or distribution, you must make clear to others the license terms of this work. The best way to do this is with a link to this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web page: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Core Knowledge Foundation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All Rights Reserved.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Knowledge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Core Knowledge Curriculum Series™, Core Knowledge Visual Arts™, Core Knowledge Music™ are trademarks 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 trademarks of the Core Knowledge Foundation. Foundations of Freedom is a trademark of the Louisiana Department of Education.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Trademarks and trade names are shown in this book strictly for illustrative and educational purposes and are the property of their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respective owners. References herein should not be regarded as affecting the validity of said trademarks and trade names.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541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FC6456-8BD6-3CDD-9B24-84788C6907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32912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12922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903302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Great Stupa 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3rd century BCE)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Great Stupa. Sanchi, Madhya Pradesh, India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16.46 m height, 36.6 m diameter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Sanchi Town, Raisen district, Madhya Pradesh, India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tone structure with a dome with Sanchi in the background&#10;&#10;Description automatically generated">
            <a:extLst>
              <a:ext uri="{FF2B5EF4-FFF2-40B4-BE49-F238E27FC236}">
                <a16:creationId xmlns:a16="http://schemas.microsoft.com/office/drawing/2014/main" id="{A4ED7E17-D206-6043-C1A5-25D8E67E6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52"/>
          <a:stretch/>
        </p:blipFill>
        <p:spPr>
          <a:xfrm>
            <a:off x="835434" y="949147"/>
            <a:ext cx="7473133" cy="4959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34A03-0917-2A53-5323-4F1293DB4D21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Architecture</a:t>
            </a: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0385ECE5-2512-3853-2935-D4FB9EF86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FC6456-8BD6-3CDD-9B24-84788C6907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29736" y="-11151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31495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47836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5416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Lakshmana Temple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Lakshmana Temple,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Khajuraho, India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AA24DC-F525-3B37-8031-99D555072999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Architecture</a:t>
            </a: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A55F8D69-6959-3E32-B315-B433C004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11" name="Picture 10" descr="A large stone building with many pillars with Khajuraho Group of Monuments in the background&#10;&#10;AI-generated content may be incorrect.">
            <a:extLst>
              <a:ext uri="{FF2B5EF4-FFF2-40B4-BE49-F238E27FC236}">
                <a16:creationId xmlns:a16="http://schemas.microsoft.com/office/drawing/2014/main" id="{0BA410D0-8BB8-352D-A0D9-C8D670EF1D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410"/>
          <a:stretch>
            <a:fillRect/>
          </a:stretch>
        </p:blipFill>
        <p:spPr>
          <a:xfrm>
            <a:off x="1057742" y="1064617"/>
            <a:ext cx="7028516" cy="4630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28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FC6456-8BD6-3CDD-9B24-84788C6907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178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94557"/>
              </p:ext>
            </p:extLst>
          </p:nvPr>
        </p:nvGraphicFramePr>
        <p:xfrm>
          <a:off x="186559" y="110820"/>
          <a:ext cx="877088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251655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551597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Katsura Palace</a:t>
                      </a:r>
                      <a:endParaRPr lang="en-US" sz="2400" b="1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Japan, Kansai, Kyoto, The Katsura Imperial Villa (Katsura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Rikyū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) is an Imperial residence with associated gardens and outbuildings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Kyoto, Japan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F3728B-2A40-81F1-6B47-35E79AFCF70B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Architecture</a:t>
            </a: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68299838-BBB6-69A8-3A38-87F76035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11" name="Picture 10" descr="A bridge over a body of water&#10;&#10;AI-generated content may be incorrect.">
            <a:extLst>
              <a:ext uri="{FF2B5EF4-FFF2-40B4-BE49-F238E27FC236}">
                <a16:creationId xmlns:a16="http://schemas.microsoft.com/office/drawing/2014/main" id="{72BB7907-D958-20A1-436B-A15310FE8A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0697"/>
          <a:stretch>
            <a:fillRect/>
          </a:stretch>
        </p:blipFill>
        <p:spPr>
          <a:xfrm>
            <a:off x="977385" y="1011866"/>
            <a:ext cx="7189231" cy="4721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6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02AE7-EF86-68C5-4D19-86D08C21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8C347-6787-D73D-CF3E-F039BE311C6C}"/>
              </a:ext>
            </a:extLst>
          </p:cNvPr>
          <p:cNvSpPr txBox="1"/>
          <p:nvPr/>
        </p:nvSpPr>
        <p:spPr>
          <a:xfrm>
            <a:off x="115614" y="115438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Cards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AE973-E503-3B2D-0006-A025CF203B89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17D7D-F9EB-E4F5-522B-43CE01A97AED}"/>
              </a:ext>
            </a:extLst>
          </p:cNvPr>
          <p:cNvSpPr txBox="1"/>
          <p:nvPr/>
        </p:nvSpPr>
        <p:spPr>
          <a:xfrm>
            <a:off x="481445" y="883513"/>
            <a:ext cx="7740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B686-9077-C460-3772-FA4403045204}"/>
              </a:ext>
            </a:extLst>
          </p:cNvPr>
          <p:cNvSpPr txBox="1"/>
          <p:nvPr/>
        </p:nvSpPr>
        <p:spPr>
          <a:xfrm>
            <a:off x="481445" y="1252845"/>
            <a:ext cx="84071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Mother and Child, 1922 (oil on canvas)/Picasso, Pablo (1881-1973) / Spanish/Baltimore Museum of Art, Maryland,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USA/Baltimore Museum of Art / © Succession Picasso/DACS, London 2025 / Bridgeman Images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'Under the wave of Kanagawa', or 'The great Wave' from the series '36 Views of Mt.Fuji',c.1830-31 (woodblock print) /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Hokusai, Katsushika (1760-1849) / Japanese / Private Collection / Bridgeman Images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The History Collection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The Thinker, modeled 1880-81, cast by Alexis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Rudier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(1874-1952), 1924 (bronze) / Rodin, Auguste (1840-1917) / French /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Philadelphia Museum of Art, Pennsylvania, PA, USA / Philadelphia Museum of Art / Bridgeman Images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View from Mount Holyoke, Northampton, Massachusetts, after a Thunderstorm—The Oxbow, 1836 (oil on canvas) / Cole,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Thomas (1801-1848) / American / Metropolitan Museum of Art, New York, USA / Bridgeman Image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View of Toledo, c.1597-99 (oil on canvas) / Greco, El (Domenico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Theotocopuli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(1541-1614) / Greek / Metropolitan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Museum of Art, New York, USA / Bridgeman Images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7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incamerastock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The Starry Night, June 1889 (oil on canvas) / Gogh, Vincent van (1853-90) / Dutch / Museum of Modern Art (MoMA),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New York, USA  / Bridgeman Images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steeve-x-art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Young Hare, 1502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watercolour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Dürer or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Duerer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Albrecht (1471-1528) / German / Lessing, Erich (1923-2018) / Austrian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Graphische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Sammlung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Albertina, Vienna, Austria / © Erich Lessing / Bridgeman Images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The Artchives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colaimages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Album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14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Ectopistes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migratorius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passenger pigeon, Plate 62 from John James Audubon's Birds of America, original double elephant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folio, 1827-30 (hand-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aquatint) / Audubon, John James (1785-1851) / American / Natural History Museum,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London, UK / © Natural History Museum, London / Bridgeman Images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History Archive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Sorin Colac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17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Dmitry Rukhlenko - Photos of India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18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dbtravel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19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Pruchnie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0A1C8D2-A35D-B23E-FF1A-D3D2F8A97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41641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79FD0D-5D27-F2BB-5F8D-C539D7BB6E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965F6-7460-E9E1-A9DE-3787D5CD5122}"/>
              </a:ext>
            </a:extLst>
          </p:cNvPr>
          <p:cNvSpPr txBox="1"/>
          <p:nvPr/>
        </p:nvSpPr>
        <p:spPr>
          <a:xfrm>
            <a:off x="0" y="462281"/>
            <a:ext cx="835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Cards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55E06-54F7-5DA7-A607-D0A282C8CBDC}"/>
              </a:ext>
            </a:extLst>
          </p:cNvPr>
          <p:cNvSpPr txBox="1"/>
          <p:nvPr/>
        </p:nvSpPr>
        <p:spPr>
          <a:xfrm>
            <a:off x="3452655" y="877779"/>
            <a:ext cx="41095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43B27-6D39-BC92-C4DC-2DE26E91F97B}"/>
              </a:ext>
            </a:extLst>
          </p:cNvPr>
          <p:cNvSpPr txBox="1"/>
          <p:nvPr/>
        </p:nvSpPr>
        <p:spPr>
          <a:xfrm>
            <a:off x="478219" y="1953526"/>
            <a:ext cx="409378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Elements of Art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effectLst/>
                <a:latin typeface="Times"/>
              </a:rPr>
              <a:t>Mother and Child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Pablo Picasso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Wave off Kanagawa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Katsusika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Hokusai</a:t>
            </a:r>
          </a:p>
          <a:p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Sculpture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Flying Horse of Gansu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(Ancient China)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Thinker,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Auguste Rodin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Landscape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from Mount Holyoke, Northampton, MA after </a:t>
            </a:r>
            <a:b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Thunderstorm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Thomas Cole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of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Toldeo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Greco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 Forest at Sunset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Henri Rousseau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Starry Night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 Gogh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Baptism,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Clementine Hunter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BE331-5110-89BD-705A-A87712F74B07}"/>
              </a:ext>
            </a:extLst>
          </p:cNvPr>
          <p:cNvSpPr txBox="1"/>
          <p:nvPr/>
        </p:nvSpPr>
        <p:spPr>
          <a:xfrm>
            <a:off x="4504340" y="1930542"/>
            <a:ext cx="43243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Abstract Art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Hare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Albrecht Durer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 and Bird,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Klee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Bull's Head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Pablo Picasso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 in Space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Constantin Brancusi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Pigeon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John James Audubon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and the Village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 Chagall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Architecture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Parthenon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Stupa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Lakshmana Temple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Katsura Palace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52373-79ED-E9B2-F36A-AF2F2622EED2}"/>
              </a:ext>
            </a:extLst>
          </p:cNvPr>
          <p:cNvSpPr txBox="1"/>
          <p:nvPr/>
        </p:nvSpPr>
        <p:spPr>
          <a:xfrm>
            <a:off x="2427898" y="187976"/>
            <a:ext cx="32161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n w="127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51043BCD-AC88-9A40-361F-1A7784DB9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32211B-8A09-46E4-F3B3-9E7B8CA4F2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9819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22153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10528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Mother and Child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Pablo Picasso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(1881 - 1973),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br>
                        <a:rPr lang="en-US" sz="12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100.3 cm x81.4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Baltimore Museum of Art, Maryland, USA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AF3A5-49A4-57F6-4FB8-D32D4C9DF1E2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13" name="Picture 12" descr="A person holding a child&#10;&#10;Description automatically generated">
            <a:extLst>
              <a:ext uri="{FF2B5EF4-FFF2-40B4-BE49-F238E27FC236}">
                <a16:creationId xmlns:a16="http://schemas.microsoft.com/office/drawing/2014/main" id="{0A686769-6761-D8A9-0FFE-E28A2E2CE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2" y="1055988"/>
            <a:ext cx="3891675" cy="4831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A1C7C-F011-3344-19E4-4FE27CFBB4EB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81278-DD1B-CD75-5F15-0E347FE5585E}"/>
              </a:ext>
            </a:extLst>
          </p:cNvPr>
          <p:cNvSpPr txBox="1"/>
          <p:nvPr/>
        </p:nvSpPr>
        <p:spPr>
          <a:xfrm>
            <a:off x="987631" y="6320193"/>
            <a:ext cx="178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pic>
        <p:nvPicPr>
          <p:cNvPr id="5" name="Picture 4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A53D2EB-9D61-2776-E2D2-E01C7A464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678FD-D8DB-7451-19B8-D0837FACC9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85365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86394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6287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The Great Wave off Kanagawa (1830-31)</a:t>
                      </a:r>
                      <a:endParaRPr lang="en-US" sz="20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Katsusika</a:t>
                      </a:r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 Hokusai </a:t>
                      </a:r>
                      <a:r>
                        <a:rPr lang="en-US" sz="1200" b="1" i="1" u="none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(1760 - 1849), </a:t>
                      </a:r>
                      <a:r>
                        <a:rPr lang="en-US" sz="1200" b="1" i="0" u="none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Japanese</a:t>
                      </a:r>
                      <a:br>
                        <a:rPr lang="en-US" sz="1200" b="1" i="1" u="none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woodblock print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26 cm x 28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Private Collection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6DE05-0927-8F51-3A94-AA7CAC1E6177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 descr="A large wave of snow on a mountain&#10;&#10;Description automatically generated">
            <a:extLst>
              <a:ext uri="{FF2B5EF4-FFF2-40B4-BE49-F238E27FC236}">
                <a16:creationId xmlns:a16="http://schemas.microsoft.com/office/drawing/2014/main" id="{FEA5C100-1986-8141-3B5A-7624E5A1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7" y="1033386"/>
            <a:ext cx="7482466" cy="480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2E3BD-456D-A6C7-08F4-569D601DFC1D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2979F-FF61-FAD6-60C1-3266046ECEA5}"/>
              </a:ext>
            </a:extLst>
          </p:cNvPr>
          <p:cNvSpPr txBox="1"/>
          <p:nvPr/>
        </p:nvSpPr>
        <p:spPr>
          <a:xfrm>
            <a:off x="987631" y="6320193"/>
            <a:ext cx="1785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B098DC1-EC9D-8FA3-E4E4-A35B3AE9B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7CF239-6C4C-23E5-927E-1CB528F00A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26490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29298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503383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Flying Horse of Gansu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u="none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Discovered in 1969 near the city of Wuwei, in the province of Gansu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34.5 cm in height, 45 cm in length, and 13.1 cm in width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Gansu Provincial Museum, Lanzhou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tatue of a horse&#10;&#10;Description automatically generated">
            <a:extLst>
              <a:ext uri="{FF2B5EF4-FFF2-40B4-BE49-F238E27FC236}">
                <a16:creationId xmlns:a16="http://schemas.microsoft.com/office/drawing/2014/main" id="{BA71A403-7993-688A-7D25-F1F58D274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7"/>
          <a:stretch/>
        </p:blipFill>
        <p:spPr>
          <a:xfrm>
            <a:off x="1763307" y="1069195"/>
            <a:ext cx="5617384" cy="4783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8FBACC-B2C9-04F2-2179-F3DC6D22ECFC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Sculpture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B6BFA23E-4C13-0BD6-E836-39223A520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7FD048-D851-0F84-E33F-4815EBED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29044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8195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944865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Thinker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(1880 – 81)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Auguste Rodin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(1840 – 1917),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Bronze</a:t>
                      </a:r>
                      <a:endParaRPr lang="en-US" sz="12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68.9 cm x 40 cm x 50.2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Philadelphia Museum of Art, Pennsylvania, PA, USA 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BA0B4CFD-6541-75C4-3660-63DFC1D6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statue of a person sitting on a rock&#10;&#10;Description automatically generated">
            <a:extLst>
              <a:ext uri="{FF2B5EF4-FFF2-40B4-BE49-F238E27FC236}">
                <a16:creationId xmlns:a16="http://schemas.microsoft.com/office/drawing/2014/main" id="{4248AB35-14E2-6FDD-2A62-CB88C70F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71" y="1092638"/>
            <a:ext cx="3535596" cy="4758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0EAF1A-BF2E-B752-5C95-69F0AE54D8C0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Sculpture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D635AED7-C936-39CE-1E18-E9033BEF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0A4F2F-C3FF-11A8-729E-8041529297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-14868" y="0"/>
            <a:ext cx="9173736" cy="6880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74316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7215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54662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View from Mount Holyoke, Northampton, MA after a Thunderstorm </a:t>
                      </a:r>
                      <a:r>
                        <a:rPr lang="en-US" sz="16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(1937)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Thomas Cole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(1801 - 1848),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  <a:r>
                        <a:rPr lang="en-US" sz="120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130.8 cm x 193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Metropolitan Museum of Art, New York, USA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6FEF88E8-25D5-76CA-297E-B0AC3B76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65B5EC73-D1BA-0997-F66B-D76DABF1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75" y="1025222"/>
            <a:ext cx="7250282" cy="4909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418A84-2BD1-D526-098F-E3777932A470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Landscapes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BEF9719-656D-97CC-3FD1-51BB059C1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E23291-8785-F83A-6984-DC85B35D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C75F8-32EC-31F8-EB04-D088C7EAF2A8}"/>
              </a:ext>
            </a:extLst>
          </p:cNvPr>
          <p:cNvSpPr txBox="1"/>
          <p:nvPr/>
        </p:nvSpPr>
        <p:spPr>
          <a:xfrm>
            <a:off x="133662" y="606487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584CD-7A72-9291-776A-A5ADCEE9C7A7}"/>
              </a:ext>
            </a:extLst>
          </p:cNvPr>
          <p:cNvSpPr txBox="1"/>
          <p:nvPr/>
        </p:nvSpPr>
        <p:spPr>
          <a:xfrm>
            <a:off x="987631" y="632019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56990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905655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21164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View of Toledo </a:t>
                      </a:r>
                      <a:r>
                        <a:rPr lang="en-US" sz="2400" b="0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(1597 – 99)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El Greco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(1541 - 1614),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Greek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121.2 cm x 108.5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Metropolitan Museum of Art, New York, USA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7C674-7512-7344-8021-72169AF2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0505"/>
              </p:ext>
            </p:extLst>
          </p:nvPr>
        </p:nvGraphicFramePr>
        <p:xfrm>
          <a:off x="628650" y="386413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476360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28104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1E9B3C1F-DC10-5E5A-5BF4-B3D62E60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painting of a city on a hill&#10;&#10;Description automatically generated">
            <a:extLst>
              <a:ext uri="{FF2B5EF4-FFF2-40B4-BE49-F238E27FC236}">
                <a16:creationId xmlns:a16="http://schemas.microsoft.com/office/drawing/2014/main" id="{77B6BAE5-5C52-DD2D-CBCA-1F48A022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87" y="1081444"/>
            <a:ext cx="4258424" cy="4775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478577-77DC-2C2B-3602-831DB773FB2F}"/>
              </a:ext>
            </a:extLst>
          </p:cNvPr>
          <p:cNvSpPr txBox="1"/>
          <p:nvPr/>
        </p:nvSpPr>
        <p:spPr>
          <a:xfrm>
            <a:off x="2975000" y="6057647"/>
            <a:ext cx="320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Landscapes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40E31BF-6E4E-D951-E6E3-B3FDBB61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</TotalTime>
  <Words>1707</Words>
  <Application>Microsoft Office PowerPoint</Application>
  <PresentationFormat>On-screen Show (4:3)</PresentationFormat>
  <Paragraphs>241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Book Antiqua</vt:lpstr>
      <vt:lpstr>Open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Pesic</dc:creator>
  <cp:lastModifiedBy>Erin Wasserman</cp:lastModifiedBy>
  <cp:revision>39</cp:revision>
  <dcterms:created xsi:type="dcterms:W3CDTF">2024-11-05T13:51:21Z</dcterms:created>
  <dcterms:modified xsi:type="dcterms:W3CDTF">2025-09-29T20:15:55Z</dcterms:modified>
</cp:coreProperties>
</file>