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1" r:id="rId6"/>
    <p:sldId id="260" r:id="rId7"/>
    <p:sldId id="264" r:id="rId8"/>
    <p:sldId id="276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0" r:id="rId17"/>
    <p:sldId id="277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67"/>
    <p:restoredTop sz="94731"/>
  </p:normalViewPr>
  <p:slideViewPr>
    <p:cSldViewPr snapToGrid="0">
      <p:cViewPr varScale="1">
        <p:scale>
          <a:sx n="154" d="100"/>
          <a:sy n="154" d="100"/>
        </p:scale>
        <p:origin x="323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6958-6612-6149-9316-7082965C5612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9EF0-67A7-0843-9449-F1AF089E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3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79EF0-67A7-0843-9449-F1AF089EA9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3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EBCFD-C355-6B4C-A3BF-17D506BD94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35CD2-13EC-244F-8309-83234991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://www.coreknowledge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27AB1818-FA0F-63C7-9E28-1391CE3A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73736" cy="6880302"/>
          </a:xfrm>
          <a:prstGeom prst="rect">
            <a:avLst/>
          </a:prstGeom>
        </p:spPr>
      </p:pic>
      <p:pic>
        <p:nvPicPr>
          <p:cNvPr id="11" name="Picture 10" descr="A group of colorful people holding hands&#10;&#10;Description automatically generated">
            <a:extLst>
              <a:ext uri="{FF2B5EF4-FFF2-40B4-BE49-F238E27FC236}">
                <a16:creationId xmlns:a16="http://schemas.microsoft.com/office/drawing/2014/main" id="{7E092142-77CD-4111-8BA7-4DA12026D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7" y="173122"/>
            <a:ext cx="1056290" cy="792218"/>
          </a:xfrm>
          <a:prstGeom prst="rect">
            <a:avLst/>
          </a:prstGeom>
          <a:effectLst>
            <a:glow rad="55571">
              <a:schemeClr val="bg1">
                <a:alpha val="49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8D39E6-6401-C9DC-7485-82EF538315D5}"/>
              </a:ext>
            </a:extLst>
          </p:cNvPr>
          <p:cNvSpPr txBox="1"/>
          <p:nvPr/>
        </p:nvSpPr>
        <p:spPr>
          <a:xfrm>
            <a:off x="0" y="20703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58931-9CC6-FC5C-6E01-2C03F1F70055}"/>
              </a:ext>
            </a:extLst>
          </p:cNvPr>
          <p:cNvSpPr txBox="1"/>
          <p:nvPr/>
        </p:nvSpPr>
        <p:spPr>
          <a:xfrm>
            <a:off x="2517228" y="3213219"/>
            <a:ext cx="4109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Kindergarten</a:t>
            </a: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18175FFD-84E5-C136-69FE-D8FC318D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92163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717928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608891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People and Dog in the Sun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(1949)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Joan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Mir</a:t>
                      </a:r>
                      <a:r>
                        <a:rPr lang="en-US" sz="1200" b="1" i="0" kern="12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Ó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(1893–1983), 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Spanish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Varnished distemper on canvas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81 cm x 54.5 cm</a:t>
                      </a:r>
                    </a:p>
                    <a:p>
                      <a:pPr algn="r"/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Kunstmuseum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, Basel, Switzerland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ainting of a couple of people&#10;&#10;Description automatically generated">
            <a:extLst>
              <a:ext uri="{FF2B5EF4-FFF2-40B4-BE49-F238E27FC236}">
                <a16:creationId xmlns:a16="http://schemas.microsoft.com/office/drawing/2014/main" id="{FAB63A05-15DE-C59A-8F5B-CB3CE2655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97" t="6896" r="15292" b="11565"/>
          <a:stretch/>
        </p:blipFill>
        <p:spPr>
          <a:xfrm>
            <a:off x="3013040" y="1113691"/>
            <a:ext cx="3117919" cy="4699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37C674-7512-7344-8021-72169AF23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60505"/>
              </p:ext>
            </p:extLst>
          </p:nvPr>
        </p:nvGraphicFramePr>
        <p:xfrm>
          <a:off x="628650" y="3864134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476360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028104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1E9B3C1F-DC10-5E5A-5BF4-B3D62E606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0E5DE-7786-C31F-9444-306C0044E26A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DBBB1-FDD7-28B8-50B2-75C4EF74DB24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05152-FD30-181E-E176-EC0AFA65EE98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Line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2D2B00B-037F-7259-9E5E-3EC284E8F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4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64265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005551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321268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Sleeping Woman and Child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(1929)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Kathe Kollwitz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1867–1945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German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Woodcut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29.9 cm x 35.8 cm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Cleveland Museum of Art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-up of a person holding a person's hand&#10;&#10;Description automatically generated">
            <a:extLst>
              <a:ext uri="{FF2B5EF4-FFF2-40B4-BE49-F238E27FC236}">
                <a16:creationId xmlns:a16="http://schemas.microsoft.com/office/drawing/2014/main" id="{1B147A74-292A-4812-0BE9-B99E68946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29" y="1115981"/>
            <a:ext cx="5702343" cy="4705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AEA3D1-CF1E-A1A2-4BF9-5E23E4E3F524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5DCC4-47BA-8001-030A-96061195BF69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DE40F-4B31-9E71-4349-119F93C14641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Line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4B938A6-0B34-5B50-428B-DEB516840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36188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96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63663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589281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Li’l</a:t>
                      </a: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Sis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(1944)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William H. Johnson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(1901–1970),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 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oil on paperboard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66.1 cm x 54.0 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Smithsonian American Art Museum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ainting of a child holding a paddle and a baby carriage&#10;&#10;Description automatically generated">
            <a:extLst>
              <a:ext uri="{FF2B5EF4-FFF2-40B4-BE49-F238E27FC236}">
                <a16:creationId xmlns:a16="http://schemas.microsoft.com/office/drawing/2014/main" id="{1A2B5031-FF40-1770-ECBF-239AFC6C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792" y="1042316"/>
            <a:ext cx="3798417" cy="4699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2A1BFC-4DB5-6342-048C-4C3250BC4C8C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AAF9D-CA14-7E92-77AD-F2EBD1C3172E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81A80-08DB-9D0B-A72A-2DCF74A43813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Line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9A88243-8546-EB51-E240-93EFA5F69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9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5295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66599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36653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Family Supper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(1946)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Horace Pippin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(1888 - 1946),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45.7 cm x 55.9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The Metropolitan Museum of Art, New York</a:t>
                      </a:r>
                      <a:endParaRPr lang="en-US" sz="1200" b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drawing of a person and two children at a table&#10;&#10;Description automatically generated">
            <a:extLst>
              <a:ext uri="{FF2B5EF4-FFF2-40B4-BE49-F238E27FC236}">
                <a16:creationId xmlns:a16="http://schemas.microsoft.com/office/drawing/2014/main" id="{FC43926D-C70E-F03A-403C-46A080BA7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888" y="1128860"/>
            <a:ext cx="5548225" cy="4603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FAB5F-7E70-68A2-A7F3-6605AD7C3A8D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57902-A47A-A619-6210-06D742F8C3C1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0EDFE-D07B-E338-4063-EB6FA4F7E24D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Line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E7BF5C60-29F3-0364-3618-2B48126FE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background&#10;&#10;Description automatically generated">
            <a:extLst>
              <a:ext uri="{FF2B5EF4-FFF2-40B4-BE49-F238E27FC236}">
                <a16:creationId xmlns:a16="http://schemas.microsoft.com/office/drawing/2014/main" id="{33150785-1F16-302E-4DA7-8D80E924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12086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4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335517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707523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Children’s Game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(1560)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Pieter Bruegel the Elder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(1525–1569),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Dutch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oakwood. 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118 x 161 cm </a:t>
                      </a:r>
                    </a:p>
                    <a:p>
                      <a:pPr algn="r"/>
                      <a:r>
                        <a:rPr lang="en-US" sz="1200" b="0" dirty="0" err="1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Kunsthistorisches</a:t>
                      </a: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Museum, Vienna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66A1C1-53CB-CCA4-08E8-361A0971DB56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8C5160-1A58-A01C-83A4-1119B8C18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31982"/>
              </p:ext>
            </p:extLst>
          </p:nvPr>
        </p:nvGraphicFramePr>
        <p:xfrm>
          <a:off x="628650" y="3864134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72653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50313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5F075E6-8F02-A5C0-26C8-04E43C54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9BA45-8B53-DEE7-21C4-254E10835866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8FC01-6519-7A5D-826E-9A1588E5CA99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Line</a:t>
            </a:r>
          </a:p>
        </p:txBody>
      </p:sp>
      <p:pic>
        <p:nvPicPr>
          <p:cNvPr id="6" name="Picture 5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877DEF7-5BDD-8310-1E8B-CC21C853B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  <p:pic>
        <p:nvPicPr>
          <p:cNvPr id="13" name="Picture 12" descr="A painting of a village with children&#10;&#10;AI-generated content may be incorrect.">
            <a:extLst>
              <a:ext uri="{FF2B5EF4-FFF2-40B4-BE49-F238E27FC236}">
                <a16:creationId xmlns:a16="http://schemas.microsoft.com/office/drawing/2014/main" id="{7BBFE05B-85BE-F1FE-089A-B10B0E0C95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945"/>
          <a:stretch>
            <a:fillRect/>
          </a:stretch>
        </p:blipFill>
        <p:spPr>
          <a:xfrm>
            <a:off x="1358001" y="1123502"/>
            <a:ext cx="6427998" cy="4655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84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background&#10;&#10;Description automatically generated">
            <a:extLst>
              <a:ext uri="{FF2B5EF4-FFF2-40B4-BE49-F238E27FC236}">
                <a16:creationId xmlns:a16="http://schemas.microsoft.com/office/drawing/2014/main" id="{33150785-1F16-302E-4DA7-8D80E924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56870"/>
              </p:ext>
            </p:extLst>
          </p:nvPr>
        </p:nvGraphicFramePr>
        <p:xfrm>
          <a:off x="186559" y="110820"/>
          <a:ext cx="8770881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84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68235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360681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Snap the Whip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(1872)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Winslow Homer 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(1836–1910),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canvas. 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30.5 cm x 50.8 cm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The Metropolitan Museum of Art, New York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66A1C1-53CB-CCA4-08E8-361A0971DB56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CEA1B-D958-4C61-00B8-25818A301DE1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A33FF-FEF5-A5CE-499C-02D462A3FC88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Line</a:t>
            </a: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261EAAF-4C69-49C3-BAC5-82F1A8D4F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  <p:pic>
        <p:nvPicPr>
          <p:cNvPr id="9" name="Picture 8" descr="A group of children playing tug of war&#10;&#10;AI-generated content may be incorrect.">
            <a:extLst>
              <a:ext uri="{FF2B5EF4-FFF2-40B4-BE49-F238E27FC236}">
                <a16:creationId xmlns:a16="http://schemas.microsoft.com/office/drawing/2014/main" id="{C35B5B69-1D75-C570-5056-8F7027F41A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1588"/>
          <a:stretch>
            <a:fillRect/>
          </a:stretch>
        </p:blipFill>
        <p:spPr>
          <a:xfrm>
            <a:off x="685800" y="1093146"/>
            <a:ext cx="7772400" cy="4799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21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99251"/>
              </p:ext>
            </p:extLst>
          </p:nvPr>
        </p:nvGraphicFramePr>
        <p:xfrm>
          <a:off x="186559" y="110820"/>
          <a:ext cx="877088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399543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403709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13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Northwest Coast Native American Totem Pole</a:t>
                      </a:r>
                      <a:endParaRPr lang="en-US" sz="240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Ellen Noel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(1916–1966),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American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First Nations American Indian thunderbird totem pole at Brockton Point in Stanley Park in Vancouver, Canada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totem pole with a bird and a bird&#10;&#10;Description automatically generated">
            <a:extLst>
              <a:ext uri="{FF2B5EF4-FFF2-40B4-BE49-F238E27FC236}">
                <a16:creationId xmlns:a16="http://schemas.microsoft.com/office/drawing/2014/main" id="{83FF5F29-99B9-BAB8-A877-5B34A6A56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33"/>
          <a:stretch/>
        </p:blipFill>
        <p:spPr>
          <a:xfrm>
            <a:off x="2961890" y="1067770"/>
            <a:ext cx="3220220" cy="4638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13A62-ABED-D2C2-125D-3A12099732C0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E7AE6-DDB4-E1FE-4FC5-8CCEA351613F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4917B-52D6-7C50-565F-E6648331CA84}"/>
              </a:ext>
            </a:extLst>
          </p:cNvPr>
          <p:cNvSpPr txBox="1"/>
          <p:nvPr/>
        </p:nvSpPr>
        <p:spPr>
          <a:xfrm>
            <a:off x="2975000" y="6057647"/>
            <a:ext cx="3205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Types of Art: 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Sculpture and Architecture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DDD2434F-F11D-B970-54C0-4FB2621A8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7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82645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11883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913691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Hall of Supreme Harmony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(1406)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Hall of Supreme Harmony in Forbidden City, Beijing, China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246B44-C666-C0CA-1F65-AEE4049D9B99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994EF-D14B-8A02-D61D-748E3B863940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pic>
        <p:nvPicPr>
          <p:cNvPr id="10" name="Picture 9" descr="Forbidden City with red pillars&#10;&#10;Description automatically generated">
            <a:extLst>
              <a:ext uri="{FF2B5EF4-FFF2-40B4-BE49-F238E27FC236}">
                <a16:creationId xmlns:a16="http://schemas.microsoft.com/office/drawing/2014/main" id="{A83A760C-5879-69EE-8F19-029967ADC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06"/>
          <a:stretch/>
        </p:blipFill>
        <p:spPr>
          <a:xfrm>
            <a:off x="1025817" y="920120"/>
            <a:ext cx="7092366" cy="4841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97ADFA-9C18-0053-84C9-72846B10143E}"/>
              </a:ext>
            </a:extLst>
          </p:cNvPr>
          <p:cNvSpPr txBox="1"/>
          <p:nvPr/>
        </p:nvSpPr>
        <p:spPr>
          <a:xfrm>
            <a:off x="2975000" y="6057647"/>
            <a:ext cx="3205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Types of Art: 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Sculpture and Architecture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6E51D12B-C697-9B78-ADED-6B2721179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94922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6425124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160740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Eiffel Tower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(1887)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Paris, France</a:t>
                      </a:r>
                      <a:endParaRPr lang="en-US" sz="1400" b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A2FAD7-89DE-DB3C-5D11-108A94A3C228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013D8-A3DD-756F-B83B-AB3234F0D4F2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pic>
        <p:nvPicPr>
          <p:cNvPr id="9" name="Picture 8" descr="A tall tower with people in front of it with Eiffel Tower in the background&#10;&#10;Description automatically generated">
            <a:extLst>
              <a:ext uri="{FF2B5EF4-FFF2-40B4-BE49-F238E27FC236}">
                <a16:creationId xmlns:a16="http://schemas.microsoft.com/office/drawing/2014/main" id="{3D244543-1BDF-2328-FB3A-206C51248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61"/>
          <a:stretch/>
        </p:blipFill>
        <p:spPr>
          <a:xfrm>
            <a:off x="2939697" y="981307"/>
            <a:ext cx="3264607" cy="4820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D723E0-BD33-EB2E-3AB7-EAFAA013E67D}"/>
              </a:ext>
            </a:extLst>
          </p:cNvPr>
          <p:cNvSpPr txBox="1"/>
          <p:nvPr/>
        </p:nvSpPr>
        <p:spPr>
          <a:xfrm>
            <a:off x="2975000" y="6057647"/>
            <a:ext cx="3205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Types of Art: 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Sculpture and Architecture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7AC25FB-8D3F-D4F6-B1A2-875A5F93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0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394433"/>
              </p:ext>
            </p:extLst>
          </p:nvPr>
        </p:nvGraphicFramePr>
        <p:xfrm>
          <a:off x="186559" y="110820"/>
          <a:ext cx="8770881" cy="69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6285787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1746743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Sydney Opera House</a:t>
                      </a:r>
                      <a:r>
                        <a:rPr lang="en-US" sz="2400" b="0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(1973)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Sydney, Australia</a:t>
                      </a:r>
                      <a:endParaRPr lang="en-US" sz="1400" b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2B1AE5-E120-DC35-8F5C-1FA5365ECB78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134F7-3593-75BF-8ADC-2D3BD956654C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pic>
        <p:nvPicPr>
          <p:cNvPr id="10" name="Picture 9" descr="Sydney Opera House with a large roof&#10;&#10;Description automatically generated with medium confidence">
            <a:extLst>
              <a:ext uri="{FF2B5EF4-FFF2-40B4-BE49-F238E27FC236}">
                <a16:creationId xmlns:a16="http://schemas.microsoft.com/office/drawing/2014/main" id="{C1A64AEF-BDEF-139F-A8CD-885FEB42B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47"/>
          <a:stretch/>
        </p:blipFill>
        <p:spPr>
          <a:xfrm>
            <a:off x="933993" y="937059"/>
            <a:ext cx="7276011" cy="4845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14458D-8A0E-658F-2B1A-649DB014AFD1}"/>
              </a:ext>
            </a:extLst>
          </p:cNvPr>
          <p:cNvSpPr txBox="1"/>
          <p:nvPr/>
        </p:nvSpPr>
        <p:spPr>
          <a:xfrm>
            <a:off x="2975000" y="6057647"/>
            <a:ext cx="3205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Types of Art: </a:t>
            </a:r>
            <a:b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b="1" i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Sculpture and Architecture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4D1D7C81-C487-22EC-4302-08C3615E1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Description automatically generated">
            <a:extLst>
              <a:ext uri="{FF2B5EF4-FFF2-40B4-BE49-F238E27FC236}">
                <a16:creationId xmlns:a16="http://schemas.microsoft.com/office/drawing/2014/main" id="{C098FC3F-A6E2-964E-26FA-53CCCD20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3076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BD7D1-3FF1-A5C8-8A1E-22320D2704A7}"/>
              </a:ext>
            </a:extLst>
          </p:cNvPr>
          <p:cNvSpPr txBox="1"/>
          <p:nvPr/>
        </p:nvSpPr>
        <p:spPr>
          <a:xfrm>
            <a:off x="969583" y="370758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Kindergarten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A5011-2C40-1EE7-8271-DCFB4F91BED8}"/>
              </a:ext>
            </a:extLst>
          </p:cNvPr>
          <p:cNvSpPr txBox="1"/>
          <p:nvPr/>
        </p:nvSpPr>
        <p:spPr>
          <a:xfrm>
            <a:off x="115614" y="115438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Arts Slide Deck</a:t>
            </a:r>
          </a:p>
        </p:txBody>
      </p:sp>
      <p:pic>
        <p:nvPicPr>
          <p:cNvPr id="3" name="Picture 2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D841EEAB-E742-D291-2FE3-CBB0BD82D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26383"/>
            <a:ext cx="2093332" cy="684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70A3BA-10F6-0FBB-CCAE-CA595CB6FB38}"/>
              </a:ext>
            </a:extLst>
          </p:cNvPr>
          <p:cNvSpPr/>
          <p:nvPr/>
        </p:nvSpPr>
        <p:spPr>
          <a:xfrm rot="16200000">
            <a:off x="7789956" y="4977650"/>
            <a:ext cx="1643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211D1E"/>
                </a:solidFill>
                <a:latin typeface="Arial" pitchFamily="34" charset="0"/>
                <a:ea typeface="Open Sans"/>
                <a:cs typeface="Arial" pitchFamily="34" charset="0"/>
                <a:sym typeface="Open Sans"/>
              </a:rPr>
              <a:t>ISBN: 979-8-88970-642-7</a:t>
            </a:r>
            <a:endParaRPr lang="en-IN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146;p22">
            <a:extLst>
              <a:ext uri="{FF2B5EF4-FFF2-40B4-BE49-F238E27FC236}">
                <a16:creationId xmlns:a16="http://schemas.microsoft.com/office/drawing/2014/main" id="{B7FDA359-2F85-8549-2795-D9E805E39123}"/>
              </a:ext>
            </a:extLst>
          </p:cNvPr>
          <p:cNvSpPr txBox="1"/>
          <p:nvPr/>
        </p:nvSpPr>
        <p:spPr>
          <a:xfrm>
            <a:off x="340500" y="1307475"/>
            <a:ext cx="8182412" cy="514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Creative Commons Attribution-</a:t>
            </a:r>
            <a:r>
              <a:rPr lang="en-US" sz="1000" b="0" i="0" u="none" strike="noStrike" cap="none" dirty="0" err="1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NonCommercial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000" b="0" i="0" u="none" strike="noStrike" cap="none" dirty="0" err="1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ShareAlike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 4.0 International License.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You are free: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to Share—to copy, distribute, and transmit the work to Remix—to adapt the work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Under the following conditions: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Attribution—You must attribute the work in the following manner: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work is based on an original work of the Core Knowledge® Foundation (</a:t>
            </a:r>
            <a:r>
              <a:rPr lang="en-US" sz="1000" b="0" i="1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www.coreknowledge.org</a:t>
            </a: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) and the additions from the Louisiana </a:t>
            </a:r>
            <a:b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1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Department of Education, made available through licensing under a Creative Commons Attribution-NonCommercial-ShareAlike4.0 International License. This does not in any way imply that the Core Knowledge Foundation or the Louisiana Department of Education endorses this work.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Noncommercial—You may not use this work for commercial purposes.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Share Alike—If you alter, transform, or build upon this work, you may distribute the resulting work only under the same or similar license to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this one.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With the understanding that: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For any reuse or distribution, you must make clear to others the license terms of this work. The best way to do this is with a link to this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web page: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62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https://creativecommons.org/licenses/by-nc-sa/4.0/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Core Knowledge Foundation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marR="0" lvl="0" indent="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www.coreknowledge.org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All Rights Reserved.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1125"/>
              </a:spcBef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Knowledge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en-US" sz="1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Core Knowledge Curriculum Series™, Core Knowledge Visual Arts™, Core Knowledge Music™ are trademarks </a:t>
            </a:r>
            <a:r>
              <a:rPr lang="en-US" sz="1000" b="0" i="0" u="none" strike="noStrike" cap="none" dirty="0">
                <a:solidFill>
                  <a:srgbClr val="211D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 trademarks of the Core Knowledge Foundation. Foundations of Freedom is a trademark of the Louisiana Department of Education.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Trademarks and trade names are shown in this book strictly for illustrative and educational purposes and are the property of their </a:t>
            </a:r>
            <a:b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 b="0" i="0" u="none" strike="noStrike" cap="none" dirty="0">
                <a:solidFill>
                  <a:srgbClr val="211D1E"/>
                </a:solidFill>
                <a:latin typeface="Open Sans"/>
                <a:ea typeface="Open Sans"/>
                <a:cs typeface="Open Sans"/>
                <a:sym typeface="Open Sans"/>
              </a:rPr>
              <a:t>respective owners. References herein should not be regarded as affecting the validity of said trademarks and trade names.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8541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background&#10;&#10;Description automatically generated">
            <a:extLst>
              <a:ext uri="{FF2B5EF4-FFF2-40B4-BE49-F238E27FC236}">
                <a16:creationId xmlns:a16="http://schemas.microsoft.com/office/drawing/2014/main" id="{94B02AE7-EF86-68C5-4D19-86D08C21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A8C347-6787-D73D-CF3E-F039BE311C6C}"/>
              </a:ext>
            </a:extLst>
          </p:cNvPr>
          <p:cNvSpPr txBox="1"/>
          <p:nvPr/>
        </p:nvSpPr>
        <p:spPr>
          <a:xfrm>
            <a:off x="115614" y="115438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Cards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AE973-E503-3B2D-0006-A025CF203B89}"/>
              </a:ext>
            </a:extLst>
          </p:cNvPr>
          <p:cNvSpPr txBox="1"/>
          <p:nvPr/>
        </p:nvSpPr>
        <p:spPr>
          <a:xfrm>
            <a:off x="969583" y="370758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Kindergarten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17D7D-F9EB-E4F5-522B-43CE01A97AED}"/>
              </a:ext>
            </a:extLst>
          </p:cNvPr>
          <p:cNvSpPr txBox="1"/>
          <p:nvPr/>
        </p:nvSpPr>
        <p:spPr>
          <a:xfrm>
            <a:off x="481445" y="1446458"/>
            <a:ext cx="7740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11D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Credits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EB686-9077-C460-3772-FA4403045204}"/>
              </a:ext>
            </a:extLst>
          </p:cNvPr>
          <p:cNvSpPr txBox="1"/>
          <p:nvPr/>
        </p:nvSpPr>
        <p:spPr>
          <a:xfrm>
            <a:off x="481445" y="1815790"/>
            <a:ext cx="833049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IanDagnall Computing 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Album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3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Peter Barritt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</a:t>
            </a:r>
            <a:endParaRPr lang="en-US" sz="1200" dirty="0">
              <a:solidFill>
                <a:srgbClr val="211D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4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Album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Historic Collection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Gina Rodgers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Successió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Miró / Artists Rights Society (ARS), New York / ADAGP, Paris 2025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The Julian and Hope Edison Print Fund and Museum Shop Fund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Artepics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Penta Springs Limited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Art Library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PAINTING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 Photo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Svetlana Day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14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zhencong chen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15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 Dagnall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16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Bella Falk /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Stock Photo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81D94D67-0DF2-4860-0CBF-04DA2C033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28578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background&#10;&#10;Description automatically generated">
            <a:extLst>
              <a:ext uri="{FF2B5EF4-FFF2-40B4-BE49-F238E27FC236}">
                <a16:creationId xmlns:a16="http://schemas.microsoft.com/office/drawing/2014/main" id="{8779FD0D-5D27-F2BB-5F8D-C539D7BB6E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965F6-7460-E9E1-A9DE-3787D5CD5122}"/>
              </a:ext>
            </a:extLst>
          </p:cNvPr>
          <p:cNvSpPr txBox="1"/>
          <p:nvPr/>
        </p:nvSpPr>
        <p:spPr>
          <a:xfrm>
            <a:off x="-1" y="46228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55E06-54F7-5DA7-A607-D0A282C8CBDC}"/>
              </a:ext>
            </a:extLst>
          </p:cNvPr>
          <p:cNvSpPr txBox="1"/>
          <p:nvPr/>
        </p:nvSpPr>
        <p:spPr>
          <a:xfrm>
            <a:off x="3626834" y="877779"/>
            <a:ext cx="41095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Kindergarten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43B27-6D39-BC92-C4DC-2DE26E91F97B}"/>
              </a:ext>
            </a:extLst>
          </p:cNvPr>
          <p:cNvSpPr txBox="1"/>
          <p:nvPr/>
        </p:nvSpPr>
        <p:spPr>
          <a:xfrm>
            <a:off x="478219" y="1953526"/>
            <a:ext cx="421990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Elements of Art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Hunters in the Snow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Peter Bruegel the Elder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Tahitian Landscape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Paul Gauguin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Gourmet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Pablo Picasso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Turning the Samisen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Katsushika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Holusai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The Banjo Lesson,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Ossawa Tanner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Purple Robe and Anemones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Henri Matisse 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and Dog in the Sun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Joan Miro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Sleeping Woman and Child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(1929), Kathe Kollwitz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Li’L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(1944), William H. Johnson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Supper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Horace Pippin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Games,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Pieter Bruegel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Snap the Whip,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Winslow Homer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BE331-5110-89BD-705A-A87712F74B07}"/>
              </a:ext>
            </a:extLst>
          </p:cNvPr>
          <p:cNvSpPr txBox="1"/>
          <p:nvPr/>
        </p:nvSpPr>
        <p:spPr>
          <a:xfrm>
            <a:off x="4486923" y="2575228"/>
            <a:ext cx="432435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Types of Art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Sculpture and Architecture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 Coast Native American Totem Pole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Ellen Neel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of Supreme Harmony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Eiffel Tower (1887)</a:t>
            </a:r>
          </a:p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Sydney Opera House (1973)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52373-79ED-E9B2-F36A-AF2F2622EED2}"/>
              </a:ext>
            </a:extLst>
          </p:cNvPr>
          <p:cNvSpPr txBox="1"/>
          <p:nvPr/>
        </p:nvSpPr>
        <p:spPr>
          <a:xfrm>
            <a:off x="2236306" y="187976"/>
            <a:ext cx="32161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n w="127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pic>
        <p:nvPicPr>
          <p:cNvPr id="2" name="Picture 1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4101C47A-A84C-BDF7-BAE7-9B9959A7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9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7530F350-C76E-3B92-3C63-8D99965E5C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3" name="Picture 2" descr="A green and black background&#10;&#10;Description automatically generated">
            <a:extLst>
              <a:ext uri="{FF2B5EF4-FFF2-40B4-BE49-F238E27FC236}">
                <a16:creationId xmlns:a16="http://schemas.microsoft.com/office/drawing/2014/main" id="{33150785-1F16-302E-4DA7-8D80E92436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82371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193627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4133192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Hunters in the Snow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(1565)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Pieter Bruegel the Elder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(1525–1569),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Dutch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Oil on oakwood 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117 x 162 cm </a:t>
                      </a:r>
                    </a:p>
                    <a:p>
                      <a:pPr algn="r"/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Kunsthistorisches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Museum, Vienna, Austria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9B0743-727A-FECA-ABC0-7FC9CD94A1DD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49C6E-5640-EDE7-FCBB-AA75F052307A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C2E33-6EB6-5D4B-6695-DA84CF9262E9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Color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950D2AA8-A393-1091-B822-92CC31419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  <p:pic>
        <p:nvPicPr>
          <p:cNvPr id="10" name="Picture 9" descr="A painting of a village in the snow&#10;&#10;AI-generated content may be incorrect.">
            <a:extLst>
              <a:ext uri="{FF2B5EF4-FFF2-40B4-BE49-F238E27FC236}">
                <a16:creationId xmlns:a16="http://schemas.microsoft.com/office/drawing/2014/main" id="{E33AE3AC-BC9F-CD4E-8E7B-0E68FEA78D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986"/>
          <a:stretch>
            <a:fillRect/>
          </a:stretch>
        </p:blipFill>
        <p:spPr>
          <a:xfrm>
            <a:off x="1186180" y="1115149"/>
            <a:ext cx="6771641" cy="4669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34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background&#10;&#10;Description automatically generated">
            <a:extLst>
              <a:ext uri="{FF2B5EF4-FFF2-40B4-BE49-F238E27FC236}">
                <a16:creationId xmlns:a16="http://schemas.microsoft.com/office/drawing/2014/main" id="{33150785-1F16-302E-4DA7-8D80E924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565660-8C99-34EA-3592-60502DA5A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52248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3958796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4368023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Tahitian Landscape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(1891)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Paul Gauguin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(1848–1903),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French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canvas. 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67.95 cm x 92.39 cm 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Minneapolis Institute of Arts, Minneapolis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66A1C1-53CB-CCA4-08E8-361A0971DB56}"/>
              </a:ext>
            </a:extLst>
          </p:cNvPr>
          <p:cNvSpPr txBox="1"/>
          <p:nvPr/>
        </p:nvSpPr>
        <p:spPr>
          <a:xfrm>
            <a:off x="987631" y="6194073"/>
            <a:ext cx="41095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8807EE-3A4D-8C6B-EE32-FF91F40F2B8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E6969B6F-CC83-5961-CA0E-2731DF3E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63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FB74D-2804-FF76-2426-4D14A2B99ED7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CC189-4AAD-2BC9-D893-D4DCE7ADE1C1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Color</a:t>
            </a:r>
          </a:p>
        </p:txBody>
      </p:sp>
      <p:pic>
        <p:nvPicPr>
          <p:cNvPr id="5" name="Picture 4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62F096A1-97CB-B0C9-8D39-B79D58E7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  <p:pic>
        <p:nvPicPr>
          <p:cNvPr id="9" name="Picture 8" descr="A painting of a landscape with palm trees&#10;&#10;AI-generated content may be incorrect.">
            <a:extLst>
              <a:ext uri="{FF2B5EF4-FFF2-40B4-BE49-F238E27FC236}">
                <a16:creationId xmlns:a16="http://schemas.microsoft.com/office/drawing/2014/main" id="{D7AC588B-9525-A837-3ED1-21390E0A75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969"/>
          <a:stretch>
            <a:fillRect/>
          </a:stretch>
        </p:blipFill>
        <p:spPr>
          <a:xfrm>
            <a:off x="1362497" y="1091692"/>
            <a:ext cx="6419003" cy="4674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89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436627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073493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253326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Le Gourmet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(1901)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Pablo Picasso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(1881 - 1973),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Spanish</a:t>
                      </a:r>
                      <a:b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92.8 cm x 68.3 cm 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National Gallery of Art, Washington, D.C.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hild washing dishes at a table&#10;&#10;Description automatically generated">
            <a:extLst>
              <a:ext uri="{FF2B5EF4-FFF2-40B4-BE49-F238E27FC236}">
                <a16:creationId xmlns:a16="http://schemas.microsoft.com/office/drawing/2014/main" id="{7F28E5D2-2BEF-79CE-A1D9-9E8F5D41A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1" t="7108" r="10960" b="10865"/>
          <a:stretch/>
        </p:blipFill>
        <p:spPr>
          <a:xfrm>
            <a:off x="2842751" y="1142096"/>
            <a:ext cx="3458497" cy="4674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DCD84DF-E1E6-461F-7EC7-D63ADFA33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81593"/>
              </p:ext>
            </p:extLst>
          </p:nvPr>
        </p:nvGraphicFramePr>
        <p:xfrm>
          <a:off x="628650" y="3726974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963708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487730"/>
                  </a:ext>
                </a:extLst>
              </a:tr>
            </a:tbl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4BC7D1AA-9592-8E55-FF66-3DFC39AF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64" y="46292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787FD-7734-3A0E-4843-1735FA0B134F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7591E-C692-8B88-DCE9-4824C1A68F51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FA5C6-85C1-BD0E-C696-9106066C5CE9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Color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E5FA1A26-4ED7-F590-F686-0E8E615A4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1142999" y="-1142999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97992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4838362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3488457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Tuning the Samisen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(c. 1822)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Katsushika Hokusai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(1760–1849),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Japanese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Ink on Paper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36.6 cm x 59 cm 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Freer Gallery of Art, Washington, D.C.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C4494E8-3FB0-5707-553B-701769BC93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9" t="1416" r="1650" b="7444"/>
          <a:stretch>
            <a:fillRect/>
          </a:stretch>
        </p:blipFill>
        <p:spPr>
          <a:xfrm>
            <a:off x="2616842" y="1171087"/>
            <a:ext cx="3847253" cy="4663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8572518-330C-D373-8F8D-DE80D371C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46476"/>
              </p:ext>
            </p:extLst>
          </p:nvPr>
        </p:nvGraphicFramePr>
        <p:xfrm>
          <a:off x="2781299" y="3967682"/>
          <a:ext cx="7886700" cy="2743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0246327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11D1E"/>
                        </a:solidFill>
                        <a:effectLst/>
                        <a:latin typeface="Times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22586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BA0B4CFD-6541-75C4-3660-63DFC1D6A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727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A0D4D-98F7-3A37-7278-392094562D7C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57399-9075-7E42-5E51-B26A687A5A8E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A6CF62-1948-65B5-5192-FC091289A0F0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Line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985CE74F-9F52-92F0-761A-7395AA288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6351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51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3820511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4212019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The Banjo Lesson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(1893)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Henry Ossawa Tanner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(1859–1937),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African-American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124.4 cm x 90.1 cm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Hampton University Museum, Hampton, VA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3600528-FE31-53A0-9213-E792DC599B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8" b="7746"/>
          <a:stretch>
            <a:fillRect/>
          </a:stretch>
        </p:blipFill>
        <p:spPr>
          <a:xfrm>
            <a:off x="2908162" y="1131860"/>
            <a:ext cx="3327674" cy="4594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78709-F8AB-C4A0-22AE-090B98357D7F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99237-7542-E595-5543-3827362F9694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87813-FA14-A013-BE6D-A96598EF7F5E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Line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86944A6E-C5E6-FFCF-37FB-71AF6724C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6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background&#10;&#10;Description automatically generated">
            <a:extLst>
              <a:ext uri="{FF2B5EF4-FFF2-40B4-BE49-F238E27FC236}">
                <a16:creationId xmlns:a16="http://schemas.microsoft.com/office/drawing/2014/main" id="{B95AD4CA-5142-AA89-B330-8641195542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16200000">
            <a:off x="1142999" y="-1143001"/>
            <a:ext cx="6858002" cy="9144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C588B-8A79-5BCC-902E-E104A8D5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01882"/>
              </p:ext>
            </p:extLst>
          </p:nvPr>
        </p:nvGraphicFramePr>
        <p:xfrm>
          <a:off x="186559" y="110820"/>
          <a:ext cx="877088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62">
                  <a:extLst>
                    <a:ext uri="{9D8B030D-6E8A-4147-A177-3AD203B41FA5}">
                      <a16:colId xmlns:a16="http://schemas.microsoft.com/office/drawing/2014/main" val="1882900237"/>
                    </a:ext>
                  </a:extLst>
                </a:gridCol>
                <a:gridCol w="5454869">
                  <a:extLst>
                    <a:ext uri="{9D8B030D-6E8A-4147-A177-3AD203B41FA5}">
                      <a16:colId xmlns:a16="http://schemas.microsoft.com/office/drawing/2014/main" val="2160138573"/>
                    </a:ext>
                  </a:extLst>
                </a:gridCol>
                <a:gridCol w="2871950">
                  <a:extLst>
                    <a:ext uri="{9D8B030D-6E8A-4147-A177-3AD203B41FA5}">
                      <a16:colId xmlns:a16="http://schemas.microsoft.com/office/drawing/2014/main" val="1911855308"/>
                    </a:ext>
                  </a:extLst>
                </a:gridCol>
              </a:tblGrid>
              <a:tr h="69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3600" i="0" dirty="0">
                        <a:solidFill>
                          <a:srgbClr val="211D1E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Purple Robe and Anemones </a:t>
                      </a:r>
                      <a:r>
                        <a:rPr lang="en-US" sz="24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(1937)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Henri Matisse </a:t>
                      </a:r>
                      <a:r>
                        <a:rPr lang="en-US" sz="1200" b="1" i="1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(1869–1954), </a:t>
                      </a:r>
                      <a:r>
                        <a:rPr lang="en-US" sz="1200" b="1" i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French </a:t>
                      </a:r>
                    </a:p>
                    <a:p>
                      <a:pPr algn="r"/>
                      <a:r>
                        <a:rPr lang="en-US" sz="1200" b="0" dirty="0">
                          <a:solidFill>
                            <a:srgbClr val="211D1E"/>
                          </a:solidFill>
                          <a:effectLst/>
                          <a:latin typeface="Book Antiqua" panose="02040602050305030304" pitchFamily="18" charset="0"/>
                        </a:rPr>
                        <a:t>Oil on canvas.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73 cm x 60 cm</a:t>
                      </a:r>
                    </a:p>
                    <a:p>
                      <a:pPr algn="r"/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The Baltimore Museum of Art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0542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3F87C2-3889-6257-D140-B968CBBFA75C}"/>
              </a:ext>
            </a:extLst>
          </p:cNvPr>
          <p:cNvCxnSpPr/>
          <p:nvPr/>
        </p:nvCxnSpPr>
        <p:spPr>
          <a:xfrm>
            <a:off x="262759" y="5988520"/>
            <a:ext cx="85554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erson sitting in front of a vase of flowers&#10;&#10;Description automatically generated">
            <a:extLst>
              <a:ext uri="{FF2B5EF4-FFF2-40B4-BE49-F238E27FC236}">
                <a16:creationId xmlns:a16="http://schemas.microsoft.com/office/drawing/2014/main" id="{21EA26D0-8FE5-94F9-E734-455FDE52E4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30" t="11801" r="10730" b="14686"/>
          <a:stretch/>
        </p:blipFill>
        <p:spPr>
          <a:xfrm>
            <a:off x="2680727" y="1168363"/>
            <a:ext cx="3782547" cy="4581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6FEF88E8-25D5-76CA-297E-B0AC3B769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727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57ED6-1791-14D0-F3CD-DA139314080F}"/>
              </a:ext>
            </a:extLst>
          </p:cNvPr>
          <p:cNvSpPr txBox="1"/>
          <p:nvPr/>
        </p:nvSpPr>
        <p:spPr>
          <a:xfrm>
            <a:off x="154682" y="5949263"/>
            <a:ext cx="359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Art Slide Deck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4CAF3-E672-7040-6855-603388619A45}"/>
              </a:ext>
            </a:extLst>
          </p:cNvPr>
          <p:cNvSpPr txBox="1"/>
          <p:nvPr/>
        </p:nvSpPr>
        <p:spPr>
          <a:xfrm>
            <a:off x="987631" y="6194073"/>
            <a:ext cx="17294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ln w="127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Kindergarten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97DA6-FB26-99F6-5F48-38074AD3A515}"/>
              </a:ext>
            </a:extLst>
          </p:cNvPr>
          <p:cNvSpPr txBox="1"/>
          <p:nvPr/>
        </p:nvSpPr>
        <p:spPr>
          <a:xfrm>
            <a:off x="2975000" y="6057647"/>
            <a:ext cx="320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Elements of Art</a:t>
            </a:r>
          </a:p>
          <a:p>
            <a:pPr algn="ctr"/>
            <a:r>
              <a:rPr lang="en-US" b="1" i="1" dirty="0">
                <a:latin typeface="Book Antiqua" panose="02040602050305030304" pitchFamily="18" charset="0"/>
              </a:rPr>
              <a:t>Line</a:t>
            </a:r>
          </a:p>
        </p:txBody>
      </p:sp>
      <p:pic>
        <p:nvPicPr>
          <p:cNvPr id="4" name="Picture 3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532D2760-9F11-6288-F63A-8DF374645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610" y="6005315"/>
            <a:ext cx="2093332" cy="6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1239</Words>
  <Application>Microsoft Macintosh PowerPoint</Application>
  <PresentationFormat>On-screen Show (4:3)</PresentationFormat>
  <Paragraphs>220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Book Antiqua</vt:lpstr>
      <vt:lpstr>Open Sans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Pesic</dc:creator>
  <cp:lastModifiedBy>Ivan Pesic</cp:lastModifiedBy>
  <cp:revision>31</cp:revision>
  <dcterms:created xsi:type="dcterms:W3CDTF">2024-11-05T13:51:21Z</dcterms:created>
  <dcterms:modified xsi:type="dcterms:W3CDTF">2025-09-30T13:02:12Z</dcterms:modified>
</cp:coreProperties>
</file>