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57" r:id="rId4"/>
    <p:sldId id="261" r:id="rId5"/>
    <p:sldId id="27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83" r:id="rId14"/>
    <p:sldId id="285" r:id="rId15"/>
    <p:sldId id="287" r:id="rId16"/>
    <p:sldId id="277" r:id="rId17"/>
    <p:sldId id="279" r:id="rId18"/>
    <p:sldId id="270" r:id="rId19"/>
    <p:sldId id="280" r:id="rId20"/>
    <p:sldId id="288" r:id="rId21"/>
    <p:sldId id="300" r:id="rId22"/>
    <p:sldId id="305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737"/>
  </p:normalViewPr>
  <p:slideViewPr>
    <p:cSldViewPr snapToGrid="0">
      <p:cViewPr varScale="1">
        <p:scale>
          <a:sx n="158" d="100"/>
          <a:sy n="158" d="100"/>
        </p:scale>
        <p:origin x="376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26958-6612-6149-9316-7082965C5612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79EF0-67A7-0843-9449-F1AF089EA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4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90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32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28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32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79EF0-67A7-0843-9449-F1AF089EA94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6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8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2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5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18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1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7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42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3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DEBCFD-C355-6B4C-A3BF-17D506BD94C4}" type="datetimeFigureOut">
              <a:rPr lang="en-US" smtClean="0"/>
              <a:t>9/25/25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135CD2-13EC-244F-8309-83234991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9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-sa/4.0/" TargetMode="External"/><Relationship Id="rId4" Type="http://schemas.openxmlformats.org/officeDocument/2006/relationships/hyperlink" Target="http://www.coreknowledge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AB1818-FA0F-63C7-9E28-1391CE3AFD9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pic>
        <p:nvPicPr>
          <p:cNvPr id="11" name="Picture 10" descr="A group of colorful people holding hands&#10;&#10;Description automatically generated">
            <a:extLst>
              <a:ext uri="{FF2B5EF4-FFF2-40B4-BE49-F238E27FC236}">
                <a16:creationId xmlns:a16="http://schemas.microsoft.com/office/drawing/2014/main" id="{7E092142-77CD-4111-8BA7-4DA12026D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07" y="173122"/>
            <a:ext cx="1056290" cy="792218"/>
          </a:xfrm>
          <a:prstGeom prst="rect">
            <a:avLst/>
          </a:prstGeom>
          <a:effectLst>
            <a:glow rad="55571">
              <a:schemeClr val="bg1">
                <a:alpha val="49000"/>
              </a:schemeClr>
            </a:glo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2258931-9CC6-FC5C-6E01-2C03F1F70055}"/>
              </a:ext>
            </a:extLst>
          </p:cNvPr>
          <p:cNvSpPr txBox="1"/>
          <p:nvPr/>
        </p:nvSpPr>
        <p:spPr>
          <a:xfrm>
            <a:off x="2517228" y="3213219"/>
            <a:ext cx="4109545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4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E1A962-79CA-7C6B-CB2E-D7B365EB9632}"/>
              </a:ext>
            </a:extLst>
          </p:cNvPr>
          <p:cNvSpPr txBox="1"/>
          <p:nvPr/>
        </p:nvSpPr>
        <p:spPr>
          <a:xfrm>
            <a:off x="0" y="207035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BFC9FE0C-92FB-EA3A-982F-7B0E90686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1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CD4EA58-B979-2A5F-E4D4-B761945A3EC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200194"/>
              </p:ext>
            </p:extLst>
          </p:nvPr>
        </p:nvGraphicFramePr>
        <p:xfrm>
          <a:off x="186559" y="110820"/>
          <a:ext cx="8770881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957282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36953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7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Dome of Florence Cathedral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Filippo Brunelleschi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(1377 – 1446),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Italian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Basilica di Santa Maria del Fiore (English: Basilica of Saint Mary of the Flower) is the main church of Florence, Italy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6B68523-8847-7EDD-6D6D-B0D3FC0B6EC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23BCB3-BBCC-B0D6-71E1-7E40A4A691D9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EA196D-A2A5-9AE6-1626-A2A31D6FE3EF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75309AE8-59ED-3B3A-14E5-05DE46EB5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DFAA40-762C-87DA-CF8C-021DF2646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132"/>
          <a:stretch>
            <a:fillRect/>
          </a:stretch>
        </p:blipFill>
        <p:spPr>
          <a:xfrm>
            <a:off x="2224636" y="1105327"/>
            <a:ext cx="4631666" cy="45991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0732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A54D7E3-68D7-1094-CE2B-3BDCA92C788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230385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328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64207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05834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8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St. Peter’s Basilica</a:t>
                      </a:r>
                      <a:endParaRPr lang="en-US" sz="24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Michelangelo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(1475 - 1564),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  <a:endParaRPr lang="en-US" sz="1200" b="1" i="0" u="none" kern="120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Vatican city, Rome, Italy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large building with a dome&#10;&#10;Description automatically generated">
            <a:extLst>
              <a:ext uri="{FF2B5EF4-FFF2-40B4-BE49-F238E27FC236}">
                <a16:creationId xmlns:a16="http://schemas.microsoft.com/office/drawing/2014/main" id="{F19BE017-7A5D-54A5-16C4-9BC8A9D935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699"/>
          <a:stretch/>
        </p:blipFill>
        <p:spPr>
          <a:xfrm>
            <a:off x="866835" y="995793"/>
            <a:ext cx="7410330" cy="4866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79B93F-0D82-1160-B449-A88F0AFE90B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C348B4-FA9B-F706-3537-DB5423B3DA20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BC3182-BFDC-A872-D884-5FFBF402E85C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F8FD8CB3-8925-674A-64AC-983529CD88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9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C30216D-097E-C689-68D3-194DC95B1FD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48750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83978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192744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9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Villa Pisani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(1545)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Andrea Palladio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(1508 - 1580),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Italian </a:t>
                      </a:r>
                    </a:p>
                    <a:p>
                      <a:pPr algn="r"/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Lonigo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, Province of Vicenza, Veneto, Italy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large white building with columns and a lawn&#10;&#10;Description automatically generated">
            <a:extLst>
              <a:ext uri="{FF2B5EF4-FFF2-40B4-BE49-F238E27FC236}">
                <a16:creationId xmlns:a16="http://schemas.microsoft.com/office/drawing/2014/main" id="{03CB2661-2543-2287-A572-A55A0A9E92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508"/>
          <a:stretch/>
        </p:blipFill>
        <p:spPr>
          <a:xfrm>
            <a:off x="296271" y="995791"/>
            <a:ext cx="8551459" cy="48664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DEF7E1-3AD9-25CF-63B0-BBF924FC78E6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635ABE-9533-8736-97F4-1592D7780FB8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C032D3-D7E5-B073-D78C-1EBC6821B878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C162844-0E45-05A3-77C6-4AE423DD2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32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A63FF18-B0E0-77E7-4C69-D4026ED8900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261051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133984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898546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10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Self-Portrait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(1659)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Rembrandt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(1606 - 1669),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Dutch</a:t>
                      </a:r>
                      <a:br>
                        <a:rPr lang="en-US" sz="12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84.5 cm x 66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National Gallery of Art, Washington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ainting of a person&#10;&#10;Description automatically generated">
            <a:extLst>
              <a:ext uri="{FF2B5EF4-FFF2-40B4-BE49-F238E27FC236}">
                <a16:creationId xmlns:a16="http://schemas.microsoft.com/office/drawing/2014/main" id="{65669D54-DE52-E890-3376-090F68F2CF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99"/>
          <a:stretch/>
        </p:blipFill>
        <p:spPr>
          <a:xfrm>
            <a:off x="2717305" y="1038396"/>
            <a:ext cx="3709390" cy="48426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CD118A4-DBF4-0828-73A1-8DC65908280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674967-2C06-19C6-01B4-161E1EB132F3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2C5E7A-F5E1-3EA6-6959-7B2DF29A07E5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Baroque Art and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28A99CDE-AD8F-288F-AD45-C9AC745455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109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9D3E65-AE14-BA63-D68B-D2B234BCBEC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36517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7938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95315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11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Self-Portrait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(1630)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Judith Leyster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(1609 - 1660),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Dutch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b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</a:b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Oil on canvas</a:t>
                      </a:r>
                      <a:endParaRPr lang="en-US" sz="12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74.6 cm x 65.1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National Gallery of Art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erson painting a picture&#10;&#10;Description automatically generated">
            <a:extLst>
              <a:ext uri="{FF2B5EF4-FFF2-40B4-BE49-F238E27FC236}">
                <a16:creationId xmlns:a16="http://schemas.microsoft.com/office/drawing/2014/main" id="{AFA95558-637E-2CDC-1EEC-E86D499277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842"/>
          <a:stretch/>
        </p:blipFill>
        <p:spPr>
          <a:xfrm>
            <a:off x="2450089" y="1054102"/>
            <a:ext cx="4243821" cy="48495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D015EA-DAE2-6CDB-B925-30B39962B830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327F83-979C-0683-79F6-C2E7CDF19334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687BD4-E346-0DEA-D5F4-6262285A7364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Baroque Art and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48E5C0A-63EB-9E86-0AB5-6865F0330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52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AE44D02-2E38-7970-B3CB-C9C8ECEC0F9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894584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89358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13895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12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Sant’Andrea</a:t>
                      </a: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al Quirinale</a:t>
                      </a:r>
                      <a:endParaRPr lang="en-US" sz="24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Gianlorenzo</a:t>
                      </a:r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Bernini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(1598 - 1680),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Italy, Lazio, Rome, Quirinal Hill, </a:t>
                      </a:r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chucrh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of </a:t>
                      </a:r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Sant'Andrea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al Quirinale, Bernini's stucco dome interior.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dome with a ceiling and a light&#10;&#10;Description automatically generated with medium confidence">
            <a:extLst>
              <a:ext uri="{FF2B5EF4-FFF2-40B4-BE49-F238E27FC236}">
                <a16:creationId xmlns:a16="http://schemas.microsoft.com/office/drawing/2014/main" id="{609AB41A-AAAA-7598-F66F-A2AFFB6F55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429"/>
          <a:stretch/>
        </p:blipFill>
        <p:spPr>
          <a:xfrm>
            <a:off x="1049572" y="1090255"/>
            <a:ext cx="7077262" cy="4699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2DA6C0-99A0-BBAB-64EB-67F9036B7AF7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225568-9083-1ECE-B380-7629ED3375A1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F7E0E3-B785-FD2F-1956-32D008864CA7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Baroque Art and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ACB769E-8F40-2903-885C-093D9F0773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18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7C0680-1C08-260F-5E53-79ADA98416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63317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075968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956562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Rocky Mountains, Landers Peak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(1863)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Albert Bierstadt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(1830 - 1902),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German American </a:t>
                      </a: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186.7 cm x 306.7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Metropolitan Museum of Art, New York City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painting of a mountain landscape&#10;&#10;Description automatically generated">
            <a:extLst>
              <a:ext uri="{FF2B5EF4-FFF2-40B4-BE49-F238E27FC236}">
                <a16:creationId xmlns:a16="http://schemas.microsoft.com/office/drawing/2014/main" id="{4411FDF2-9F0B-CE58-4C83-268FBC89D1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762"/>
          <a:stretch/>
        </p:blipFill>
        <p:spPr>
          <a:xfrm>
            <a:off x="624177" y="1095972"/>
            <a:ext cx="7895647" cy="4780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23412D-D709-F247-377D-8BBEA39C0C5B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B5A6A1-A328-134B-254F-93F651DF570F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854270-3D3A-9CE3-FCB1-6189423861E5}"/>
              </a:ext>
            </a:extLst>
          </p:cNvPr>
          <p:cNvSpPr txBox="1"/>
          <p:nvPr/>
        </p:nvSpPr>
        <p:spPr>
          <a:xfrm>
            <a:off x="2975000" y="6057647"/>
            <a:ext cx="33939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American Art: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b="1" i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Nineteenth-Century United States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67ACD5D-F7F0-1BBB-F3C9-362FCA6B6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43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EDF4A29-4F2E-898E-0391-4CDD569FC36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616414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23780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79472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Fur Traders Descending the Missouri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(1845)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George Caleb Bingham</a:t>
                      </a:r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(1811 - 1879),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American</a:t>
                      </a:r>
                      <a:b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73.5 cm x 93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Metropolitan Museum of Art, New York City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7978669-F2FF-052F-494F-19229E98BC0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9" name="Picture 8" descr="A painting of men and a cat in a canoe&#10;&#10;Description automatically generated">
            <a:extLst>
              <a:ext uri="{FF2B5EF4-FFF2-40B4-BE49-F238E27FC236}">
                <a16:creationId xmlns:a16="http://schemas.microsoft.com/office/drawing/2014/main" id="{E2BD9598-B7A8-E173-356C-E549B0BC1D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59"/>
          <a:stretch/>
        </p:blipFill>
        <p:spPr>
          <a:xfrm>
            <a:off x="1647822" y="1161965"/>
            <a:ext cx="5848356" cy="46665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A42E68-4EA8-D088-E1A1-DF325A15EAF3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F8C896-0F7F-1FD0-0433-DD79E7A58C9E}"/>
              </a:ext>
            </a:extLst>
          </p:cNvPr>
          <p:cNvSpPr txBox="1"/>
          <p:nvPr/>
        </p:nvSpPr>
        <p:spPr>
          <a:xfrm>
            <a:off x="2975000" y="6057647"/>
            <a:ext cx="33939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American Art: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b="1" i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Nineteenth-Century United States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ECF62CAF-E40C-AD7C-3B27-5922AFA6A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77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AE5D2FF-43F6-9667-49EE-DFC72DE3072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35874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092152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940378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15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Eel Spearing at Setauket </a:t>
                      </a:r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(1845)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William Sydney Mount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(1807 - 1868), 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American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canvas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72.4 cm x 91.4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Fenimore Art Museum, Cooperstown, New York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3F9C083-3295-E9EB-0EB3-73FF50B44F65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13" name="Picture 12" descr="A painting of two people in a boat&#10;&#10;Description automatically generated">
            <a:extLst>
              <a:ext uri="{FF2B5EF4-FFF2-40B4-BE49-F238E27FC236}">
                <a16:creationId xmlns:a16="http://schemas.microsoft.com/office/drawing/2014/main" id="{58F761F7-4E1A-1068-8F3B-842154D3C0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436"/>
          <a:stretch/>
        </p:blipFill>
        <p:spPr>
          <a:xfrm>
            <a:off x="989996" y="1075080"/>
            <a:ext cx="7193744" cy="47909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1EACCBD-A377-15B0-5559-37AA2CC2E771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2EE292-5ED1-AF12-2D24-073C503F436F}"/>
              </a:ext>
            </a:extLst>
          </p:cNvPr>
          <p:cNvSpPr txBox="1"/>
          <p:nvPr/>
        </p:nvSpPr>
        <p:spPr>
          <a:xfrm>
            <a:off x="2975000" y="6057647"/>
            <a:ext cx="33939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American Art: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b="1" i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Nineteenth-Century United States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B49DEAB9-F5B7-1323-B085-C93AB853F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78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15055C-45BC-DEA2-716D-6A759F3DE7E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-29736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888262"/>
              </p:ext>
            </p:extLst>
          </p:nvPr>
        </p:nvGraphicFramePr>
        <p:xfrm>
          <a:off x="186559" y="110820"/>
          <a:ext cx="8770881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64709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385440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16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Battery at Attention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Mathew Brady Studio</a:t>
                      </a:r>
                      <a:r>
                        <a:rPr lang="en-US" sz="16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(1823-1896),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American</a:t>
                      </a:r>
                      <a:br>
                        <a:rPr lang="en-US" sz="14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Photography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Brady National Photographic Art Gallery (Washington, D.C.)</a:t>
                      </a:r>
                      <a:endParaRPr lang="en-US" sz="1200" b="0" dirty="0">
                        <a:solidFill>
                          <a:srgbClr val="FF0000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group of men standing next to a cannon&#10;&#10;Description automatically generated">
            <a:extLst>
              <a:ext uri="{FF2B5EF4-FFF2-40B4-BE49-F238E27FC236}">
                <a16:creationId xmlns:a16="http://schemas.microsoft.com/office/drawing/2014/main" id="{69EFAEA0-B507-9271-187A-35F34CBB12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43" b="9659"/>
          <a:stretch/>
        </p:blipFill>
        <p:spPr>
          <a:xfrm>
            <a:off x="1472978" y="1248628"/>
            <a:ext cx="6198043" cy="4540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F5B168-CA46-9BF6-376A-2817EA99892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204277-6686-7ED9-1C3F-F66684C9C851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57B44E-0F99-14B9-B338-B1227185645D}"/>
              </a:ext>
            </a:extLst>
          </p:cNvPr>
          <p:cNvSpPr txBox="1"/>
          <p:nvPr/>
        </p:nvSpPr>
        <p:spPr>
          <a:xfrm>
            <a:off x="2975000" y="6057647"/>
            <a:ext cx="33939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American Art: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b="1" i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Nineteenth-Century United States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0B7AEA8C-A334-B77B-2E75-5586C921F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00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98FC3F-A6E2-964E-26FA-53CCCD20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0BD7D1-3FF1-A5C8-8A1E-22320D2704A7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ED5306-5E8D-D008-15D3-4F056DD2764E}"/>
              </a:ext>
            </a:extLst>
          </p:cNvPr>
          <p:cNvSpPr txBox="1"/>
          <p:nvPr/>
        </p:nvSpPr>
        <p:spPr>
          <a:xfrm>
            <a:off x="115614" y="115438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E212676-FFAE-2627-B657-8B36C6104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28578"/>
            <a:ext cx="2093332" cy="6843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61CE4A7-C93C-8709-371B-628FDF75DFD1}"/>
              </a:ext>
            </a:extLst>
          </p:cNvPr>
          <p:cNvSpPr/>
          <p:nvPr/>
        </p:nvSpPr>
        <p:spPr>
          <a:xfrm rot="16200000">
            <a:off x="7789956" y="5341403"/>
            <a:ext cx="16433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211D1E"/>
                </a:solidFill>
                <a:latin typeface="Arial" pitchFamily="34" charset="0"/>
                <a:ea typeface="Open Sans"/>
                <a:cs typeface="Arial" pitchFamily="34" charset="0"/>
                <a:sym typeface="Open Sans"/>
              </a:rPr>
              <a:t>ISBN: 979-8-88970-647-2</a:t>
            </a:r>
            <a:endParaRPr lang="en-IN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146;p22">
            <a:extLst>
              <a:ext uri="{FF2B5EF4-FFF2-40B4-BE49-F238E27FC236}">
                <a16:creationId xmlns:a16="http://schemas.microsoft.com/office/drawing/2014/main" id="{81FF94A0-6740-D2C2-F5D1-2F3346CFA905}"/>
              </a:ext>
            </a:extLst>
          </p:cNvPr>
          <p:cNvSpPr txBox="1"/>
          <p:nvPr/>
        </p:nvSpPr>
        <p:spPr>
          <a:xfrm>
            <a:off x="340500" y="1307475"/>
            <a:ext cx="8182412" cy="5141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licensed under a Creative Commons Attribution-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-</a:t>
            </a:r>
            <a:r>
              <a:rPr lang="en-US" sz="1000" b="0" i="0" u="none" strike="noStrike" cap="none" dirty="0" err="1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ShareAlike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4.0 International License.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You are free: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to Share—to copy, distribute, and transmit the work to Remix—to adapt the work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Under the following conditions: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Attribution—You must attribute the work in the following manner: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work is based on an original work of the Core Knowledge® Foundation (</a:t>
            </a:r>
            <a:r>
              <a:rPr lang="en-US" sz="1000" b="0" i="1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) and the additions from the Louisiana </a:t>
            </a:r>
            <a:b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1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Department of Education, made available through licensing under a Creative Commons Attribution-NonCommercial-ShareAlike4.0 International License. This does not in any way imply that the Core Knowledge Foundation or the Louisiana Department of Education endorses this work.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Noncommercial—You may not use this work for commercial purposes.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Share Alike—If you alter, transform, or build upon this work, you may distribute the resulting work only under the same or similar license to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this one.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With the understanding that: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For any reuse or distribution, you must make clear to others the license terms of this work. The best way to do this is with a link to this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web page: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https://creativecommons.org/licenses/by-nc-sa/4.0/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endParaRPr lang="en-U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lnSpc>
                <a:spcPct val="115000"/>
              </a:lnSpc>
              <a:buClr>
                <a:srgbClr val="000000"/>
              </a:buClr>
              <a:buSzPts val="1000"/>
            </a:pP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Copyright © 2025 Core Knowledge Foundation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l" rtl="0">
              <a:lnSpc>
                <a:spcPct val="162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sng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www.coreknowledge.org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97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All Rights Reserved.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>
              <a:spcBef>
                <a:spcPts val="1125"/>
              </a:spcBef>
              <a:buClr>
                <a:srgbClr val="000000"/>
              </a:buClr>
              <a:buSzPts val="1000"/>
            </a:pP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Core Knowledge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</a:t>
            </a:r>
            <a:r>
              <a:rPr lang="en-US" sz="1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Core Knowledge Curriculum Series™, Core Knowledge Visual Arts™, Core Knowledge Music™ are trademarks </a:t>
            </a:r>
            <a:r>
              <a:rPr lang="en-US" sz="1000" b="0" i="0" u="none" strike="noStrike" cap="none" dirty="0">
                <a:solidFill>
                  <a:srgbClr val="211D1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are trademarks of the Core Knowledge Foundation. Foundations of Freedom is a trademark of the Louisiana Department of Education.</a:t>
            </a:r>
            <a:endParaRPr sz="1000" b="0" i="0" u="none" strike="noStrike" cap="none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 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Trademarks and trade names are shown in this book strictly for illustrative and educational purposes and are the property of their </a:t>
            </a:r>
            <a:b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000" b="0" i="0" u="none" strike="noStrike" cap="none" dirty="0">
                <a:solidFill>
                  <a:srgbClr val="211D1E"/>
                </a:solidFill>
                <a:latin typeface="Open Sans"/>
                <a:ea typeface="Open Sans"/>
                <a:cs typeface="Open Sans"/>
                <a:sym typeface="Open Sans"/>
              </a:rPr>
              <a:t>respective owners. References herein should not be regarded as affecting the validity of said trademarks and trade names.</a:t>
            </a:r>
            <a:endParaRPr sz="1000" b="0" i="0" u="none" strike="noStrike" cap="none" dirty="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58541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0A1D4D4-6418-DE51-E042-2DD0FDE48E6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0086"/>
              </p:ext>
            </p:extLst>
          </p:nvPr>
        </p:nvGraphicFramePr>
        <p:xfrm>
          <a:off x="186559" y="110820"/>
          <a:ext cx="8770881" cy="88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3995048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4037482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17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Shaw Memorial </a:t>
                      </a:r>
                      <a:r>
                        <a:rPr lang="en-US" sz="20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(1884)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Augustus Saint-Gaudens</a:t>
                      </a:r>
                      <a:r>
                        <a:rPr lang="en-US" sz="16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(1848 - 1907),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American</a:t>
                      </a:r>
                      <a:br>
                        <a:rPr lang="en-US" sz="14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Bronze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3.4 m x 4.3 m 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National Gallery of Art, Washington DC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statue of a person on a horse&#10;&#10;Description automatically generated">
            <a:extLst>
              <a:ext uri="{FF2B5EF4-FFF2-40B4-BE49-F238E27FC236}">
                <a16:creationId xmlns:a16="http://schemas.microsoft.com/office/drawing/2014/main" id="{FC6819D2-6E6A-6BDD-B429-9DE517E322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472"/>
          <a:stretch/>
        </p:blipFill>
        <p:spPr>
          <a:xfrm>
            <a:off x="1253285" y="1197000"/>
            <a:ext cx="6637429" cy="4603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89A7A6-D82B-B131-9922-D0C4822F4B5D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5157FC-A38F-1F3F-FC58-14E31CF852DE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6EAF3A-DC29-3BF7-F85C-8A3E8F666985}"/>
              </a:ext>
            </a:extLst>
          </p:cNvPr>
          <p:cNvSpPr txBox="1"/>
          <p:nvPr/>
        </p:nvSpPr>
        <p:spPr>
          <a:xfrm>
            <a:off x="2975000" y="6057647"/>
            <a:ext cx="33939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American Art: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600" b="1" i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Nineteenth-Century United States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735E35AB-2165-E5AB-0779-50824FFBAB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223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AD591EE-6A9B-06B5-A2D9-4974A5C58C7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815800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619013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41351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18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Great Buddha (Kamakura Buddha)</a:t>
                      </a:r>
                      <a:endParaRPr lang="en-US" sz="240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Great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Buddah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of Kamakura, in Kamakura, Japan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large statue of a buddha&#10;&#10;Description automatically generated">
            <a:extLst>
              <a:ext uri="{FF2B5EF4-FFF2-40B4-BE49-F238E27FC236}">
                <a16:creationId xmlns:a16="http://schemas.microsoft.com/office/drawing/2014/main" id="{1D817833-DCEF-0A19-D5BB-DC0EF315A7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633"/>
          <a:stretch/>
        </p:blipFill>
        <p:spPr>
          <a:xfrm>
            <a:off x="893778" y="951685"/>
            <a:ext cx="7356444" cy="48887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DD37B2-3A69-1EA5-C100-A8AE780BFFCE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D3E41E-FBF4-4449-6501-B06A4E7FF1AE}"/>
              </a:ext>
            </a:extLst>
          </p:cNvPr>
          <p:cNvSpPr txBox="1"/>
          <p:nvPr/>
        </p:nvSpPr>
        <p:spPr>
          <a:xfrm>
            <a:off x="968265" y="6192044"/>
            <a:ext cx="195781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5F6382-B339-31FC-F98A-4BC57A485B2D}"/>
              </a:ext>
            </a:extLst>
          </p:cNvPr>
          <p:cNvSpPr txBox="1"/>
          <p:nvPr/>
        </p:nvSpPr>
        <p:spPr>
          <a:xfrm>
            <a:off x="2975000" y="6057647"/>
            <a:ext cx="339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of Japan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AE560A19-8C99-F0B0-F6A3-A695022DE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340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B9D83EE-8A2F-D865-C592-494D3932707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416269"/>
              </p:ext>
            </p:extLst>
          </p:nvPr>
        </p:nvGraphicFramePr>
        <p:xfrm>
          <a:off x="186559" y="110820"/>
          <a:ext cx="8770881" cy="69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666721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236580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19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St. Basil’s Cathedral</a:t>
                      </a:r>
                      <a:endParaRPr lang="en-US" sz="24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Red Square, Moscow, Russia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D6CAEFF-421C-5837-C2B0-32E277D11139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4C0689-2A8E-6F22-A0FF-32218A2B2515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87DD14-63F9-3AC1-B9BF-9D3B51F2D943}"/>
              </a:ext>
            </a:extLst>
          </p:cNvPr>
          <p:cNvSpPr txBox="1"/>
          <p:nvPr/>
        </p:nvSpPr>
        <p:spPr>
          <a:xfrm>
            <a:off x="2975000" y="6057647"/>
            <a:ext cx="339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Russian Art and Architecture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6D622C04-F95A-71C4-9646-4EC9939A4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5" name="Picture 4" descr="A colorful building with many domes with Saint Basil's Cathedral in the background&#10;&#10;AI-generated content may be incorrect.">
            <a:extLst>
              <a:ext uri="{FF2B5EF4-FFF2-40B4-BE49-F238E27FC236}">
                <a16:creationId xmlns:a16="http://schemas.microsoft.com/office/drawing/2014/main" id="{E81C228B-2557-15C9-374C-0EDBC77B56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174"/>
          <a:stretch>
            <a:fillRect/>
          </a:stretch>
        </p:blipFill>
        <p:spPr>
          <a:xfrm>
            <a:off x="2953281" y="920117"/>
            <a:ext cx="3237438" cy="48235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4411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B02AE7-EF86-68C5-4D19-86D08C2139B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A8C347-6787-D73D-CF3E-F039BE311C6C}"/>
              </a:ext>
            </a:extLst>
          </p:cNvPr>
          <p:cNvSpPr txBox="1"/>
          <p:nvPr/>
        </p:nvSpPr>
        <p:spPr>
          <a:xfrm>
            <a:off x="115614" y="115438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 Cards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AE973-E503-3B2D-0006-A025CF203B89}"/>
              </a:ext>
            </a:extLst>
          </p:cNvPr>
          <p:cNvSpPr txBox="1"/>
          <p:nvPr/>
        </p:nvSpPr>
        <p:spPr>
          <a:xfrm>
            <a:off x="969583" y="370758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617D7D-F9EB-E4F5-522B-43CE01A97AED}"/>
              </a:ext>
            </a:extLst>
          </p:cNvPr>
          <p:cNvSpPr txBox="1"/>
          <p:nvPr/>
        </p:nvSpPr>
        <p:spPr>
          <a:xfrm>
            <a:off x="481445" y="1446458"/>
            <a:ext cx="7740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211D1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Credits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7EB686-9077-C460-3772-FA4403045204}"/>
              </a:ext>
            </a:extLst>
          </p:cNvPr>
          <p:cNvSpPr txBox="1"/>
          <p:nvPr/>
        </p:nvSpPr>
        <p:spPr>
          <a:xfrm>
            <a:off x="481445" y="1815790"/>
            <a:ext cx="833049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GL Archive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incamerastock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RealyEasyStar/Claudio Pagliarani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  <a:endParaRPr lang="en-US" sz="1200" dirty="0">
              <a:solidFill>
                <a:srgbClr val="211D1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4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Azoor Photo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IanDagnall Computing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ARTGEN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Agency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Krisztian Juhasz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ARTGEN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10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PAINTING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Artepics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Eye Ubiquitous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GL Archive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14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Horree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15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Universal Images Group North America LLC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16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PF-(usna)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17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 Barritt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 18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MarcinNoSekai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Stock Photo </a:t>
            </a:r>
          </a:p>
          <a:p>
            <a:r>
              <a:rPr lang="en-US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Image 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 Kowalsky /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Alamy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Stock Photo</a:t>
            </a: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80D1D993-02BE-1E42-C3F4-962C7520C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28578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94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79FD0D-5D27-F2BB-5F8D-C539D7BB6ED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E55E06-54F7-5DA7-A607-D0A282C8CBDC}"/>
              </a:ext>
            </a:extLst>
          </p:cNvPr>
          <p:cNvSpPr txBox="1"/>
          <p:nvPr/>
        </p:nvSpPr>
        <p:spPr>
          <a:xfrm>
            <a:off x="4177862" y="877779"/>
            <a:ext cx="4109545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43B27-6D39-BC92-C4DC-2DE26E91F97B}"/>
              </a:ext>
            </a:extLst>
          </p:cNvPr>
          <p:cNvSpPr txBox="1"/>
          <p:nvPr/>
        </p:nvSpPr>
        <p:spPr>
          <a:xfrm>
            <a:off x="467051" y="1581470"/>
            <a:ext cx="371081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Art and Architecture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of the Renaissance 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Mona Lisa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Leonardo da Vinci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Supper,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Leonardo da Vinci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Marriage of the Virgin,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Raphael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Saint George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Donatello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Self-Portrait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Albrecht Durer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Portrait of Giovanni Arnolfini and His Wife (aka </a:t>
            </a:r>
            <a:b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Arnolfini Wedding),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Jan Van Eyck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Dome of Florence Cathedral,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Filippo Brunelleschi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St. Peter’s Basilica (Rome),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Michelangelo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 Pisani,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Andrea Palladio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CBE331-5110-89BD-705A-A87712F74B07}"/>
              </a:ext>
            </a:extLst>
          </p:cNvPr>
          <p:cNvSpPr txBox="1"/>
          <p:nvPr/>
        </p:nvSpPr>
        <p:spPr>
          <a:xfrm>
            <a:off x="4177862" y="1530744"/>
            <a:ext cx="432435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American Art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Nineteenth-Century United States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Rocky Mountains, Landers Peak,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Albert Bierstadt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 Traders Descending the Missouri,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George Caleb Bingham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Eel Spearing at Setauket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Battery at Attention,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Mathew Brady Studio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Shaw Memorial,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Augustus Saint-Gaudens</a:t>
            </a:r>
          </a:p>
          <a:p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Art of Japan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Great Buddha (Kamakura Buddha)</a:t>
            </a:r>
          </a:p>
          <a:p>
            <a:endParaRPr lang="en-US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VI. Russian Art and Architecture</a:t>
            </a:r>
          </a:p>
          <a:p>
            <a:r>
              <a:rPr lang="en-US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St. Basil's Cathedral (Moscow)</a:t>
            </a:r>
          </a:p>
          <a:p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552373-79ED-E9B2-F36A-AF2F2622EED2}"/>
              </a:ext>
            </a:extLst>
          </p:cNvPr>
          <p:cNvSpPr txBox="1"/>
          <p:nvPr/>
        </p:nvSpPr>
        <p:spPr>
          <a:xfrm>
            <a:off x="2141651" y="187976"/>
            <a:ext cx="32161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ln w="1270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58AC97-7D05-0329-5A3C-BD1E8D784D78}"/>
              </a:ext>
            </a:extLst>
          </p:cNvPr>
          <p:cNvSpPr txBox="1"/>
          <p:nvPr/>
        </p:nvSpPr>
        <p:spPr>
          <a:xfrm>
            <a:off x="0" y="462281"/>
            <a:ext cx="9120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69056-BD62-0FD1-13CC-CAFE71CA06F3}"/>
              </a:ext>
            </a:extLst>
          </p:cNvPr>
          <p:cNvSpPr txBox="1"/>
          <p:nvPr/>
        </p:nvSpPr>
        <p:spPr>
          <a:xfrm>
            <a:off x="386415" y="4351094"/>
            <a:ext cx="432435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Baroque Art &amp; Architecture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Self-Portrait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Rembrandt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Self-Portrait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Judith Leyster </a:t>
            </a:r>
          </a:p>
          <a:p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|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Sant’Andrea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 Quirinale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(Rome),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Gianlorenzo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Bernini</a:t>
            </a:r>
          </a:p>
          <a:p>
            <a:pPr lvl="1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32310610-2039-F5FA-4069-F8C877CD6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9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02D061-4565-87D3-434F-D6D44568309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04859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01436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325383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1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Mona Lisa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(1503–19)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Leonardo da Vinci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(1452 - 1519),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  <a:b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poplar panel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77 cm x 53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Louvre, Paris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>
            <a:extLst>
              <a:ext uri="{FF2B5EF4-FFF2-40B4-BE49-F238E27FC236}">
                <a16:creationId xmlns:a16="http://schemas.microsoft.com/office/drawing/2014/main" id="{E6969B6F-CC83-5961-CA0E-2731DF3E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627820-F7F7-EEA5-E77F-60A5CC1A8951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969A50-CEAA-314F-9518-D2FA81FD854E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painting of a person with long brown hair&#10;&#10;Description automatically generated">
            <a:extLst>
              <a:ext uri="{FF2B5EF4-FFF2-40B4-BE49-F238E27FC236}">
                <a16:creationId xmlns:a16="http://schemas.microsoft.com/office/drawing/2014/main" id="{31B56473-7007-8A52-FC3F-B0D49AA2F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195" y="1057522"/>
            <a:ext cx="3243247" cy="482865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A5260CEB-3040-80E1-E59D-8931EEB1C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95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8DA704D-56D1-6D45-8E08-52C981068A2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73736" cy="688030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577862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351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755699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276831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2</a:t>
                      </a:r>
                      <a:endParaRPr lang="en-US" sz="3600" i="0" dirty="0"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Last Supper </a:t>
                      </a:r>
                      <a:r>
                        <a:rPr lang="en-US" sz="18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(1495 AD - 1497 AD)</a:t>
                      </a:r>
                      <a:endParaRPr lang="en-US" sz="2000" b="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Leonardo da Vinci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(1452 - 1519),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  <a:br>
                        <a:rPr lang="en-US" sz="12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fresco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460 cm × 880 cm</a:t>
                      </a:r>
                    </a:p>
                    <a:p>
                      <a:pPr algn="r"/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Santa Maria </a:t>
                      </a:r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delle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Grazie</a:t>
                      </a:r>
                      <a: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, Milan, Italy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B0D012D-5319-CACC-9B53-872B4F93E4AF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C604EB-B9D6-8A2E-0EE5-D0330FDCBDAA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8C5BB4-ABBA-F613-4617-4237A73BD1D3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5803FB4C-7CE2-41E6-C590-F0C8BAEF9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  <p:pic>
        <p:nvPicPr>
          <p:cNvPr id="5" name="Picture 4" descr="A painting of a group of people at the last supper&#10;&#10;AI-generated content may be incorrect.">
            <a:extLst>
              <a:ext uri="{FF2B5EF4-FFF2-40B4-BE49-F238E27FC236}">
                <a16:creationId xmlns:a16="http://schemas.microsoft.com/office/drawing/2014/main" id="{B05952C6-9103-E3C4-8AE0-65305DED53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3211"/>
          <a:stretch>
            <a:fillRect/>
          </a:stretch>
        </p:blipFill>
        <p:spPr>
          <a:xfrm>
            <a:off x="654269" y="1450131"/>
            <a:ext cx="7772400" cy="40525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067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CBE4DFA-8097-DEC6-375A-2782C4F984C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6565660-8C99-34EA-3592-60502DA5A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36630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179460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147359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The Marriage of the Virgin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(1504)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Raphael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(1483 - 1520),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  <a:b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</a:t>
                      </a:r>
                      <a:r>
                        <a:rPr lang="en-US" sz="1200" b="0" i="0" u="none" kern="1200" dirty="0" err="1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roundheaded</a:t>
                      </a: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panel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174 cm × 121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Pinacoteca di Brera, Milan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F66A1C1-53CB-CCA4-08E8-361A0971DB5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58807EE-3A4D-8C6B-EE32-FF91F40F2B8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ainting of a person and person&#10;&#10;Description automatically generated">
            <a:extLst>
              <a:ext uri="{FF2B5EF4-FFF2-40B4-BE49-F238E27FC236}">
                <a16:creationId xmlns:a16="http://schemas.microsoft.com/office/drawing/2014/main" id="{BE9E6ABF-6423-FD7E-7EC8-56C7D56869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397"/>
          <a:stretch/>
        </p:blipFill>
        <p:spPr>
          <a:xfrm>
            <a:off x="2854241" y="1077228"/>
            <a:ext cx="3435517" cy="47703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4D888A-2083-C771-E229-A3E6D2371F98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734C6C-2C75-69CA-2952-68BE6AEACED2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2" name="Picture 1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5D0085A5-AA62-4D7C-219A-56E56EE359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0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734EAF5-6580-80DB-06EB-37C5F84CF3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220635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993344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333475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4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Saint George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(1415-1417)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Donatello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(1386-1466),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Italian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Marble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Height: 209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Bargello Museum, Florence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statue of a person in a robe&#10;&#10;Description automatically generated">
            <a:extLst>
              <a:ext uri="{FF2B5EF4-FFF2-40B4-BE49-F238E27FC236}">
                <a16:creationId xmlns:a16="http://schemas.microsoft.com/office/drawing/2014/main" id="{137AAD97-7FB4-E8F4-8022-25115CF324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15"/>
          <a:stretch/>
        </p:blipFill>
        <p:spPr>
          <a:xfrm>
            <a:off x="2979960" y="1014803"/>
            <a:ext cx="3184081" cy="47419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EB8792-76C1-3A35-BCA4-46187364A2E6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88D039-AD55-C6D3-7DA5-63870199D2D4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B9C706-E473-9325-A95D-BE2E07C4055B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69C654A-395F-F3F0-89E0-0BB4AE867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32EEB8C-E048-76DA-F9F0-F945205AA3D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359113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5025712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301107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5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Self-Portrait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(1500)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Albrecht </a:t>
                      </a:r>
                      <a:r>
                        <a:rPr lang="en-US" sz="1400" b="1" dirty="0" err="1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Dürer</a:t>
                      </a:r>
                      <a:r>
                        <a:rPr lang="en-US" sz="1400" b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(1471-1528),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German</a:t>
                      </a:r>
                      <a:br>
                        <a:rPr lang="en-US" sz="120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wood panel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67.1 cm × 48.9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Alte </a:t>
                      </a:r>
                      <a:r>
                        <a:rPr lang="en-US" sz="1200" b="0" i="0" dirty="0" err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Pinakothek</a:t>
                      </a: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, Munich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">
            <a:extLst>
              <a:ext uri="{FF2B5EF4-FFF2-40B4-BE49-F238E27FC236}">
                <a16:creationId xmlns:a16="http://schemas.microsoft.com/office/drawing/2014/main" id="{6FEF88E8-25D5-76CA-297E-B0AC3B769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727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 descr="A person with long hair and a beard&#10;&#10;Description automatically generated">
            <a:extLst>
              <a:ext uri="{FF2B5EF4-FFF2-40B4-BE49-F238E27FC236}">
                <a16:creationId xmlns:a16="http://schemas.microsoft.com/office/drawing/2014/main" id="{55AD633E-5EA2-A1E0-E067-015689C18D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764"/>
          <a:stretch/>
        </p:blipFill>
        <p:spPr>
          <a:xfrm>
            <a:off x="2848943" y="1052672"/>
            <a:ext cx="3446113" cy="48386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4BC764-B89A-3F21-7F0A-5A462D58D488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A0A2C3-57E3-1610-AA68-95D298F3F220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43E816-8F9F-15E1-D390-5D567EEBB4B2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FC42A1B3-D312-E725-A62D-469E94969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75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77F11AB-1014-A6B0-9836-1A87F27145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41C588B-8A79-5BCC-902E-E104A8D5F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015522"/>
              </p:ext>
            </p:extLst>
          </p:nvPr>
        </p:nvGraphicFramePr>
        <p:xfrm>
          <a:off x="186559" y="110820"/>
          <a:ext cx="8770881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62">
                  <a:extLst>
                    <a:ext uri="{9D8B030D-6E8A-4147-A177-3AD203B41FA5}">
                      <a16:colId xmlns:a16="http://schemas.microsoft.com/office/drawing/2014/main" val="1882900237"/>
                    </a:ext>
                  </a:extLst>
                </a:gridCol>
                <a:gridCol w="4847687">
                  <a:extLst>
                    <a:ext uri="{9D8B030D-6E8A-4147-A177-3AD203B41FA5}">
                      <a16:colId xmlns:a16="http://schemas.microsoft.com/office/drawing/2014/main" val="2160138573"/>
                    </a:ext>
                  </a:extLst>
                </a:gridCol>
                <a:gridCol w="3479132">
                  <a:extLst>
                    <a:ext uri="{9D8B030D-6E8A-4147-A177-3AD203B41FA5}">
                      <a16:colId xmlns:a16="http://schemas.microsoft.com/office/drawing/2014/main" val="1911855308"/>
                    </a:ext>
                  </a:extLst>
                </a:gridCol>
              </a:tblGrid>
              <a:tr h="6984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6</a:t>
                      </a:r>
                      <a:endParaRPr lang="en-US" sz="3600" i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The Arnolﬁni Wedding </a:t>
                      </a:r>
                      <a:r>
                        <a:rPr lang="en-US" sz="2400" b="0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</a:rPr>
                        <a:t>(1434)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</a:rPr>
                        <a:t>Jan Van Eyck </a:t>
                      </a:r>
                      <a:r>
                        <a:rPr lang="en-US" sz="1200" b="1" i="1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(1390-1441), </a:t>
                      </a:r>
                      <a:r>
                        <a:rPr lang="en-US" sz="1200" b="1" i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  <a:t>Netherlandish</a:t>
                      </a:r>
                      <a:br>
                        <a:rPr lang="en-US" sz="1200" b="0" dirty="0">
                          <a:solidFill>
                            <a:srgbClr val="211D1E"/>
                          </a:solidFill>
                          <a:effectLst/>
                          <a:latin typeface="Book Antiqua" panose="0204060205030503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i="0" u="none" kern="1200" dirty="0"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Oil on oak panel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82.2 cm × 60 cm</a:t>
                      </a:r>
                    </a:p>
                    <a:p>
                      <a:pPr algn="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National Gallery, London</a:t>
                      </a:r>
                      <a:endParaRPr lang="en-US" sz="1200" b="0" dirty="0">
                        <a:solidFill>
                          <a:srgbClr val="211D1E"/>
                        </a:solidFill>
                        <a:effectLst/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40074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805421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3F87C2-3889-6257-D140-B968CBBFA75C}"/>
              </a:ext>
            </a:extLst>
          </p:cNvPr>
          <p:cNvCxnSpPr/>
          <p:nvPr/>
        </p:nvCxnSpPr>
        <p:spPr>
          <a:xfrm>
            <a:off x="262759" y="5988520"/>
            <a:ext cx="85554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B37C674-7512-7344-8021-72169AF23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260505"/>
              </p:ext>
            </p:extLst>
          </p:nvPr>
        </p:nvGraphicFramePr>
        <p:xfrm>
          <a:off x="628650" y="3864134"/>
          <a:ext cx="7886700" cy="27432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4763601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211D1E"/>
                        </a:solidFill>
                        <a:effectLst/>
                        <a:latin typeface="Time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028104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1E9B3C1F-DC10-5E5A-5BF4-B3D62E606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863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Picture 13" descr="A person and person in historical clothing&#10;&#10;Description automatically generated">
            <a:extLst>
              <a:ext uri="{FF2B5EF4-FFF2-40B4-BE49-F238E27FC236}">
                <a16:creationId xmlns:a16="http://schemas.microsoft.com/office/drawing/2014/main" id="{F2B71064-2858-3403-1E83-60F80618AA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70"/>
          <a:stretch/>
        </p:blipFill>
        <p:spPr>
          <a:xfrm>
            <a:off x="2787178" y="1036898"/>
            <a:ext cx="3569645" cy="48637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FFE293-DE8F-36EE-33AA-71F06AE72A30}"/>
              </a:ext>
            </a:extLst>
          </p:cNvPr>
          <p:cNvSpPr txBox="1"/>
          <p:nvPr/>
        </p:nvSpPr>
        <p:spPr>
          <a:xfrm>
            <a:off x="154682" y="5949263"/>
            <a:ext cx="3594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Arts Slide Deck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EF926D-3F04-AC1E-9158-8028777C4B16}"/>
              </a:ext>
            </a:extLst>
          </p:cNvPr>
          <p:cNvSpPr txBox="1"/>
          <p:nvPr/>
        </p:nvSpPr>
        <p:spPr>
          <a:xfrm>
            <a:off x="987631" y="6194073"/>
            <a:ext cx="410954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i="1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91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B52EB4-5476-8EC6-A3B9-EE360E7CCE5E}"/>
              </a:ext>
            </a:extLst>
          </p:cNvPr>
          <p:cNvSpPr txBox="1"/>
          <p:nvPr/>
        </p:nvSpPr>
        <p:spPr>
          <a:xfrm>
            <a:off x="2975000" y="6057647"/>
            <a:ext cx="3205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Art and Architecture of </a:t>
            </a:r>
            <a:b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effectLst/>
                <a:latin typeface="Book Antiqua" panose="0204060205030503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the Renaissance</a:t>
            </a:r>
            <a:endParaRPr lang="en-US" b="1" i="1" dirty="0">
              <a:latin typeface="Book Antiqua" panose="02040602050305030304" pitchFamily="18" charset="0"/>
            </a:endParaRPr>
          </a:p>
        </p:txBody>
      </p:sp>
      <p:pic>
        <p:nvPicPr>
          <p:cNvPr id="3" name="Picture 2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8CF91794-D886-B463-7E03-7877E2CCC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610" y="6005315"/>
            <a:ext cx="2093332" cy="68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49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1643</TotalTime>
  <Words>1476</Words>
  <Application>Microsoft Macintosh PowerPoint</Application>
  <PresentationFormat>On-screen Show (4:3)</PresentationFormat>
  <Paragraphs>228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Aptos</vt:lpstr>
      <vt:lpstr>Aptos Display</vt:lpstr>
      <vt:lpstr>Arial</vt:lpstr>
      <vt:lpstr>Book Antiqua</vt:lpstr>
      <vt:lpstr>Open Sans</vt:lpstr>
      <vt:lpstr>Times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Pesic</dc:creator>
  <cp:lastModifiedBy>Ivan Pesic</cp:lastModifiedBy>
  <cp:revision>39</cp:revision>
  <dcterms:created xsi:type="dcterms:W3CDTF">2024-11-05T13:51:21Z</dcterms:created>
  <dcterms:modified xsi:type="dcterms:W3CDTF">2025-09-25T20:29:18Z</dcterms:modified>
</cp:coreProperties>
</file>