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6"/>
  </p:notesMasterIdLst>
  <p:sldIdLst>
    <p:sldId id="256" r:id="rId2"/>
    <p:sldId id="258" r:id="rId3"/>
    <p:sldId id="257" r:id="rId4"/>
    <p:sldId id="259" r:id="rId5"/>
    <p:sldId id="261" r:id="rId6"/>
    <p:sldId id="260" r:id="rId7"/>
    <p:sldId id="262" r:id="rId8"/>
    <p:sldId id="264" r:id="rId9"/>
    <p:sldId id="265" r:id="rId10"/>
    <p:sldId id="266" r:id="rId11"/>
    <p:sldId id="267" r:id="rId12"/>
    <p:sldId id="268" r:id="rId13"/>
    <p:sldId id="274" r:id="rId14"/>
    <p:sldId id="276" r:id="rId15"/>
    <p:sldId id="273" r:id="rId16"/>
    <p:sldId id="279" r:id="rId17"/>
    <p:sldId id="278" r:id="rId18"/>
    <p:sldId id="280" r:id="rId19"/>
    <p:sldId id="287" r:id="rId20"/>
    <p:sldId id="289" r:id="rId21"/>
    <p:sldId id="288" r:id="rId22"/>
    <p:sldId id="290" r:id="rId23"/>
    <p:sldId id="291" r:id="rId24"/>
    <p:sldId id="281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715"/>
  </p:normalViewPr>
  <p:slideViewPr>
    <p:cSldViewPr snapToGrid="0">
      <p:cViewPr varScale="1">
        <p:scale>
          <a:sx n="178" d="100"/>
          <a:sy n="178" d="100"/>
        </p:scale>
        <p:origin x="3512" y="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D26958-6612-6149-9316-7082965C5612}" type="datetimeFigureOut">
              <a:rPr lang="en-US" smtClean="0"/>
              <a:t>9/25/25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979EF0-67A7-0843-9449-F1AF089EA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648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79EF0-67A7-0843-9449-F1AF089EA94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115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79EF0-67A7-0843-9449-F1AF089EA94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9006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79EF0-67A7-0843-9449-F1AF089EA94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6321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79EF0-67A7-0843-9449-F1AF089EA94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05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148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821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656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318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514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527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04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41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542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732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07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896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creativecommons.org/licenses/by-nc-sa/4.0/" TargetMode="External"/><Relationship Id="rId4" Type="http://schemas.openxmlformats.org/officeDocument/2006/relationships/hyperlink" Target="http://www.coreknowledge.org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7AB1818-FA0F-63C7-9E28-1391CE3AFD9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-14868" y="0"/>
            <a:ext cx="9173736" cy="6880302"/>
          </a:xfrm>
          <a:prstGeom prst="rect">
            <a:avLst/>
          </a:prstGeom>
        </p:spPr>
      </p:pic>
      <p:pic>
        <p:nvPicPr>
          <p:cNvPr id="11" name="Picture 10" descr="A group of colorful people holding hands&#10;&#10;Description automatically generated">
            <a:extLst>
              <a:ext uri="{FF2B5EF4-FFF2-40B4-BE49-F238E27FC236}">
                <a16:creationId xmlns:a16="http://schemas.microsoft.com/office/drawing/2014/main" id="{7E092142-77CD-4111-8BA7-4DA12026D6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607" y="173122"/>
            <a:ext cx="1056290" cy="792218"/>
          </a:xfrm>
          <a:prstGeom prst="rect">
            <a:avLst/>
          </a:prstGeom>
          <a:effectLst>
            <a:glow rad="55571">
              <a:schemeClr val="bg1">
                <a:alpha val="49000"/>
              </a:schemeClr>
            </a:glo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88D39E6-6401-C9DC-7485-82EF538315D5}"/>
              </a:ext>
            </a:extLst>
          </p:cNvPr>
          <p:cNvSpPr txBox="1"/>
          <p:nvPr/>
        </p:nvSpPr>
        <p:spPr>
          <a:xfrm>
            <a:off x="0" y="2070357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2258931-9CC6-FC5C-6E01-2C03F1F70055}"/>
              </a:ext>
            </a:extLst>
          </p:cNvPr>
          <p:cNvSpPr txBox="1"/>
          <p:nvPr/>
        </p:nvSpPr>
        <p:spPr>
          <a:xfrm>
            <a:off x="2517228" y="3213219"/>
            <a:ext cx="4109545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400" i="1" dirty="0">
                <a:ln w="12700">
                  <a:solidFill>
                    <a:schemeClr val="accent2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4</a:t>
            </a:r>
          </a:p>
        </p:txBody>
      </p:sp>
      <p:pic>
        <p:nvPicPr>
          <p:cNvPr id="2" name="Picture 1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D39F8F07-2937-6D90-3330-C149F31A33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512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7A58BFA-6FB9-CDE8-91ED-13635512BA6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-14868" y="0"/>
            <a:ext cx="9173736" cy="6880302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3927480"/>
              </p:ext>
            </p:extLst>
          </p:nvPr>
        </p:nvGraphicFramePr>
        <p:xfrm>
          <a:off x="186559" y="110820"/>
          <a:ext cx="8770881" cy="698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062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6341679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1985140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7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Dome of the Rock</a:t>
                      </a:r>
                      <a:endParaRPr lang="en-US" sz="240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Old City of Jerusalem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">
            <a:extLst>
              <a:ext uri="{FF2B5EF4-FFF2-40B4-BE49-F238E27FC236}">
                <a16:creationId xmlns:a16="http://schemas.microsoft.com/office/drawing/2014/main" id="{1E9B3C1F-DC10-5E5A-5BF4-B3D62E606B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650" y="38639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3" name="Picture 12" descr="Dome of the Rock with a gold dome&#10;&#10;Description automatically generated">
            <a:extLst>
              <a:ext uri="{FF2B5EF4-FFF2-40B4-BE49-F238E27FC236}">
                <a16:creationId xmlns:a16="http://schemas.microsoft.com/office/drawing/2014/main" id="{15D6717A-E30C-069C-EA5B-60043F782CA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0006"/>
          <a:stretch/>
        </p:blipFill>
        <p:spPr>
          <a:xfrm>
            <a:off x="932258" y="987737"/>
            <a:ext cx="7279481" cy="47520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0A589E9-92FC-B944-685B-6BAEA31F1773}"/>
              </a:ext>
            </a:extLst>
          </p:cNvPr>
          <p:cNvSpPr txBox="1"/>
          <p:nvPr/>
        </p:nvSpPr>
        <p:spPr>
          <a:xfrm>
            <a:off x="2975000" y="6057647"/>
            <a:ext cx="3205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Islamic Art &amp; Architecture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52CAA2-31B3-085E-2B6B-8D3AE99F5A93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2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28B9B18-E9FC-E55F-6A5F-59E8F773F740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pic>
        <p:nvPicPr>
          <p:cNvPr id="2" name="Picture 1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3A221A01-81FA-D78F-65E9-58A719E645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1491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C87D2A4-EF3D-4AC5-3BAD-6A33D020A9E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-14868" y="0"/>
            <a:ext cx="9173736" cy="6880302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7234136"/>
              </p:ext>
            </p:extLst>
          </p:nvPr>
        </p:nvGraphicFramePr>
        <p:xfrm>
          <a:off x="186559" y="110820"/>
          <a:ext cx="8770881" cy="698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062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5291548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035271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8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Taj Mahal</a:t>
                      </a:r>
                      <a:endParaRPr lang="en-US" sz="240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Built 1631–1653</a:t>
                      </a:r>
                    </a:p>
                    <a:p>
                      <a:pPr algn="r"/>
                      <a: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17 hectares (42 acres), Height 73 m (240 ft)</a:t>
                      </a:r>
                    </a:p>
                    <a:p>
                      <a:pPr algn="r"/>
                      <a: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Agra, Uttar Pradesh, India</a:t>
                      </a:r>
                      <a:endParaRPr lang="en-US" sz="1100" b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66D5DE98-21CC-137B-63BC-1EB1D29D1514}"/>
              </a:ext>
            </a:extLst>
          </p:cNvPr>
          <p:cNvSpPr txBox="1"/>
          <p:nvPr/>
        </p:nvSpPr>
        <p:spPr>
          <a:xfrm>
            <a:off x="2975000" y="6057647"/>
            <a:ext cx="3205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Islamic Art &amp; Architecture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1DB8DC-7DB2-DD47-CCB0-F8C54FE31040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2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0E18141-017F-B4BF-271E-3C2B136F4855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pic>
        <p:nvPicPr>
          <p:cNvPr id="2" name="Picture 1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3FFD661A-633A-DD56-8E50-33EDF0268C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  <p:pic>
        <p:nvPicPr>
          <p:cNvPr id="5" name="Picture 4" descr="A large white building with domes and a pool of water with Taj Mahal in the background&#10;&#10;AI-generated content may be incorrect.">
            <a:extLst>
              <a:ext uri="{FF2B5EF4-FFF2-40B4-BE49-F238E27FC236}">
                <a16:creationId xmlns:a16="http://schemas.microsoft.com/office/drawing/2014/main" id="{35A6BAA4-B56C-3417-5340-8B73B212D5A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9059"/>
          <a:stretch>
            <a:fillRect/>
          </a:stretch>
        </p:blipFill>
        <p:spPr>
          <a:xfrm>
            <a:off x="1575742" y="1018723"/>
            <a:ext cx="5992515" cy="47244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007320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12848C6-F6D7-936F-1E48-21DF798E3E3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-14868" y="0"/>
            <a:ext cx="9173736" cy="6880302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4682630"/>
              </p:ext>
            </p:extLst>
          </p:nvPr>
        </p:nvGraphicFramePr>
        <p:xfrm>
          <a:off x="186559" y="110820"/>
          <a:ext cx="8770881" cy="698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2104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5229225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2999552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9</a:t>
                      </a:r>
                      <a:endParaRPr lang="en-US" sz="3600" i="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Benin Bronze Head </a:t>
                      </a:r>
                      <a:r>
                        <a:rPr lang="en-US" sz="24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(17</a:t>
                      </a:r>
                      <a:r>
                        <a:rPr lang="en-US" sz="2400" b="0" baseline="3000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US" sz="24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 century)</a:t>
                      </a:r>
                      <a:endParaRPr lang="en-US" sz="240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u="none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Bronze and iron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29.2 cm x 20.6 cm x22.2 cm</a:t>
                      </a:r>
                    </a:p>
                    <a:p>
                      <a:pPr algn="r"/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Saint Louis Art Museum, Missouri, USA 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4B760EC4-1531-DA03-4CF4-FC7FCF835E96}"/>
              </a:ext>
            </a:extLst>
          </p:cNvPr>
          <p:cNvSpPr txBox="1"/>
          <p:nvPr/>
        </p:nvSpPr>
        <p:spPr>
          <a:xfrm>
            <a:off x="2975000" y="6057647"/>
            <a:ext cx="3205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The Art of Africa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pic>
        <p:nvPicPr>
          <p:cNvPr id="13" name="Picture 12" descr="A statue of a person with a crown&#10;&#10;Description automatically generated">
            <a:extLst>
              <a:ext uri="{FF2B5EF4-FFF2-40B4-BE49-F238E27FC236}">
                <a16:creationId xmlns:a16="http://schemas.microsoft.com/office/drawing/2014/main" id="{519DDD6B-6B18-43BE-4CAF-E68B996B70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6056" y="1094346"/>
            <a:ext cx="3671887" cy="48068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B8603F5-2DBE-524D-DD7F-1EC2D2171979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2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887257-78A2-26D2-9204-4A8F326AC2CA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pic>
        <p:nvPicPr>
          <p:cNvPr id="2" name="Picture 1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318A4ABF-A052-ED41-FE7D-3C3D8FF385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0985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1C035313-F138-A851-1A0E-85234C5578D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6565660-8C99-34EA-3592-60502DA5A8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763435"/>
              </p:ext>
            </p:extLst>
          </p:nvPr>
        </p:nvGraphicFramePr>
        <p:xfrm>
          <a:off x="186559" y="110820"/>
          <a:ext cx="8770881" cy="698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784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6022181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2020859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10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Portrait Head of an Ife King</a:t>
                      </a:r>
                      <a:endParaRPr lang="en-US" sz="240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Bronze – brass</a:t>
                      </a:r>
                    </a:p>
                    <a:p>
                      <a:pPr algn="r"/>
                      <a: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35 cm x 12.5 cm x 15 cm</a:t>
                      </a:r>
                    </a:p>
                    <a:p>
                      <a:pPr algn="r"/>
                      <a: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British Museum, London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1F66A1C1-53CB-CCA4-08E8-361A0971DB56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2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4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58807EE-3A4D-8C6B-EE32-FF91F40F2B8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38C5160-1A58-A01C-83A4-1119B8C18E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6831982"/>
              </p:ext>
            </p:extLst>
          </p:nvPr>
        </p:nvGraphicFramePr>
        <p:xfrm>
          <a:off x="628650" y="3864134"/>
          <a:ext cx="7886700" cy="274320"/>
        </p:xfrm>
        <a:graphic>
          <a:graphicData uri="http://schemas.openxmlformats.org/drawingml/2006/table">
            <a:tbl>
              <a:tblPr/>
              <a:tblGrid>
                <a:gridCol w="7886700">
                  <a:extLst>
                    <a:ext uri="{9D8B030D-6E8A-4147-A177-3AD203B41FA5}">
                      <a16:colId xmlns:a16="http://schemas.microsoft.com/office/drawing/2014/main" val="57265330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211D1E"/>
                        </a:solidFill>
                        <a:effectLst/>
                        <a:latin typeface="Times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7503132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E5F075E6-8F02-A5C0-26C8-04E43C5446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650" y="38639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BD206A-B233-5B94-6DD8-0F33573982A7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AD0196-15F0-4575-9CED-B8D6445D3EBB}"/>
              </a:ext>
            </a:extLst>
          </p:cNvPr>
          <p:cNvSpPr txBox="1"/>
          <p:nvPr/>
        </p:nvSpPr>
        <p:spPr>
          <a:xfrm>
            <a:off x="2975000" y="6057647"/>
            <a:ext cx="3205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The Art of Africa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pic>
        <p:nvPicPr>
          <p:cNvPr id="14" name="Picture 13" descr="A statue of a person&#10;&#10;Description automatically generated">
            <a:extLst>
              <a:ext uri="{FF2B5EF4-FFF2-40B4-BE49-F238E27FC236}">
                <a16:creationId xmlns:a16="http://schemas.microsoft.com/office/drawing/2014/main" id="{6DC92741-E227-D748-77C5-DAB024A1B7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0" y="944591"/>
            <a:ext cx="3594538" cy="488314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AA8A7A7B-2FA5-9B14-F147-E983FB0281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8426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86D7B982-6DDF-A5CE-A815-08E33D1CCF2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rcRect/>
          <a:stretch/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94888"/>
              </p:ext>
            </p:extLst>
          </p:nvPr>
        </p:nvGraphicFramePr>
        <p:xfrm>
          <a:off x="186559" y="110820"/>
          <a:ext cx="8770881" cy="698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4568634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463896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11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Face Mask</a:t>
                      </a:r>
                      <a:endParaRPr lang="en-US" sz="240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African mask, Ba-</a:t>
                      </a:r>
                      <a:r>
                        <a:rPr lang="en-US" sz="1200" b="0" dirty="0" err="1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Songe</a:t>
                      </a:r>
                      <a: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 or Ba-Luba tribe, Congo</a:t>
                      </a:r>
                      <a:endParaRPr lang="en-US" sz="1100" b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close-up of a wooden mask&#10;&#10;Description automatically generated">
            <a:extLst>
              <a:ext uri="{FF2B5EF4-FFF2-40B4-BE49-F238E27FC236}">
                <a16:creationId xmlns:a16="http://schemas.microsoft.com/office/drawing/2014/main" id="{B541E4C6-AF06-B206-51BC-79359592658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563"/>
          <a:stretch/>
        </p:blipFill>
        <p:spPr>
          <a:xfrm>
            <a:off x="2890821" y="869478"/>
            <a:ext cx="3362359" cy="504268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BE37C37-C71D-BED6-16B5-06451FBBE66B}"/>
              </a:ext>
            </a:extLst>
          </p:cNvPr>
          <p:cNvSpPr txBox="1"/>
          <p:nvPr/>
        </p:nvSpPr>
        <p:spPr>
          <a:xfrm>
            <a:off x="2975000" y="6057647"/>
            <a:ext cx="3205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The Art of Africa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4391695-DAAE-9995-0A7A-76E80E404516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2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89F069-3F08-1EB6-5675-3FDEAF9A01CC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pic>
        <p:nvPicPr>
          <p:cNvPr id="2" name="Picture 1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4588F32C-835C-2F11-B3D6-744AB64B6F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1689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021F348-4E8C-A6AD-BFF1-4E51D3CB98A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785139"/>
              </p:ext>
            </p:extLst>
          </p:nvPr>
        </p:nvGraphicFramePr>
        <p:xfrm>
          <a:off x="186559" y="110820"/>
          <a:ext cx="8770881" cy="698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4414345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618185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12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1" dirty="0" err="1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Bamana</a:t>
                      </a:r>
                      <a:r>
                        <a:rPr lang="en-US" sz="20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 Antelope Headdress of Mali</a:t>
                      </a:r>
                      <a:endParaRPr lang="en-US" sz="200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 err="1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Chiwara</a:t>
                      </a:r>
                      <a: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. Antelope headdress, fixed to basket cap, worn on head during ritual dances. Bambara ethnic group. Mali, West Africa.</a:t>
                      </a:r>
                      <a:endParaRPr lang="en-US" sz="1100" b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085201C5-F835-E5B1-3319-E212FAACBF50}"/>
              </a:ext>
            </a:extLst>
          </p:cNvPr>
          <p:cNvSpPr txBox="1"/>
          <p:nvPr/>
        </p:nvSpPr>
        <p:spPr>
          <a:xfrm>
            <a:off x="2975000" y="6057647"/>
            <a:ext cx="3205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The Art of Africa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pic>
        <p:nvPicPr>
          <p:cNvPr id="13" name="Picture 12" descr="A wooden horse head sculpture&#10;&#10;Description automatically generated">
            <a:extLst>
              <a:ext uri="{FF2B5EF4-FFF2-40B4-BE49-F238E27FC236}">
                <a16:creationId xmlns:a16="http://schemas.microsoft.com/office/drawing/2014/main" id="{5EFF6D48-0A4B-1ECA-EB63-29776453D0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285"/>
          <a:stretch/>
        </p:blipFill>
        <p:spPr>
          <a:xfrm>
            <a:off x="3338198" y="920117"/>
            <a:ext cx="2467604" cy="498355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ACE6246-2BFC-F6CE-28A6-1B4780EB8C0F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2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DA7706B-C1E0-06B4-59EE-6E0A8F28A694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pic>
        <p:nvPicPr>
          <p:cNvPr id="2" name="Picture 1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E3DDE17E-2860-AAB3-D828-CFBBB47F47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160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C790627-4F87-1A1C-510C-8E440D27B73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-14868" y="0"/>
            <a:ext cx="9173736" cy="6880302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5779"/>
              </p:ext>
            </p:extLst>
          </p:nvPr>
        </p:nvGraphicFramePr>
        <p:xfrm>
          <a:off x="186559" y="110820"/>
          <a:ext cx="8770881" cy="698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4054284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978246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13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Calligraphy</a:t>
                      </a:r>
                      <a:endParaRPr lang="en-US" sz="240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An expert in the art of calligraphy writing with Chinese writing brush at </a:t>
                      </a:r>
                      <a:r>
                        <a:rPr lang="en-US" sz="1200" b="0" dirty="0" err="1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Liulichang</a:t>
                      </a:r>
                      <a: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 Beijing China.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close-up of a brush painting&#10;&#10;Description automatically generated">
            <a:extLst>
              <a:ext uri="{FF2B5EF4-FFF2-40B4-BE49-F238E27FC236}">
                <a16:creationId xmlns:a16="http://schemas.microsoft.com/office/drawing/2014/main" id="{D211DC09-2BBC-BDAE-5F26-9131C9F764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0458"/>
          <a:stretch/>
        </p:blipFill>
        <p:spPr>
          <a:xfrm>
            <a:off x="953691" y="1053923"/>
            <a:ext cx="7236619" cy="47501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8CA41D8-6120-9F79-3AEC-A237FE7F2B0A}"/>
              </a:ext>
            </a:extLst>
          </p:cNvPr>
          <p:cNvSpPr txBox="1"/>
          <p:nvPr/>
        </p:nvSpPr>
        <p:spPr>
          <a:xfrm>
            <a:off x="2975000" y="6057647"/>
            <a:ext cx="3205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The Art of China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060DEF-D84D-DFB3-A700-3F93610C3604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2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365C0E-0410-7E85-36D7-A774816F2518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pic>
        <p:nvPicPr>
          <p:cNvPr id="2" name="Picture 1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B1046241-20FF-786D-6549-9C2005A830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7770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6DD38C7-A6F2-D032-2F60-0087EDB9E7C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3472796"/>
              </p:ext>
            </p:extLst>
          </p:nvPr>
        </p:nvGraphicFramePr>
        <p:xfrm>
          <a:off x="186559" y="110820"/>
          <a:ext cx="8770881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4204303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828227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14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Silk Scrolls (Lonely Retreat Overlooking a Misty Valley)</a:t>
                      </a:r>
                      <a:r>
                        <a:rPr lang="en-US" sz="2000" b="0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(1630)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Sheng </a:t>
                      </a:r>
                      <a:r>
                        <a:rPr lang="en-US" sz="1400" b="1" dirty="0" err="1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Maoye</a:t>
                      </a:r>
                      <a:r>
                        <a:rPr lang="en-US" sz="1400" b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en-US" sz="12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(1368–1644), </a:t>
                      </a:r>
                      <a:r>
                        <a:rPr lang="en-US" sz="1200" b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Chinese</a:t>
                      </a:r>
                    </a:p>
                    <a:p>
                      <a:pPr algn="r"/>
                      <a: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Hanging scroll, ink and slight color on silk</a:t>
                      </a:r>
                    </a:p>
                    <a:p>
                      <a:pPr algn="r"/>
                      <a: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181.2 cm x 93 cm</a:t>
                      </a:r>
                    </a:p>
                    <a:p>
                      <a:pPr algn="r"/>
                      <a: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The Cleveland Museum of Art, Cleveland, Ohio, USA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painting of a house and mountains&#10;&#10;Description automatically generated">
            <a:extLst>
              <a:ext uri="{FF2B5EF4-FFF2-40B4-BE49-F238E27FC236}">
                <a16:creationId xmlns:a16="http://schemas.microsoft.com/office/drawing/2014/main" id="{23E669CD-0BA7-E444-6935-61973E0796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875"/>
          <a:stretch/>
        </p:blipFill>
        <p:spPr>
          <a:xfrm>
            <a:off x="3364964" y="1191685"/>
            <a:ext cx="2414067" cy="46021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CDEE16F-DEB7-A28A-E563-7869AE0DD7B7}"/>
              </a:ext>
            </a:extLst>
          </p:cNvPr>
          <p:cNvSpPr txBox="1"/>
          <p:nvPr/>
        </p:nvSpPr>
        <p:spPr>
          <a:xfrm>
            <a:off x="2975000" y="6057647"/>
            <a:ext cx="3205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The Art of China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FA247A-E2D7-C860-F872-630BF41CEE01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2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D2948A6-75D1-47D0-93A8-77A332CD47F7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pic>
        <p:nvPicPr>
          <p:cNvPr id="2" name="Picture 1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02D1D7DD-DBDC-6F32-44F5-F0157171DA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7008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AF69245-DD80-700F-A28A-CBF5C74AAE3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143628"/>
              </p:ext>
            </p:extLst>
          </p:nvPr>
        </p:nvGraphicFramePr>
        <p:xfrm>
          <a:off x="186559" y="110820"/>
          <a:ext cx="8770881" cy="698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5297296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2735234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15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Ming Dynasty Vase</a:t>
                      </a:r>
                      <a:endParaRPr lang="en-US" sz="240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Porcelain Vase, Ming Dynasty.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A blue and white vase with a dragon design&#10;&#10;Description automatically generated">
            <a:extLst>
              <a:ext uri="{FF2B5EF4-FFF2-40B4-BE49-F238E27FC236}">
                <a16:creationId xmlns:a16="http://schemas.microsoft.com/office/drawing/2014/main" id="{CCC3510B-2FE8-DDD5-FBD6-3E64ACDE920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416"/>
          <a:stretch/>
        </p:blipFill>
        <p:spPr>
          <a:xfrm>
            <a:off x="2804569" y="920117"/>
            <a:ext cx="3534862" cy="489144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D286858-9F36-895A-8A9F-92C9C4C30668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2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B40790-7DE9-E9D7-67C7-12D438ECE143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pic>
        <p:nvPicPr>
          <p:cNvPr id="2" name="Picture 1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4CA90B43-8774-AE2B-A4B4-A52352559A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2001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05A622D-F653-38FA-DF6D-5D153ED8C92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250753"/>
              </p:ext>
            </p:extLst>
          </p:nvPr>
        </p:nvGraphicFramePr>
        <p:xfrm>
          <a:off x="186559" y="110820"/>
          <a:ext cx="8770881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3668521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4364009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16</a:t>
                      </a:r>
                      <a:endParaRPr lang="en-US" sz="3600" i="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Paul Revere </a:t>
                      </a:r>
                      <a:r>
                        <a:rPr lang="en-US" sz="2400" b="0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(1768)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John Singleton Copley </a:t>
                      </a:r>
                      <a:r>
                        <a:rPr lang="en-US" sz="12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(1738 – 1815), </a:t>
                      </a:r>
                      <a:r>
                        <a:rPr lang="en-US" sz="1200" b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Anglo-American</a:t>
                      </a:r>
                    </a:p>
                    <a:p>
                      <a:pPr algn="r"/>
                      <a: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Oil on canvas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88.9 cm x 72.39 cm</a:t>
                      </a:r>
                    </a:p>
                    <a:p>
                      <a:pPr algn="r"/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Museum of Fine Arts (MFA), Boston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person holding his chin and touching his chin&#10;&#10;Description automatically generated">
            <a:extLst>
              <a:ext uri="{FF2B5EF4-FFF2-40B4-BE49-F238E27FC236}">
                <a16:creationId xmlns:a16="http://schemas.microsoft.com/office/drawing/2014/main" id="{CDE5ABEC-1668-2847-F062-2FC14A61CC4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875"/>
          <a:stretch/>
        </p:blipFill>
        <p:spPr>
          <a:xfrm>
            <a:off x="2617529" y="1075080"/>
            <a:ext cx="3908941" cy="47960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94659AD-531B-41CB-8777-4439E991EA16}"/>
              </a:ext>
            </a:extLst>
          </p:cNvPr>
          <p:cNvSpPr txBox="1"/>
          <p:nvPr/>
        </p:nvSpPr>
        <p:spPr>
          <a:xfrm>
            <a:off x="2975000" y="6057647"/>
            <a:ext cx="3205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The Art and Architecture of a New Nation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2202EA1-EBE2-C382-4033-7E4E87F59034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2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6739FD9-7816-A85F-FB19-33353EFBD4EB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pic>
        <p:nvPicPr>
          <p:cNvPr id="2" name="Picture 1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E11DDC82-F646-447B-DA86-C3597FE879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224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098FC3F-A6E2-964E-26FA-53CCCD200E3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D0BD7D1-3FF1-A5C8-8A1E-22320D2704A7}"/>
              </a:ext>
            </a:extLst>
          </p:cNvPr>
          <p:cNvSpPr txBox="1"/>
          <p:nvPr/>
        </p:nvSpPr>
        <p:spPr>
          <a:xfrm>
            <a:off x="969583" y="370758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2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547A53-225F-F7A9-D846-84A4AFB1C395}"/>
              </a:ext>
            </a:extLst>
          </p:cNvPr>
          <p:cNvSpPr txBox="1"/>
          <p:nvPr/>
        </p:nvSpPr>
        <p:spPr>
          <a:xfrm>
            <a:off x="115614" y="115438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pic>
        <p:nvPicPr>
          <p:cNvPr id="3" name="Picture 2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58EF9442-B789-177C-0C83-830F7FE799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610" y="0"/>
            <a:ext cx="2093332" cy="68435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1934B17-FEDE-2FFA-1293-A3538A99720F}"/>
              </a:ext>
            </a:extLst>
          </p:cNvPr>
          <p:cNvSpPr/>
          <p:nvPr/>
        </p:nvSpPr>
        <p:spPr>
          <a:xfrm rot="16200000">
            <a:off x="7789956" y="5327694"/>
            <a:ext cx="164339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solidFill>
                  <a:srgbClr val="211D1E"/>
                </a:solidFill>
                <a:latin typeface="Arial" pitchFamily="34" charset="0"/>
                <a:ea typeface="Open Sans"/>
                <a:cs typeface="Arial" pitchFamily="34" charset="0"/>
                <a:sym typeface="Open Sans"/>
              </a:rPr>
              <a:t>ISBN: 979-8-88970-646-5</a:t>
            </a:r>
            <a:endParaRPr lang="en-IN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Google Shape;146;p22">
            <a:extLst>
              <a:ext uri="{FF2B5EF4-FFF2-40B4-BE49-F238E27FC236}">
                <a16:creationId xmlns:a16="http://schemas.microsoft.com/office/drawing/2014/main" id="{D6D318B2-C076-31B6-0E9D-991D0B32ABDA}"/>
              </a:ext>
            </a:extLst>
          </p:cNvPr>
          <p:cNvSpPr txBox="1"/>
          <p:nvPr/>
        </p:nvSpPr>
        <p:spPr>
          <a:xfrm>
            <a:off x="340500" y="1307475"/>
            <a:ext cx="8182412" cy="5141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This work is licensed under a Creative Commons Attribution-</a:t>
            </a:r>
            <a:r>
              <a:rPr lang="en-US" sz="1000" b="0" i="0" u="none" strike="noStrike" cap="none" dirty="0" err="1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NonCommercial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-</a:t>
            </a:r>
            <a:r>
              <a:rPr lang="en-US" sz="1000" b="0" i="0" u="none" strike="noStrike" cap="none" dirty="0" err="1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ShareAlike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 4.0 International License.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You are free: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14300" marR="0" lvl="0" indent="0" algn="l" rtl="0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to Share—to copy, distribute, and transmit the work to Remix—to adapt the work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Under the following conditions: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14300" marR="0" lvl="0" indent="0" algn="l" rtl="0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Attribution—You must attribute the work in the following manner: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14300" marR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1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This work is based on an original work of the Core Knowledge® Foundation (</a:t>
            </a:r>
            <a:r>
              <a:rPr lang="en-US" sz="1000" b="0" i="1" u="sng" strike="noStrike" cap="none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www.coreknowledge.org</a:t>
            </a:r>
            <a:r>
              <a:rPr lang="en-US" sz="1000" b="0" i="1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) and the additions from the Louisiana </a:t>
            </a:r>
            <a:br>
              <a:rPr lang="en-US" sz="1000" b="0" i="1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1000" b="0" i="1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Department of Education, made available through licensing under a Creative Commons Attribution-NonCommercial-ShareAlike4.0 International License. This does not in any way imply that the Core Knowledge Foundation or the Louisiana Department of Education endorses this work.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14300" marR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Noncommercial—You may not use this work for commercial purposes.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14300" marR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Share Alike—If you alter, transform, or build upon this work, you may distribute the resulting work only under the same or similar license to </a:t>
            </a:r>
            <a:b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this one.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With the understanding that: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14300" marR="0" lvl="0" indent="0" algn="l" rtl="0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For any reuse or distribution, you must make clear to others the license terms of this work. The best way to do this is with a link to this </a:t>
            </a:r>
            <a:b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web page: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62000"/>
              </a:lnSpc>
              <a:spcBef>
                <a:spcPts val="225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sng" strike="noStrike" cap="none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https://creativecommons.org/licenses/by-nc-sa/4.0/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lvl="0">
              <a:lnSpc>
                <a:spcPct val="115000"/>
              </a:lnSpc>
              <a:buClr>
                <a:srgbClr val="000000"/>
              </a:buClr>
              <a:buSzPts val="1000"/>
            </a:pPr>
            <a:endParaRPr lang="en-US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0">
              <a:lnSpc>
                <a:spcPct val="115000"/>
              </a:lnSpc>
              <a:buClr>
                <a:srgbClr val="000000"/>
              </a:buClr>
              <a:buSzPts val="1000"/>
            </a:pPr>
            <a:r>
              <a:rPr lang="en-US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Copyright © 2025 Core Knowledge Foundation</a:t>
            </a:r>
            <a:endParaRPr sz="1000" b="0" i="0" u="none" strike="noStrike" cap="none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"/>
            </a:endParaRPr>
          </a:p>
          <a:p>
            <a:pPr marL="0" marR="0" lvl="0" indent="0" algn="l" rtl="0">
              <a:lnSpc>
                <a:spcPct val="162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sng" strike="noStrike" cap="none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www.coreknowledge.org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975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All Rights Reserved.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>
              <a:spcBef>
                <a:spcPts val="1125"/>
              </a:spcBef>
              <a:buClr>
                <a:srgbClr val="000000"/>
              </a:buClr>
              <a:buSzPts val="1000"/>
            </a:pPr>
            <a:r>
              <a:rPr lang="en-US" sz="1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Core Knowledge</a:t>
            </a:r>
            <a:r>
              <a:rPr lang="en-US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©</a:t>
            </a:r>
            <a:r>
              <a:rPr lang="en-US" sz="1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Core Knowledge Curriculum Series™, Core Knowledge Visual Arts™, Core Knowledge Music™ are trademarks 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are trademarks of the Core Knowledge Foundation. Foundations of Freedom is a trademark of the Louisiana Department of Education.</a:t>
            </a:r>
            <a:endParaRPr sz="1000" b="0" i="0" u="none" strike="noStrike" cap="none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 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Trademarks and trade names are shown in this book strictly for illustrative and educational purposes and are the property of their </a:t>
            </a:r>
            <a:b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respective owners. References herein should not be regarded as affecting the validity of said trademarks and trade names.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5854100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BF2F75B-E724-EAEA-904A-D891A251485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-14868" y="0"/>
            <a:ext cx="9173736" cy="6880302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8311134"/>
              </p:ext>
            </p:extLst>
          </p:nvPr>
        </p:nvGraphicFramePr>
        <p:xfrm>
          <a:off x="186559" y="110820"/>
          <a:ext cx="8770881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4025709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4006821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17</a:t>
                      </a:r>
                      <a:endParaRPr lang="en-US" sz="3600" i="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Washington Crossing the Delaware </a:t>
                      </a:r>
                      <a:r>
                        <a:rPr lang="en-US" sz="2000" b="0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(1851)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Emanuel Leutze </a:t>
                      </a:r>
                      <a:r>
                        <a:rPr lang="en-US" sz="12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(1816 - 1868), </a:t>
                      </a:r>
                      <a:r>
                        <a:rPr lang="en-US" sz="12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German-American</a:t>
                      </a:r>
                      <a:br>
                        <a:rPr lang="en-US" sz="1400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200" b="0" i="0" u="none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Oil on canvas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378.5 cm x 647.7 cm</a:t>
                      </a:r>
                    </a:p>
                    <a:p>
                      <a:pPr algn="r"/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Metropolitan Museum of Art, New York, and Minnesota Marine Art Museum, Winona, Minnesota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EBAE9985-3B69-315A-A7BF-AA7A5062E6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1305"/>
          <a:stretch/>
        </p:blipFill>
        <p:spPr>
          <a:xfrm>
            <a:off x="888290" y="1419301"/>
            <a:ext cx="7379493" cy="42090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2EB0045-A3D7-74AD-B877-D44A39495CF3}"/>
              </a:ext>
            </a:extLst>
          </p:cNvPr>
          <p:cNvSpPr txBox="1"/>
          <p:nvPr/>
        </p:nvSpPr>
        <p:spPr>
          <a:xfrm>
            <a:off x="2975000" y="6057647"/>
            <a:ext cx="3205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The Art and Architecture of a New Nation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901C621-810A-DF4E-4B3B-34FB1D31D5D5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2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2ABF899-036E-A7C0-F222-567EA3C795D3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pic>
        <p:nvPicPr>
          <p:cNvPr id="2" name="Picture 1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2D671212-93FE-8712-4EA2-E1A402FFAB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459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FBC1E0D-C606-0D25-DEAF-3A1067978B1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3119985"/>
              </p:ext>
            </p:extLst>
          </p:nvPr>
        </p:nvGraphicFramePr>
        <p:xfrm>
          <a:off x="186559" y="110820"/>
          <a:ext cx="8770881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4904390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128140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18</a:t>
                      </a:r>
                      <a:endParaRPr lang="en-US" sz="3600" i="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George Washington </a:t>
                      </a:r>
                      <a:r>
                        <a:rPr lang="en-US" sz="2400" b="0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(1803)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Gilbert Stuart </a:t>
                      </a:r>
                      <a:r>
                        <a:rPr lang="en-US" sz="12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(1989 – 1989), </a:t>
                      </a:r>
                      <a:r>
                        <a:rPr lang="en-US" sz="1200" b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American</a:t>
                      </a:r>
                      <a:b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</a:br>
                      <a:r>
                        <a:rPr lang="en-US" sz="1200" b="0" i="0" u="none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Oil on wood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67 cm x 55 cm</a:t>
                      </a:r>
                    </a:p>
                    <a:p>
                      <a:pPr algn="r"/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National gallery of Art, Washington D.C.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83FB79B7-C717-5558-423B-EA7D5B0B11A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066"/>
          <a:stretch/>
        </p:blipFill>
        <p:spPr>
          <a:xfrm>
            <a:off x="2543968" y="1059564"/>
            <a:ext cx="4056063" cy="48440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3E923C6-CD40-98A4-E64B-0393D1A900A8}"/>
              </a:ext>
            </a:extLst>
          </p:cNvPr>
          <p:cNvSpPr txBox="1"/>
          <p:nvPr/>
        </p:nvSpPr>
        <p:spPr>
          <a:xfrm>
            <a:off x="2975000" y="6057647"/>
            <a:ext cx="3205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The Art and Architecture of a New Nation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378C81-BD85-AA48-BFBB-C9307DAF03FE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2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72B90C1-E5FD-B70D-7F77-164A84E07C5C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pic>
        <p:nvPicPr>
          <p:cNvPr id="2" name="Picture 1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FA420C81-5EF0-40D6-5F00-E0E32E271D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2498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8B986E4-FE5B-5E51-BC26-2E675977EE7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9590797"/>
              </p:ext>
            </p:extLst>
          </p:nvPr>
        </p:nvGraphicFramePr>
        <p:xfrm>
          <a:off x="186559" y="110820"/>
          <a:ext cx="8770881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4740084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292446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19</a:t>
                      </a:r>
                      <a:endParaRPr lang="en-US" sz="3600" i="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Bust of Benjamin Franklin </a:t>
                      </a:r>
                      <a:r>
                        <a:rPr lang="en-US" sz="2000" b="0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(1775)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Patience Wright </a:t>
                      </a:r>
                      <a:r>
                        <a:rPr lang="en-US" sz="12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(1725 – 1786), </a:t>
                      </a:r>
                      <a:r>
                        <a:rPr lang="en-US" sz="1200" b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American</a:t>
                      </a:r>
                      <a:br>
                        <a:rPr lang="en-US" sz="16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</a:br>
                      <a:r>
                        <a:rPr lang="en-US" sz="1200" b="0" i="0" u="none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Wax, glass, wood, paper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16.2 cm x 13.3 cm</a:t>
                      </a:r>
                    </a:p>
                    <a:p>
                      <a:pPr algn="r"/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Metropolitan Museum of Art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0727C92B-9345-BE3B-1341-0DAB879126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842"/>
          <a:stretch/>
        </p:blipFill>
        <p:spPr>
          <a:xfrm>
            <a:off x="2636429" y="1112406"/>
            <a:ext cx="3871142" cy="47912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94C524C-528F-201E-7B81-54A472990D13}"/>
              </a:ext>
            </a:extLst>
          </p:cNvPr>
          <p:cNvSpPr txBox="1"/>
          <p:nvPr/>
        </p:nvSpPr>
        <p:spPr>
          <a:xfrm>
            <a:off x="2975000" y="6057647"/>
            <a:ext cx="3205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The Art and Architecture of a New Nation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9234F1-D78A-849B-7689-B458437C08BA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2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423EECF-ADC4-EC32-4793-05FA12DAB32B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pic>
        <p:nvPicPr>
          <p:cNvPr id="2" name="Picture 1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A058B06C-7FE3-0074-7C42-BC1F30976E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6286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08EEBBA-BEDE-EE81-785D-4EBB1FBB81A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-14868" y="0"/>
            <a:ext cx="9173736" cy="6880302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690259"/>
              </p:ext>
            </p:extLst>
          </p:nvPr>
        </p:nvGraphicFramePr>
        <p:xfrm>
          <a:off x="186559" y="110820"/>
          <a:ext cx="8770881" cy="698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4432903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599627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20</a:t>
                      </a:r>
                      <a:endParaRPr lang="en-US" sz="3600" i="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Thomas Jefferson’s Monticello</a:t>
                      </a:r>
                      <a:endParaRPr lang="en-US" sz="240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Home of Thomas Jefferson, US president, near Charlottesville, Virginia, USA</a:t>
                      </a:r>
                      <a:endParaRPr lang="en-US" sz="1200" b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F9AFB56E-947A-657F-F70B-716D9F1B132A}"/>
              </a:ext>
            </a:extLst>
          </p:cNvPr>
          <p:cNvSpPr txBox="1"/>
          <p:nvPr/>
        </p:nvSpPr>
        <p:spPr>
          <a:xfrm>
            <a:off x="2975000" y="6057647"/>
            <a:ext cx="3205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The Art and Architecture of a New Nation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B41962-EB1D-7653-F379-EF2AEA9B4A54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2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754D1CE-F31A-72FE-33AF-5FC1CE1CE8CA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pic>
        <p:nvPicPr>
          <p:cNvPr id="2" name="Picture 1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0EE1B263-C7B1-E324-044C-E555062B84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  <p:pic>
        <p:nvPicPr>
          <p:cNvPr id="5" name="Picture 4" descr="A large brick building with a domed roof with Monticello in the background&#10;&#10;AI-generated content may be incorrect.">
            <a:extLst>
              <a:ext uri="{FF2B5EF4-FFF2-40B4-BE49-F238E27FC236}">
                <a16:creationId xmlns:a16="http://schemas.microsoft.com/office/drawing/2014/main" id="{4EDCC4E2-B5C8-FB99-95D6-B93439B1C2D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10971"/>
          <a:stretch>
            <a:fillRect/>
          </a:stretch>
        </p:blipFill>
        <p:spPr>
          <a:xfrm>
            <a:off x="1061695" y="1066952"/>
            <a:ext cx="7020607" cy="45964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439916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4B02AE7-EF86-68C5-4D19-86D08C2139B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CA8C347-6787-D73D-CF3E-F039BE311C6C}"/>
              </a:ext>
            </a:extLst>
          </p:cNvPr>
          <p:cNvSpPr txBox="1"/>
          <p:nvPr/>
        </p:nvSpPr>
        <p:spPr>
          <a:xfrm>
            <a:off x="115614" y="115438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 Cards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AAE973-E503-3B2D-0006-A025CF203B89}"/>
              </a:ext>
            </a:extLst>
          </p:cNvPr>
          <p:cNvSpPr txBox="1"/>
          <p:nvPr/>
        </p:nvSpPr>
        <p:spPr>
          <a:xfrm>
            <a:off x="969583" y="370758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2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617D7D-F9EB-E4F5-522B-43CE01A97AED}"/>
              </a:ext>
            </a:extLst>
          </p:cNvPr>
          <p:cNvSpPr txBox="1"/>
          <p:nvPr/>
        </p:nvSpPr>
        <p:spPr>
          <a:xfrm>
            <a:off x="481445" y="1446458"/>
            <a:ext cx="77408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211D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Credits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7EB686-9077-C460-3772-FA4403045204}"/>
              </a:ext>
            </a:extLst>
          </p:cNvPr>
          <p:cNvSpPr txBox="1"/>
          <p:nvPr/>
        </p:nvSpPr>
        <p:spPr>
          <a:xfrm>
            <a:off x="481445" y="1815790"/>
            <a:ext cx="8330495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1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World History Archive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Stock Photo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2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The Picture Art Collection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Stock Photo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3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Rob Crandall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Stock Photo </a:t>
            </a:r>
            <a:endParaRPr lang="en-US" sz="1200" dirty="0">
              <a:solidFill>
                <a:srgbClr val="211D1E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4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John Baran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Stock Photo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5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CPA Media Pte Ltd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Stock Photo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6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imageBROKER.com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Stock Photo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7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Sean Pavone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Stock Photo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8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Aliaksandr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Mazurkevich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Stock Photo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9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Commemorative Head (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uhunmwun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elao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of a King, 17th century (bronze &amp; iron)/Benin, (17th century) / African / Saint </a:t>
            </a:r>
            <a:b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Louis Art Museum, Missouri, USA / Saint Louis Art Museum / Museum purchase / Bridgeman Images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10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Bronze head discovered in Ife, depicting king (Oni) crowned by serpent, symbol of power of absolute monarch, Yoruba </a:t>
            </a:r>
            <a:b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people, Nigeria, ca 12th century / Private Collection / G. Dagli Orti /© NPL -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DeA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Picture Library / Bridgeman Images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11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imageBROKER.com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Stock Photo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12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Lanmas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Stock Photo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13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Lou-Foto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Stock Photo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14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Penta Springs Limited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Stock Photo</a:t>
            </a:r>
            <a:endParaRPr lang="en-US" sz="1200" dirty="0">
              <a:solidFill>
                <a:srgbClr val="211D1E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15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Universal Images Group North America LLC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Stock Photo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16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Niday Picture Library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Stock Photo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17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PAINTING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Stock Photo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18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Niday Picture Library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Stock Photo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19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Penta Springs Limited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Stock Photo </a:t>
            </a:r>
          </a:p>
          <a:p>
            <a:r>
              <a:rPr lang="en-US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Image </a:t>
            </a:r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Julia Catt Photography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Stock Photo</a:t>
            </a:r>
          </a:p>
          <a:p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1D73714C-DB4B-4FE6-21C1-7DD4C6A6C1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610" y="28578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941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779FD0D-5D27-F2BB-5F8D-C539D7BB6ED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rcRect/>
          <a:stretch/>
        </p:blipFill>
        <p:spPr>
          <a:xfrm rot="10800000"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FE55E06-54F7-5DA7-A607-D0A282C8CBDC}"/>
              </a:ext>
            </a:extLst>
          </p:cNvPr>
          <p:cNvSpPr txBox="1"/>
          <p:nvPr/>
        </p:nvSpPr>
        <p:spPr>
          <a:xfrm>
            <a:off x="4117032" y="877779"/>
            <a:ext cx="410954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200" i="1" dirty="0">
                <a:ln w="12700">
                  <a:solidFill>
                    <a:schemeClr val="accent2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643B27-6D39-BC92-C4DC-2DE26E91F97B}"/>
              </a:ext>
            </a:extLst>
          </p:cNvPr>
          <p:cNvSpPr txBox="1"/>
          <p:nvPr/>
        </p:nvSpPr>
        <p:spPr>
          <a:xfrm>
            <a:off x="457278" y="1565277"/>
            <a:ext cx="3527935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Art &amp; Architecture </a:t>
            </a:r>
            <a:br>
              <a:rPr lang="en-US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of the Middle Ages in Europe 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Madonna and Child on a Curved Throne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 Rho Page from the Book of </a:t>
            </a:r>
            <a:r>
              <a:rPr lang="en-US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Kells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Unicorn in Captivity Tapestry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Notre Dame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(Paris)</a:t>
            </a:r>
          </a:p>
          <a:p>
            <a:pPr lvl="1"/>
            <a:endParaRPr lang="en-US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Islamic Art &amp; Architecture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Illumination of the Qur’an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Court of the Lions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Dome of the Rock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Taj Mahal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CBE331-5110-89BD-705A-A87712F74B07}"/>
              </a:ext>
            </a:extLst>
          </p:cNvPr>
          <p:cNvSpPr txBox="1"/>
          <p:nvPr/>
        </p:nvSpPr>
        <p:spPr>
          <a:xfrm>
            <a:off x="4035981" y="1565277"/>
            <a:ext cx="4822082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III. The Art of Africa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Benin Bronze Head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Portrait Head of an Ife King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Face Mask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Bamana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Antelope Headdress of Mali</a:t>
            </a:r>
          </a:p>
          <a:p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IV. The Art of China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Calligraphy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Silk Scrolls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Ming Dynasty Vase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V. The Art and Architecture of a New Nation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Paul Revere,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John Singleton Copley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Washington Crossing the Delaware,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Emanuel Leutze </a:t>
            </a:r>
          </a:p>
          <a:p>
            <a:r>
              <a:rPr lang="en-US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George Washington,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Gilbert Stuart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Bust of Benjamin Franklin,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Patience Wright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Thomas Jefferson’s Monticello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552373-79ED-E9B2-F36A-AF2F2622EED2}"/>
              </a:ext>
            </a:extLst>
          </p:cNvPr>
          <p:cNvSpPr txBox="1"/>
          <p:nvPr/>
        </p:nvSpPr>
        <p:spPr>
          <a:xfrm>
            <a:off x="2135002" y="187976"/>
            <a:ext cx="321616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ln w="12700"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Content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B3B5239-F69B-1CC4-3ADB-FB03B55471AF}"/>
              </a:ext>
            </a:extLst>
          </p:cNvPr>
          <p:cNvSpPr txBox="1"/>
          <p:nvPr/>
        </p:nvSpPr>
        <p:spPr>
          <a:xfrm>
            <a:off x="0" y="462281"/>
            <a:ext cx="91201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pic>
        <p:nvPicPr>
          <p:cNvPr id="4" name="Picture 3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1AEC4584-505C-071F-0FBA-717837E42C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899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61A9B77-F48B-1A89-0243-6645EA7FC0A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6565660-8C99-34EA-3592-60502DA5A8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298119"/>
              </p:ext>
            </p:extLst>
          </p:nvPr>
        </p:nvGraphicFramePr>
        <p:xfrm>
          <a:off x="186559" y="110820"/>
          <a:ext cx="8770881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062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5327267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2999552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Madonna and Child on a Curved Throne </a:t>
                      </a:r>
                      <a:r>
                        <a:rPr lang="en-US" sz="2400" b="0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(c. 1250/1275)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Byzantine 13th Century</a:t>
                      </a:r>
                    </a:p>
                    <a:p>
                      <a:pPr algn="r"/>
                      <a: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tempera on poplar panel </a:t>
                      </a:r>
                    </a:p>
                    <a:p>
                      <a:pPr algn="r"/>
                      <a: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130.7 cm x 77.1 cm</a:t>
                      </a:r>
                    </a:p>
                    <a:p>
                      <a:pPr algn="r"/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National gallery of Art, Washington D.C.</a:t>
                      </a:r>
                      <a:endParaRPr lang="en-US" sz="1200" b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1F66A1C1-53CB-CCA4-08E8-361A0971DB56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2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4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58807EE-3A4D-8C6B-EE32-FF91F40F2B8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1">
            <a:extLst>
              <a:ext uri="{FF2B5EF4-FFF2-40B4-BE49-F238E27FC236}">
                <a16:creationId xmlns:a16="http://schemas.microsoft.com/office/drawing/2014/main" id="{E6969B6F-CC83-5961-CA0E-2731DF3E9F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650" y="38639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Picture 5" descr="A painting of a person holding a child&#10;&#10;Description automatically generated">
            <a:extLst>
              <a:ext uri="{FF2B5EF4-FFF2-40B4-BE49-F238E27FC236}">
                <a16:creationId xmlns:a16="http://schemas.microsoft.com/office/drawing/2014/main" id="{1713AAC8-69E8-D8AD-121E-B8CD5A65D6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2403" y="1024338"/>
            <a:ext cx="3004936" cy="49075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35DB6A7-64DE-68D7-CE35-5E2417B8A6E5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12D875-8EEF-2B63-025D-9D422D587EC5}"/>
              </a:ext>
            </a:extLst>
          </p:cNvPr>
          <p:cNvSpPr txBox="1"/>
          <p:nvPr/>
        </p:nvSpPr>
        <p:spPr>
          <a:xfrm>
            <a:off x="2975000" y="6057647"/>
            <a:ext cx="3205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Art &amp; Architecture of the Middle Ages in Europe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pic>
        <p:nvPicPr>
          <p:cNvPr id="4" name="Picture 3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11BA26E6-8CAF-DF16-58D7-07B3592E14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344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295318A-65E6-AD80-029D-2AD49548FCF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6565660-8C99-34EA-3592-60502DA5A8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3560012"/>
              </p:ext>
            </p:extLst>
          </p:nvPr>
        </p:nvGraphicFramePr>
        <p:xfrm>
          <a:off x="186559" y="110820"/>
          <a:ext cx="8770881" cy="698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062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5491573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2835246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Chi Rho Page from the Book of </a:t>
                      </a:r>
                      <a:r>
                        <a:rPr lang="en-US" sz="2000" b="1" i="1" dirty="0" err="1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Kells</a:t>
                      </a:r>
                      <a:r>
                        <a:rPr lang="en-US" sz="20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 (800 CE)</a:t>
                      </a:r>
                      <a:endParaRPr lang="en-US" sz="200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Iron-gall ink and pigments on vellum</a:t>
                      </a:r>
                    </a:p>
                    <a:p>
                      <a:pPr algn="r"/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Trinity College Dublin Library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1F66A1C1-53CB-CCA4-08E8-361A0971DB56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2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4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58807EE-3A4D-8C6B-EE32-FF91F40F2B8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1">
            <a:extLst>
              <a:ext uri="{FF2B5EF4-FFF2-40B4-BE49-F238E27FC236}">
                <a16:creationId xmlns:a16="http://schemas.microsoft.com/office/drawing/2014/main" id="{E6969B6F-CC83-5961-CA0E-2731DF3E9F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650" y="38639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Picture 6" descr="A close-up of a book&#10;&#10;Description automatically generated">
            <a:extLst>
              <a:ext uri="{FF2B5EF4-FFF2-40B4-BE49-F238E27FC236}">
                <a16:creationId xmlns:a16="http://schemas.microsoft.com/office/drawing/2014/main" id="{1D8ADAB4-FAD6-F3A3-C5CE-F2E89B7F38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409"/>
          <a:stretch/>
        </p:blipFill>
        <p:spPr>
          <a:xfrm>
            <a:off x="2769722" y="989251"/>
            <a:ext cx="3604553" cy="478005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D8ED4AB-3ACC-E563-539A-DBA84137F95F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CB5F2C-5536-564B-5B6F-E067452743E1}"/>
              </a:ext>
            </a:extLst>
          </p:cNvPr>
          <p:cNvSpPr txBox="1"/>
          <p:nvPr/>
        </p:nvSpPr>
        <p:spPr>
          <a:xfrm>
            <a:off x="2975000" y="6057647"/>
            <a:ext cx="3205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Art &amp; Architecture of the Middle Ages in Europe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pic>
        <p:nvPicPr>
          <p:cNvPr id="2" name="Picture 1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1AAA3EDF-A821-BEC3-9588-EF3454A69D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895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16CEAB3-DB20-DA72-5BF1-F073AB55109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2083224"/>
              </p:ext>
            </p:extLst>
          </p:nvPr>
        </p:nvGraphicFramePr>
        <p:xfrm>
          <a:off x="186559" y="110820"/>
          <a:ext cx="8770881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062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4862923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463896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The Unicorn in Captivity Tapestry </a:t>
                      </a:r>
                      <a:br>
                        <a:rPr lang="en-US" sz="20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0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(1495 - 1505)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Tapestry; Textiles-Tapestries</a:t>
                      </a:r>
                    </a:p>
                    <a:p>
                      <a:pPr algn="r"/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368 x 251.5 cm</a:t>
                      </a:r>
                    </a:p>
                    <a:p>
                      <a:pPr algn="r"/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Metropolitan Museum of Art, New York, U. S.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FDCD84DF-E1E6-461F-7EC7-D63ADFA33F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881593"/>
              </p:ext>
            </p:extLst>
          </p:nvPr>
        </p:nvGraphicFramePr>
        <p:xfrm>
          <a:off x="628650" y="3726974"/>
          <a:ext cx="7886700" cy="274320"/>
        </p:xfrm>
        <a:graphic>
          <a:graphicData uri="http://schemas.openxmlformats.org/drawingml/2006/table">
            <a:tbl>
              <a:tblPr/>
              <a:tblGrid>
                <a:gridCol w="7886700">
                  <a:extLst>
                    <a:ext uri="{9D8B030D-6E8A-4147-A177-3AD203B41FA5}">
                      <a16:colId xmlns:a16="http://schemas.microsoft.com/office/drawing/2014/main" val="396370897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211D1E"/>
                        </a:solidFill>
                        <a:effectLst/>
                        <a:latin typeface="Times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4487730"/>
                  </a:ext>
                </a:extLst>
              </a:tr>
            </a:tbl>
          </a:graphicData>
        </a:graphic>
      </p:graphicFrame>
      <p:sp>
        <p:nvSpPr>
          <p:cNvPr id="15" name="Rectangle 3">
            <a:extLst>
              <a:ext uri="{FF2B5EF4-FFF2-40B4-BE49-F238E27FC236}">
                <a16:creationId xmlns:a16="http://schemas.microsoft.com/office/drawing/2014/main" id="{4BC7D1AA-9592-8E55-FF66-3DFC39AF1B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264" y="462924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1" name="Picture 10" descr="A unicorn in a fence&#10;&#10;Description automatically generated">
            <a:extLst>
              <a:ext uri="{FF2B5EF4-FFF2-40B4-BE49-F238E27FC236}">
                <a16:creationId xmlns:a16="http://schemas.microsoft.com/office/drawing/2014/main" id="{6A00307B-B3EA-23F5-4D57-DCFA81BB0AE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666"/>
          <a:stretch/>
        </p:blipFill>
        <p:spPr>
          <a:xfrm>
            <a:off x="2934669" y="1006482"/>
            <a:ext cx="3274661" cy="49056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9EACA02-E7EF-FE83-88CB-5B407C063A55}"/>
              </a:ext>
            </a:extLst>
          </p:cNvPr>
          <p:cNvSpPr txBox="1"/>
          <p:nvPr/>
        </p:nvSpPr>
        <p:spPr>
          <a:xfrm>
            <a:off x="2975000" y="6057647"/>
            <a:ext cx="3205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Art &amp; Architecture of the Middle Ages in Europe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DEED59-E67B-5BD8-A41C-906B1B4C6AAE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2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AE8B7F-8BAE-5E83-143A-B49C2C8E1E22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pic>
        <p:nvPicPr>
          <p:cNvPr id="4" name="Picture 3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91F3F92B-D7A4-229F-DB51-74C874F509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7150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852D7209-E879-8C1B-65EA-D5EA691931A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rcRect/>
          <a:stretch/>
        </p:blipFill>
        <p:spPr>
          <a:xfrm>
            <a:off x="-14868" y="0"/>
            <a:ext cx="9173736" cy="6880302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6565660-8C99-34EA-3592-60502DA5A8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9612530"/>
              </p:ext>
            </p:extLst>
          </p:nvPr>
        </p:nvGraphicFramePr>
        <p:xfrm>
          <a:off x="186559" y="110820"/>
          <a:ext cx="8770881" cy="698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062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7141779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1185040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>
                          <a:solidFill>
                            <a:srgbClr val="211D1E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Notre Dame</a:t>
                      </a:r>
                      <a:endParaRPr lang="en-US" sz="2400" b="0" i="0" dirty="0">
                        <a:solidFill>
                          <a:srgbClr val="211D1E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Paris, France</a:t>
                      </a:r>
                      <a:endParaRPr lang="en-US" sz="1200" b="0" i="0" kern="12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1F66A1C1-53CB-CCA4-08E8-361A0971DB56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2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4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58807EE-3A4D-8C6B-EE32-FF91F40F2B8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1">
            <a:extLst>
              <a:ext uri="{FF2B5EF4-FFF2-40B4-BE49-F238E27FC236}">
                <a16:creationId xmlns:a16="http://schemas.microsoft.com/office/drawing/2014/main" id="{E6969B6F-CC83-5961-CA0E-2731DF3E9F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650" y="38639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Picture 6" descr="A large building with a spire with Notre Dame de Paris in the background&#10;&#10;Description automatically generated with medium confidence">
            <a:extLst>
              <a:ext uri="{FF2B5EF4-FFF2-40B4-BE49-F238E27FC236}">
                <a16:creationId xmlns:a16="http://schemas.microsoft.com/office/drawing/2014/main" id="{1D162297-D112-7ECA-7721-C0BBE9ED10E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9438"/>
          <a:stretch/>
        </p:blipFill>
        <p:spPr>
          <a:xfrm>
            <a:off x="828759" y="912699"/>
            <a:ext cx="7486482" cy="50066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0C0104F-BB8B-8E82-D033-0206CA288261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A11C83-5351-E272-665D-AB9B139EB381}"/>
              </a:ext>
            </a:extLst>
          </p:cNvPr>
          <p:cNvSpPr txBox="1"/>
          <p:nvPr/>
        </p:nvSpPr>
        <p:spPr>
          <a:xfrm>
            <a:off x="2975000" y="6057647"/>
            <a:ext cx="3205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Art &amp; Architecture of the Middle Ages in Europe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pic>
        <p:nvPicPr>
          <p:cNvPr id="2" name="Picture 1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418EFFA0-C4A8-9EE8-1EBF-D275FB50FC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607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9B45FB5-B6C8-1BA4-C726-C99D6360EB7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-14868" y="0"/>
            <a:ext cx="9173736" cy="6880302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7684486"/>
              </p:ext>
            </p:extLst>
          </p:nvPr>
        </p:nvGraphicFramePr>
        <p:xfrm>
          <a:off x="186559" y="110820"/>
          <a:ext cx="8770881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062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4327142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999677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5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Illumination of the Qur’an</a:t>
                      </a:r>
                      <a:endParaRPr lang="en-US" sz="240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Ottoman School, (16th century)</a:t>
                      </a:r>
                    </a:p>
                    <a:p>
                      <a:pPr algn="r"/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ink, opaque watercolor and gold on paper</a:t>
                      </a:r>
                    </a:p>
                    <a:p>
                      <a:pPr algn="r"/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35.5 cm x 23.4 cm</a:t>
                      </a:r>
                    </a:p>
                    <a:p>
                      <a:pPr algn="r"/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Freer Gallery of Art, Smithsonian Institution, USA 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8572518-330C-D373-8F8D-DE80D371CD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5146476"/>
              </p:ext>
            </p:extLst>
          </p:nvPr>
        </p:nvGraphicFramePr>
        <p:xfrm>
          <a:off x="2781299" y="3967682"/>
          <a:ext cx="7886700" cy="274320"/>
        </p:xfrm>
        <a:graphic>
          <a:graphicData uri="http://schemas.openxmlformats.org/drawingml/2006/table">
            <a:tbl>
              <a:tblPr/>
              <a:tblGrid>
                <a:gridCol w="7886700">
                  <a:extLst>
                    <a:ext uri="{9D8B030D-6E8A-4147-A177-3AD203B41FA5}">
                      <a16:colId xmlns:a16="http://schemas.microsoft.com/office/drawing/2014/main" val="302463275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211D1E"/>
                        </a:solidFill>
                        <a:effectLst/>
                        <a:latin typeface="Times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2822586"/>
                  </a:ext>
                </a:extLst>
              </a:tr>
            </a:tbl>
          </a:graphicData>
        </a:graphic>
      </p:graphicFrame>
      <p:sp>
        <p:nvSpPr>
          <p:cNvPr id="11" name="Rectangle 1">
            <a:extLst>
              <a:ext uri="{FF2B5EF4-FFF2-40B4-BE49-F238E27FC236}">
                <a16:creationId xmlns:a16="http://schemas.microsoft.com/office/drawing/2014/main" id="{BA0B4CFD-6541-75C4-3660-63DFC1D6A3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650" y="37274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3" name="Picture 12" descr="An open book with a colorful design&#10;&#10;Description automatically generated">
            <a:extLst>
              <a:ext uri="{FF2B5EF4-FFF2-40B4-BE49-F238E27FC236}">
                <a16:creationId xmlns:a16="http://schemas.microsoft.com/office/drawing/2014/main" id="{A3B2C55D-7F42-3D75-686A-EAF2CD1534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774"/>
          <a:stretch/>
        </p:blipFill>
        <p:spPr>
          <a:xfrm>
            <a:off x="1503129" y="1099613"/>
            <a:ext cx="6137741" cy="46990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DEF60-D143-8388-876A-8E7955998328}"/>
              </a:ext>
            </a:extLst>
          </p:cNvPr>
          <p:cNvSpPr txBox="1"/>
          <p:nvPr/>
        </p:nvSpPr>
        <p:spPr>
          <a:xfrm>
            <a:off x="2975000" y="6057647"/>
            <a:ext cx="3205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Islamic Art &amp; Architecture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43530D-78CD-2BCF-834C-72984DFF739D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2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60F95FD-5148-4B55-6EC8-21EF382494D2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pic>
        <p:nvPicPr>
          <p:cNvPr id="2" name="Picture 1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03A7C32A-A907-C419-CFB9-EFF69738FF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9960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E09C4C8A-0C66-D7DF-B07E-3C045248A1D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rcRect/>
          <a:stretch/>
        </p:blipFill>
        <p:spPr>
          <a:xfrm>
            <a:off x="-14868" y="0"/>
            <a:ext cx="9173736" cy="6880302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1303358"/>
              </p:ext>
            </p:extLst>
          </p:nvPr>
        </p:nvGraphicFramePr>
        <p:xfrm>
          <a:off x="186559" y="110820"/>
          <a:ext cx="8770881" cy="698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062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6091648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2235171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6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Court of the Lions</a:t>
                      </a:r>
                      <a:endParaRPr lang="en-US" sz="240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brick, wood, stucco, marble</a:t>
                      </a:r>
                    </a:p>
                    <a:p>
                      <a:pPr algn="r"/>
                      <a:r>
                        <a:rPr lang="en-US" sz="1050" b="0" i="0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Alhambra, Granada, Spain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">
            <a:extLst>
              <a:ext uri="{FF2B5EF4-FFF2-40B4-BE49-F238E27FC236}">
                <a16:creationId xmlns:a16="http://schemas.microsoft.com/office/drawing/2014/main" id="{6FEF88E8-25D5-76CA-297E-B0AC3B7692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650" y="37274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Picture 8" descr="A fountain in a courtyard with Alhambra in the background&#10;&#10;Description automatically generated">
            <a:extLst>
              <a:ext uri="{FF2B5EF4-FFF2-40B4-BE49-F238E27FC236}">
                <a16:creationId xmlns:a16="http://schemas.microsoft.com/office/drawing/2014/main" id="{7F50E206-7017-D23C-C726-FD871427FAE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9430"/>
          <a:stretch/>
        </p:blipFill>
        <p:spPr>
          <a:xfrm>
            <a:off x="836716" y="936506"/>
            <a:ext cx="7470568" cy="49756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DE24748-F916-FF33-A89C-13FBD36E67C1}"/>
              </a:ext>
            </a:extLst>
          </p:cNvPr>
          <p:cNvSpPr txBox="1"/>
          <p:nvPr/>
        </p:nvSpPr>
        <p:spPr>
          <a:xfrm>
            <a:off x="2975000" y="6057647"/>
            <a:ext cx="3205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Islamic Art &amp; Architecture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E016DA-1C7F-FCE6-7134-BFDE027E0F19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2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9CF927-202E-2212-7E3B-945B35C20C23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pic>
        <p:nvPicPr>
          <p:cNvPr id="2" name="Picture 1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5781E13D-F35E-F45A-677A-2091EE9B0B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0755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704</TotalTime>
  <Words>1540</Words>
  <Application>Microsoft Macintosh PowerPoint</Application>
  <PresentationFormat>On-screen Show (4:3)</PresentationFormat>
  <Paragraphs>236</Paragraphs>
  <Slides>24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Aptos</vt:lpstr>
      <vt:lpstr>Aptos Display</vt:lpstr>
      <vt:lpstr>Arial</vt:lpstr>
      <vt:lpstr>Book Antiqua</vt:lpstr>
      <vt:lpstr>Open Sans</vt:lpstr>
      <vt:lpstr>Times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Ivan Pesic</dc:creator>
  <cp:lastModifiedBy>Ivan Pesic</cp:lastModifiedBy>
  <cp:revision>38</cp:revision>
  <dcterms:created xsi:type="dcterms:W3CDTF">2024-11-05T13:51:21Z</dcterms:created>
  <dcterms:modified xsi:type="dcterms:W3CDTF">2025-09-25T20:28:37Z</dcterms:modified>
</cp:coreProperties>
</file>