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57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83" r:id="rId13"/>
    <p:sldId id="284" r:id="rId14"/>
    <p:sldId id="285" r:id="rId15"/>
    <p:sldId id="286" r:id="rId16"/>
    <p:sldId id="269" r:id="rId17"/>
    <p:sldId id="287" r:id="rId18"/>
    <p:sldId id="270" r:id="rId19"/>
    <p:sldId id="271" r:id="rId20"/>
    <p:sldId id="272" r:id="rId21"/>
    <p:sldId id="288" r:id="rId22"/>
    <p:sldId id="289" r:id="rId23"/>
    <p:sldId id="290" r:id="rId24"/>
    <p:sldId id="281" r:id="rId25"/>
    <p:sldId id="292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8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70"/>
    <p:restoredTop sz="94742"/>
  </p:normalViewPr>
  <p:slideViewPr>
    <p:cSldViewPr snapToGrid="0">
      <p:cViewPr varScale="1">
        <p:scale>
          <a:sx n="185" d="100"/>
          <a:sy n="185" d="100"/>
        </p:scale>
        <p:origin x="3056" y="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26958-6612-6149-9316-7082965C5612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79EF0-67A7-0843-9449-F1AF089EA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4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3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83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14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08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7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29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10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70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8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2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5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1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1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7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42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3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9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reknowledge.or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s://creativecommons.org/licenses/by-nc-sa/4.0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3A4015F3-8D66-6DC7-ECD0-F4C798FD5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group of colorful people holding hands&#10;&#10;Description automatically generated">
            <a:extLst>
              <a:ext uri="{FF2B5EF4-FFF2-40B4-BE49-F238E27FC236}">
                <a16:creationId xmlns:a16="http://schemas.microsoft.com/office/drawing/2014/main" id="{7E092142-77CD-4111-8BA7-4DA12026D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07" y="173122"/>
            <a:ext cx="1056290" cy="792218"/>
          </a:xfrm>
          <a:prstGeom prst="rect">
            <a:avLst/>
          </a:prstGeom>
          <a:effectLst>
            <a:glow rad="55571">
              <a:schemeClr val="bg1">
                <a:alpha val="49000"/>
              </a:schemeClr>
            </a:glo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8D39E6-6401-C9DC-7485-82EF538315D5}"/>
              </a:ext>
            </a:extLst>
          </p:cNvPr>
          <p:cNvSpPr txBox="1"/>
          <p:nvPr/>
        </p:nvSpPr>
        <p:spPr>
          <a:xfrm>
            <a:off x="0" y="207035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258931-9CC6-FC5C-6E01-2C03F1F70055}"/>
              </a:ext>
            </a:extLst>
          </p:cNvPr>
          <p:cNvSpPr txBox="1"/>
          <p:nvPr/>
        </p:nvSpPr>
        <p:spPr>
          <a:xfrm>
            <a:off x="2517228" y="3213219"/>
            <a:ext cx="410954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6" name="Picture 5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B2D42FA-C684-39C9-419C-71193DB0B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1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3211BCAA-FF02-7F89-239A-56556B9A7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118674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8437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424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Dada Head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(1920)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Sophie </a:t>
                      </a:r>
                      <a:r>
                        <a:rPr lang="en-US" sz="1400" b="1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Taeuber</a:t>
                      </a:r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-Arp</a:t>
                      </a:r>
                      <a:r>
                        <a:rPr lang="en-US" sz="14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(1889–1943),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Swiss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17.1 cm x 29.8</a:t>
                      </a:r>
                      <a:r>
                        <a:rPr lang="en-US" sz="1200" b="0" dirty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cm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Centre Pompidou-Metz, Metz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6721C9B-9A84-73A1-E391-CCA531A70296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1" name="Picture 10" descr="A close-up of a sculpture&#10;&#10;Description automatically generated">
            <a:extLst>
              <a:ext uri="{FF2B5EF4-FFF2-40B4-BE49-F238E27FC236}">
                <a16:creationId xmlns:a16="http://schemas.microsoft.com/office/drawing/2014/main" id="{CBD6132E-926F-5BE2-C765-5B5F92FE5C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842"/>
          <a:stretch/>
        </p:blipFill>
        <p:spPr>
          <a:xfrm>
            <a:off x="3138202" y="963648"/>
            <a:ext cx="2867596" cy="493070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3EA012-238D-EC4F-2426-C4209903D0F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9BC129-ADBE-6F06-BE8F-06BD3F3C12E0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FE3EEDC-AF42-E463-2A27-B8BBAE712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32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03C9C317-F4A3-CFAC-319C-C94529C57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540491"/>
              </p:ext>
            </p:extLst>
          </p:nvPr>
        </p:nvGraphicFramePr>
        <p:xfrm>
          <a:off x="186559" y="110820"/>
          <a:ext cx="8770881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020801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01172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Little Fourteen Year </a:t>
                      </a:r>
                      <a:br>
                        <a:rPr lang="en-US" sz="2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Old Dancer </a:t>
                      </a:r>
                      <a:r>
                        <a:rPr lang="en-US" sz="28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(1879 – 81) </a:t>
                      </a:r>
                      <a:endParaRPr lang="en-US" sz="2800" b="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Edgar Degas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(1834–1917),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French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Bronze with gauze tutu and silk ribbon, on wooden base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Height: 99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Sterling and Francine Clark Art Institute, Williamstown, Massachusetts, USA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F4444D1-9D3F-4F8B-54B3-0D46652A6166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1" name="Picture 10" descr="A statue of a child in a tutu&#10;&#10;Description automatically generated">
            <a:extLst>
              <a:ext uri="{FF2B5EF4-FFF2-40B4-BE49-F238E27FC236}">
                <a16:creationId xmlns:a16="http://schemas.microsoft.com/office/drawing/2014/main" id="{B4725D18-778C-F34A-63D3-9DD9AD384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587" y="1320157"/>
            <a:ext cx="3390019" cy="457652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760DF1-35F2-A03D-F109-F8E585010E9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F94C41-5AA0-ABB2-950F-0B300DBEF74B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D6C752A-A87A-95E7-0598-E97E289C00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9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2B0545C1-E90A-AB8E-1BA4-1929FFCF7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739768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37065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66187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Young Hare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(1502)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Albrecht Durer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(1471–1528),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German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Watercolor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25.1 cm x 22.6 cm</a:t>
                      </a:r>
                    </a:p>
                    <a:p>
                      <a:pPr algn="r"/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Graphische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Sammlung Albertina, Vienna, Austria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E28822B-BA0F-9A9B-F0EE-4C33D76E589D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1" name="Picture 10" descr="A rabbit with long ears&#10;&#10;Description automatically generated">
            <a:extLst>
              <a:ext uri="{FF2B5EF4-FFF2-40B4-BE49-F238E27FC236}">
                <a16:creationId xmlns:a16="http://schemas.microsoft.com/office/drawing/2014/main" id="{B47CA96D-4226-4853-A18A-0D3CEB95D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2923" y="1045034"/>
            <a:ext cx="4358154" cy="4815639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7A64A2-3118-F93B-1525-BAA12C571F12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C6278D-FAF7-0982-E845-E9279400D010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2C4CF9E6-3714-E5F5-916D-7A7F95533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85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627E147D-68CB-6826-2596-4DDC06CD8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439659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811861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2066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Mona Lisa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1503-6)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Leonardo Da Vinci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(1452–1519),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Italian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panel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77 cm x 53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Louvre, Paris, France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ainting of a person with long brown hair&#10;&#10;Description automatically generated">
            <a:extLst>
              <a:ext uri="{FF2B5EF4-FFF2-40B4-BE49-F238E27FC236}">
                <a16:creationId xmlns:a16="http://schemas.microsoft.com/office/drawing/2014/main" id="{F60B2180-8892-C94A-52D2-E63EE68A8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195" y="1057522"/>
            <a:ext cx="3243247" cy="48286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EAC128-41B8-8758-AFCA-A64DDF7C9F41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373992-D4ED-A042-40CA-A91EEBDEF5D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64FF05-E3BB-6A78-1769-A327E0E908F6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970C6C5-347E-9ED0-9F7F-A8E393A599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88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086CE151-2307-41A9-29C6-A247314D2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277320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60503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2749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Self-Portrait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(1889)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Vincent Van Gogh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(1853–1890),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Dutch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65 cm x 54.5 cm</a:t>
                      </a:r>
                    </a:p>
                    <a:p>
                      <a:pPr algn="r"/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Musee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d'Orsay, Paris, France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ainting of a person with a beard&#10;&#10;Description automatically generated">
            <a:extLst>
              <a:ext uri="{FF2B5EF4-FFF2-40B4-BE49-F238E27FC236}">
                <a16:creationId xmlns:a16="http://schemas.microsoft.com/office/drawing/2014/main" id="{58FC648D-A35E-10FC-3768-C46AD9E7B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293" y="1017769"/>
            <a:ext cx="3955091" cy="487280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B0F339-0A52-5422-D624-EFC3167B9FBA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5ABC95-DF94-BF31-75E1-3B416FAB7E1A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25C827-EF02-995E-AA16-C5D87D57394E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8D6830C5-3A0C-6983-0836-AB7B4A384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21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F8CB65CE-05F2-DEBE-ED94-9CB62BF08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68779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664857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367673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Self-Portrait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(1944)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Horace Pippin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(1888–1946),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American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21.6 cm x 16.5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Metropolitan Museum of Art, New York,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person&#10;&#10;Description automatically generated">
            <a:extLst>
              <a:ext uri="{FF2B5EF4-FFF2-40B4-BE49-F238E27FC236}">
                <a16:creationId xmlns:a16="http://schemas.microsoft.com/office/drawing/2014/main" id="{379B610A-A9F9-2FAB-8B6D-DDE18C5327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842"/>
          <a:stretch/>
        </p:blipFill>
        <p:spPr>
          <a:xfrm>
            <a:off x="2670915" y="1041618"/>
            <a:ext cx="3811182" cy="484817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A997CC-6D01-0A7F-DEA0-612FEC384CEA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767B3E-D388-7DF6-F0D7-64F3A7E7996E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DC77A-5E24-9D96-EB9B-F7D56258C5DB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76FC5B2-7831-51DF-1D8F-15EDDD3AB3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56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EDCEDF94-A889-193F-228C-258ED61B5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256819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279947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752583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Apples &amp; Oranges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1895-1900)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Paul Cezanne</a:t>
                      </a:r>
                      <a:r>
                        <a:rPr lang="en-US" sz="1400" b="1" i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(1839–1906),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French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74 cm x 93 cm</a:t>
                      </a:r>
                    </a:p>
                    <a:p>
                      <a:pPr algn="r"/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Musee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d'Orsay, Paris, France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ainting of fruit on a table&#10;&#10;Description automatically generated">
            <a:extLst>
              <a:ext uri="{FF2B5EF4-FFF2-40B4-BE49-F238E27FC236}">
                <a16:creationId xmlns:a16="http://schemas.microsoft.com/office/drawing/2014/main" id="{569064E8-E429-BD9D-4D37-FA98A7AD1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21" y="1135047"/>
            <a:ext cx="5828306" cy="461407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74B94C-0801-9327-5A51-4FFA0CE33154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327486-A86F-DAD6-2657-FA72CDA6FA66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5229A-DB63-32B5-887B-1C044DC9E6CC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A79D654E-A0AF-4F6E-6FEC-73C2C02FB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32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21D04340-F4ED-6F42-53D6-57DA429CB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936774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59329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39235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Irises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(1980)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Vincent Van Gogh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(1853–1890),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Dutch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73.7 cm x 92.1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Metropolitan Museum of Art, New York,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ainting of flowers in a white pitcher&#10;&#10;Description automatically generated">
            <a:extLst>
              <a:ext uri="{FF2B5EF4-FFF2-40B4-BE49-F238E27FC236}">
                <a16:creationId xmlns:a16="http://schemas.microsoft.com/office/drawing/2014/main" id="{E00516E6-F1BC-4673-E489-15EBD4D18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5788" y="1130738"/>
            <a:ext cx="5924099" cy="468991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B43C2B-4A33-8DCC-6F79-8EAE74CE4679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3BCD9E-3C1E-F928-C075-F7E57039B7F7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A2D63-1CE2-29F2-6E5A-CD86F9B26785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9" name="Picture 8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CF428161-3D8B-73A9-2583-8317F1F762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13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1DD763C0-B33A-0ACE-8141-FA6AF1A64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88191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7037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6215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History of Medicine in Mexico: </a:t>
                      </a:r>
                      <a:br>
                        <a:rPr lang="en-US" sz="1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People’s Demand for Better Health,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(1955)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Diego Rivera 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(1886-1957),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Mexican</a:t>
                      </a:r>
                      <a:b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board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7.4 by 10.8 meters</a:t>
                      </a:r>
                    </a:p>
                    <a:p>
                      <a:pPr algn="r"/>
                      <a:r>
                        <a:rPr lang="en-US" sz="1200" b="0" i="0" spc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Hospital de la Raza, Mexico City, Mexico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585EDAF-17EC-B419-327F-AFDE1C0538EB}"/>
              </a:ext>
            </a:extLst>
          </p:cNvPr>
          <p:cNvSpPr txBox="1"/>
          <p:nvPr/>
        </p:nvSpPr>
        <p:spPr>
          <a:xfrm>
            <a:off x="2641043" y="6065598"/>
            <a:ext cx="3863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Still Life, Portraits, and Murals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1" name="Picture 10" descr="A mural of people in a room&#10;&#10;Description automatically generated">
            <a:extLst>
              <a:ext uri="{FF2B5EF4-FFF2-40B4-BE49-F238E27FC236}">
                <a16:creationId xmlns:a16="http://schemas.microsoft.com/office/drawing/2014/main" id="{0779B83F-DFC0-9338-553E-04D133F04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525" y="1095292"/>
            <a:ext cx="6400799" cy="471170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F399B4-53EE-5185-6DD2-EB4A0ADAB52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34AC55-04F5-8E2D-9D36-51BD60FE0390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C7B8AF0-85E2-D706-E70B-C4D370C90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78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68E50CA4-6897-9F55-F91C-7D708DD96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304516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56149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710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16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Running Horses from Cave of Lascaux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Prehistoric cave paintings of wild horse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Lascaux IV, </a:t>
                      </a:r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Perigord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, </a:t>
                      </a:r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Montignac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, Dordogne, France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painting with Lascaux in the background&#10;&#10;Description automatically generated">
            <a:extLst>
              <a:ext uri="{FF2B5EF4-FFF2-40B4-BE49-F238E27FC236}">
                <a16:creationId xmlns:a16="http://schemas.microsoft.com/office/drawing/2014/main" id="{86A101C5-99B2-E202-9E7B-1082D2A94A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754"/>
          <a:stretch/>
        </p:blipFill>
        <p:spPr>
          <a:xfrm>
            <a:off x="1025854" y="1039165"/>
            <a:ext cx="7095015" cy="4703737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CC968A-685A-0DE5-DC43-1ED1081FE749}"/>
              </a:ext>
            </a:extLst>
          </p:cNvPr>
          <p:cNvSpPr txBox="1"/>
          <p:nvPr/>
        </p:nvSpPr>
        <p:spPr>
          <a:xfrm>
            <a:off x="2449608" y="6057647"/>
            <a:ext cx="424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Ancient Art and Architecture 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6873C0-67E2-F263-D6DA-209128B8D09E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D42B70-F798-5756-095D-00E8625777B8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14CDD76D-771C-F18A-BBA6-A2EADF31D5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06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D550AB-CC65-9FAC-AC1E-394D5361770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</a:blip>
          <a:srcRect/>
          <a:stretch/>
        </p:blipFill>
        <p:spPr>
          <a:xfrm>
            <a:off x="0" y="0"/>
            <a:ext cx="5566789" cy="68803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70EC9B-1504-37A7-F3A6-C72290D48923}"/>
              </a:ext>
            </a:extLst>
          </p:cNvPr>
          <p:cNvSpPr txBox="1"/>
          <p:nvPr/>
        </p:nvSpPr>
        <p:spPr>
          <a:xfrm>
            <a:off x="115614" y="115438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0BD7D1-3FF1-A5C8-8A1E-22320D2704A7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sp>
        <p:nvSpPr>
          <p:cNvPr id="2" name="Google Shape;146;p22">
            <a:extLst>
              <a:ext uri="{FF2B5EF4-FFF2-40B4-BE49-F238E27FC236}">
                <a16:creationId xmlns:a16="http://schemas.microsoft.com/office/drawing/2014/main" id="{078C226A-1C97-DF49-BE6A-0A8FB9257F8E}"/>
              </a:ext>
            </a:extLst>
          </p:cNvPr>
          <p:cNvSpPr txBox="1"/>
          <p:nvPr/>
        </p:nvSpPr>
        <p:spPr>
          <a:xfrm>
            <a:off x="340500" y="1307475"/>
            <a:ext cx="8182412" cy="5141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licensed under a Creative Commons Attribution-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ShareAlike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4.0 International License.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You are free: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to Share—to copy, distribute, and transmit the work to Remix—to adapt the work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Under the following conditions: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Attribution—You must attribute the work in the following manner: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based on an original work of the Core Knowledge® Foundation (</a:t>
            </a:r>
            <a:r>
              <a:rPr lang="en-US" sz="1000" b="0" i="1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) and the additions from the Louisiana </a:t>
            </a:r>
            <a:b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Department of Education, made available through licensing under a Creative Commons Attribution-NonCommercial-ShareAlike4.0 International License. This does not in any way imply that the Core Knowledge Foundation or the Louisiana Department of Education endorses this work.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Noncommercial—You may not use this work for commercial purposes.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 Alike—If you alter, transform, or build upon this work, you may distribute the resulting work only under the same or similar license to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one.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With the understanding that: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For any reuse or distribution, you must make clear to others the license terms of this work. The best way to do this is with a link to this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web page: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https://creativecommons.org/licenses/by-nc-sa/4.0/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endParaRPr lang="en-U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Copyright © 2025 Core Knowledge Foundation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7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All Rights Reserved.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spcBef>
                <a:spcPts val="1125"/>
              </a:spcBef>
              <a:buClr>
                <a:srgbClr val="000000"/>
              </a:buClr>
              <a:buSzPts val="1000"/>
            </a:pP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Core Knowledge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</a:t>
            </a: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Core Knowledge Curriculum Series™, Core Knowledge Visual Arts™, Core Knowledge Music™ are trademarks 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are trademarks of the Core Knowledge Foundation. Foundations of Freedom is a trademark of the Louisiana Department of Education.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Trademarks and trade names are shown in this book strictly for illustrative and educational purposes and are the property of their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respective owners. References herein should not be regarded as affecting the validity of said trademarks and trade names.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5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CD716CC7-9B4C-9CB7-18E4-32E8B6C093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372" y="139481"/>
            <a:ext cx="2093332" cy="6843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67D9D8-1F3A-ACF6-99D8-1FEA8FCF28F0}"/>
              </a:ext>
            </a:extLst>
          </p:cNvPr>
          <p:cNvSpPr/>
          <p:nvPr/>
        </p:nvSpPr>
        <p:spPr>
          <a:xfrm rot="16200000">
            <a:off x="7824323" y="5382274"/>
            <a:ext cx="1643399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rgbClr val="211D1E"/>
                </a:solidFill>
                <a:latin typeface="Arial" pitchFamily="34" charset="0"/>
                <a:ea typeface="Open Sans"/>
                <a:cs typeface="Arial" pitchFamily="34" charset="0"/>
                <a:sym typeface="Open Sans"/>
              </a:rPr>
              <a:t>ISBN: 979-8-88970-643-4</a:t>
            </a:r>
            <a:endParaRPr lang="en-IN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41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E3845D67-9CFC-FB51-48DD-ACD754E6B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30187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32481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707715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17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Great Sphinx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Limestone statue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20 meters (66ft) x 73 meters (240 ft)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Giza, Egypt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large stone sphinx with a face with Great Sphinx of Giza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F6B73808-F44A-0707-071B-F636992F70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698"/>
          <a:stretch/>
        </p:blipFill>
        <p:spPr>
          <a:xfrm>
            <a:off x="953336" y="951922"/>
            <a:ext cx="7252414" cy="482614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310E63-3A81-12D1-A8C1-5BC55FB31973}"/>
              </a:ext>
            </a:extLst>
          </p:cNvPr>
          <p:cNvSpPr txBox="1"/>
          <p:nvPr/>
        </p:nvSpPr>
        <p:spPr>
          <a:xfrm>
            <a:off x="2449608" y="6057647"/>
            <a:ext cx="424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Ancient Art and Architecture 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D0E6F2-0549-8BE0-7F20-5395E598D49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F24CC8-DB9E-6F74-76E6-A80FB208B710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F2A3C26-C6A2-DAE7-AA35-DEA8336B7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31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EF190A96-FA9A-9CFA-DB49-9DF908DA6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279737"/>
              </p:ext>
            </p:extLst>
          </p:nvPr>
        </p:nvGraphicFramePr>
        <p:xfrm>
          <a:off x="186559" y="110820"/>
          <a:ext cx="8770881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81037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222154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18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Tutankhamen's Coffin</a:t>
                      </a:r>
                      <a:endParaRPr lang="en-US" sz="28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Discovered in 1922 by excavators led by George Herbert, 5th Earl of Carnarvon and Howard Carter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)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  <a:p>
                      <a:pPr algn="r"/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223.5cm in length, 83.8cm at widest point, and 105.5cm at its highest point.</a:t>
                      </a:r>
                    </a:p>
                    <a:p>
                      <a:pPr algn="r"/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Tomb of </a:t>
                      </a:r>
                      <a:r>
                        <a:rPr lang="en-US" sz="1200" b="0" kern="1200" dirty="0" err="1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Tutankhaman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in the Valley of the Kings on the West Bank of Thebes (modern day Luxor)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statue of a pharaoh&#10;&#10;Description automatically generated">
            <a:extLst>
              <a:ext uri="{FF2B5EF4-FFF2-40B4-BE49-F238E27FC236}">
                <a16:creationId xmlns:a16="http://schemas.microsoft.com/office/drawing/2014/main" id="{4DBB3070-6024-E9E3-F47D-262CD4F80F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85"/>
          <a:stretch/>
        </p:blipFill>
        <p:spPr>
          <a:xfrm>
            <a:off x="2776204" y="1375572"/>
            <a:ext cx="3597770" cy="447621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D96B4CB-7958-CBBE-8CC3-BFD2CD38D4AD}"/>
              </a:ext>
            </a:extLst>
          </p:cNvPr>
          <p:cNvSpPr txBox="1"/>
          <p:nvPr/>
        </p:nvSpPr>
        <p:spPr>
          <a:xfrm>
            <a:off x="2449608" y="6057647"/>
            <a:ext cx="424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Ancient Art and Architecture 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8BEC17-95A4-027A-F470-DF4442F8EBE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254D02-6E9D-1FB2-70F4-6E8C9AA8C60B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966EB697-7732-BACE-EDC5-323637AE0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26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7F344330-7D43-DF27-619B-FF3BB466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602098"/>
              </p:ext>
            </p:extLst>
          </p:nvPr>
        </p:nvGraphicFramePr>
        <p:xfrm>
          <a:off x="186559" y="110820"/>
          <a:ext cx="8770881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16392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868605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Bust of Queen Nefertiti</a:t>
                      </a:r>
                      <a:endParaRPr lang="en-US" sz="28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Chief Sculptor of Akhenaten, </a:t>
                      </a:r>
                      <a:r>
                        <a:rPr lang="en-US" sz="1200" b="1" kern="1200" dirty="0" err="1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Tuthmose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in 1345 BCE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Painted Stucco-Coated Limestone Bust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48 cm (19 inches) tall and weighs about 20 kg (44 </a:t>
                      </a:r>
                      <a:r>
                        <a:rPr lang="en-US" sz="1200" b="0" kern="1200" dirty="0" err="1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lbs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r"/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Egyptian Museum of Berlin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statue of a person with a large crown&#10;&#10;Description automatically generated">
            <a:extLst>
              <a:ext uri="{FF2B5EF4-FFF2-40B4-BE49-F238E27FC236}">
                <a16:creationId xmlns:a16="http://schemas.microsoft.com/office/drawing/2014/main" id="{3FEF20B9-4778-0E8D-3756-3E9DE8981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691" y="1071674"/>
            <a:ext cx="3175061" cy="4762592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D7B57B1-87F4-4B55-23A1-1B14CFDAB51B}"/>
              </a:ext>
            </a:extLst>
          </p:cNvPr>
          <p:cNvSpPr txBox="1"/>
          <p:nvPr/>
        </p:nvSpPr>
        <p:spPr>
          <a:xfrm>
            <a:off x="2449608" y="6057647"/>
            <a:ext cx="424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Ancient Art and Architecture 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9C6F99-8000-67CC-6AA8-2F68CF54A8F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BBDC25-A324-EA3F-35E8-56DB76CC72CC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C9D4BFB-F004-5A7C-0F2C-B0B032543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04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4E6B40-AE8F-160C-A1C0-1A5B439C64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</a:blip>
          <a:srcRect/>
          <a:stretch/>
        </p:blipFill>
        <p:spPr>
          <a:xfrm>
            <a:off x="-27590" y="0"/>
            <a:ext cx="9199179" cy="688030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large brick structure with a blue sky with Ziggurat of Ur in the background&#10;&#10;Description automatically generated">
            <a:extLst>
              <a:ext uri="{FF2B5EF4-FFF2-40B4-BE49-F238E27FC236}">
                <a16:creationId xmlns:a16="http://schemas.microsoft.com/office/drawing/2014/main" id="{A9448B29-23B8-9E76-268C-93D763A05A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638"/>
          <a:stretch/>
        </p:blipFill>
        <p:spPr>
          <a:xfrm>
            <a:off x="176914" y="274167"/>
            <a:ext cx="4220043" cy="25353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BFC69AE-5AE9-B9A5-9995-F347F0A47DA2}"/>
              </a:ext>
            </a:extLst>
          </p:cNvPr>
          <p:cNvSpPr txBox="1"/>
          <p:nvPr/>
        </p:nvSpPr>
        <p:spPr>
          <a:xfrm>
            <a:off x="2449608" y="6057647"/>
            <a:ext cx="424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Ancient Art and Architecture 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8" name="Picture 7" descr="A group of pyramids in the desert&#10;&#10;Description automatically generated">
            <a:extLst>
              <a:ext uri="{FF2B5EF4-FFF2-40B4-BE49-F238E27FC236}">
                <a16:creationId xmlns:a16="http://schemas.microsoft.com/office/drawing/2014/main" id="{FA830BB9-2E44-C7B6-FD1B-DB5B3F77EE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643" r="5326" b="13119"/>
          <a:stretch/>
        </p:blipFill>
        <p:spPr>
          <a:xfrm>
            <a:off x="4737397" y="277706"/>
            <a:ext cx="4220043" cy="253181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yramid with steps and a road&#10;&#10;Description automatically generated with medium confidence">
            <a:extLst>
              <a:ext uri="{FF2B5EF4-FFF2-40B4-BE49-F238E27FC236}">
                <a16:creationId xmlns:a16="http://schemas.microsoft.com/office/drawing/2014/main" id="{B2E29170-59D5-2F84-CA30-07E8474867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9673"/>
          <a:stretch/>
        </p:blipFill>
        <p:spPr>
          <a:xfrm>
            <a:off x="2449608" y="2947468"/>
            <a:ext cx="4268643" cy="28265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110773"/>
              </p:ext>
            </p:extLst>
          </p:nvPr>
        </p:nvGraphicFramePr>
        <p:xfrm>
          <a:off x="176915" y="2446075"/>
          <a:ext cx="4220043" cy="331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537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68550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</a:tblGrid>
              <a:tr h="3318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20.1</a:t>
                      </a:r>
                      <a:endParaRPr lang="en-US" sz="13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Ziggurat of Ur in Ancient Mesopotamia</a:t>
                      </a: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BEBE30-E96E-4A96-9820-CAA49E8AB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447860"/>
              </p:ext>
            </p:extLst>
          </p:nvPr>
        </p:nvGraphicFramePr>
        <p:xfrm>
          <a:off x="4747042" y="2466249"/>
          <a:ext cx="4220043" cy="331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537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68550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</a:tblGrid>
              <a:tr h="3318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20.2</a:t>
                      </a:r>
                      <a:endParaRPr lang="en-US" sz="13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Great Pyramids of Egypt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8E0FA35-82B1-D0BD-BF03-48396702D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209403"/>
              </p:ext>
            </p:extLst>
          </p:nvPr>
        </p:nvGraphicFramePr>
        <p:xfrm>
          <a:off x="2461977" y="5441533"/>
          <a:ext cx="4220043" cy="331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537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68550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</a:tblGrid>
              <a:tr h="3318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20.3</a:t>
                      </a:r>
                      <a:endParaRPr lang="en-US" sz="13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311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Teotihuacan: Pyramid of the Moon</a:t>
                      </a:r>
                      <a:endParaRPr lang="en-US" sz="1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9549" marR="99549" marT="49775" marB="497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8311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9083898-7F8D-B73D-3051-2BC0834B73FF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CAA87B-AE01-3D1B-AA1E-0CD26BB4BDBB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C71B37D7-DCED-DAF5-0129-7D92B21420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23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EB7BD9D5-B36A-DEBF-7522-A2AF2E0B0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AAE973-E503-3B2D-0006-A025CF203B89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617D7D-F9EB-E4F5-522B-43CE01A97AED}"/>
              </a:ext>
            </a:extLst>
          </p:cNvPr>
          <p:cNvSpPr txBox="1"/>
          <p:nvPr/>
        </p:nvSpPr>
        <p:spPr>
          <a:xfrm>
            <a:off x="3732697" y="181543"/>
            <a:ext cx="16856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211D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Credits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EB686-9077-C460-3772-FA4403045204}"/>
              </a:ext>
            </a:extLst>
          </p:cNvPr>
          <p:cNvSpPr txBox="1"/>
          <p:nvPr/>
        </p:nvSpPr>
        <p:spPr>
          <a:xfrm>
            <a:off x="406752" y="1181372"/>
            <a:ext cx="8517242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Tulip Fields with the </a:t>
            </a:r>
            <a:r>
              <a:rPr lang="en-US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Rijnsburg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Windmill, 1886 (oil on canvas) / Monet, Claude (1840-1926) / French / Musee d'Orsay, </a:t>
            </a:r>
            <a:b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Paris, France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Arrangement in Grey and Black No.1, 1871 (oil on canvas) / Whistler, James Abbott McNeill (1834-1903) / American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Musee d'Orsay, Paris, France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Study for "The Swan" (refused etching), 1931-32 (etching)/Matisse, Henri (1869-1954) / French/Baltimore Museum of Art,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Maryland, USA/Baltimore Museum of Art / © Succession H. Matisse / Bridgeman Images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Heritage Image Partnership Ltd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Red Hills with White Shell, 1938 (oil on canvas)/O'Keeffe, Georgia (1887-1986) / American/Museum of Fine Arts, Houston,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Texas, USA/Museum of Fine Arts, Houston / Gift of Isabel B. Wilson in memory of her mother, Alice Pratt Brown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Bridgeman Images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Stone City, Iowa, 1930 (oil on wood panel) / Wood, Grant (1891-1942) / American / Joslyn Museum, Omaha, Nebraska, </a:t>
            </a:r>
            <a:b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USA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ARTGEN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Little Dancer Aged Fourteen, modeled 1879–81, cast 1919–21 (bronze with gauze tutu and silk ribbon, on wooden base)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Degas, Edgar (1834-1917) / French / Sterling and Francine Clark Art Institute, Williamstown, Massachusetts, USA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Young Hare, 1502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watercolour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/ Dürer or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Duerer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Albrecht (1471-1528) / German / Lessing, Erich (1923-2018) / Austrian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Graphische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Sammlung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Albertina, Vienna, Austria / © Erich Lessing / Bridgeman Images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10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Mona Lisa, c.1503-6 (oil on panel) / Vinci, Leonardo da (1452-1519) / Italian / Louvre, Paris, France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Self portrait, 1889 (oil on canvas) / Gogh, Vincent van (1853-90) / Dutch / Musee d'Orsay, Paris, France / Bridgeman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12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Penta Springs Limited / </a:t>
            </a:r>
            <a:r>
              <a:rPr lang="en-US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13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Apples and Oranges, 1895-1900 (oil on canvas) / Cezanne, Paul (1839-1906) / French / Musee d'Orsay, Paris, France / </a:t>
            </a:r>
            <a:b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14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Irises, 1890 (oil on canvas) / Gogh, Vincent van (1853-90) / Dutch / Metropolitan Museum of Art, New York, USA /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Bridgeman Images </a:t>
            </a:r>
            <a:endParaRPr lang="en-US" sz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15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Mural of medical practices, 1955 (oil on board)/Rivera, Diego (1886-1957) / Mexican/Hospital de la Raza, Mexico City,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Mexico/Bridgeman Images</a:t>
            </a:r>
            <a:endParaRPr lang="en-US" sz="18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94B9C-84D3-EC89-C0B9-ECD2B34EB07D}"/>
              </a:ext>
            </a:extLst>
          </p:cNvPr>
          <p:cNvSpPr txBox="1"/>
          <p:nvPr/>
        </p:nvSpPr>
        <p:spPr>
          <a:xfrm>
            <a:off x="154682" y="10687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AE0E0C0-C2F1-2032-8C3E-701F45A98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122946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41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192.168.100.10\curriculum\Six Red Marbles Inc\346383 CK Visual Arts and Music G K-5_SR and TG\02 Art Files\01 Art\Final Files\CKMusic\Slides\Music-PPT\GK8\Music cards Grade 1_Background\Music cards Grade 1_Background_02.jpg">
            <a:extLst>
              <a:ext uri="{FF2B5EF4-FFF2-40B4-BE49-F238E27FC236}">
                <a16:creationId xmlns:a16="http://schemas.microsoft.com/office/drawing/2014/main" id="{222C999D-A992-97EE-B82E-D77E7E9E9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AAE973-E503-3B2D-0006-A025CF203B89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EB686-9077-C460-3772-FA4403045204}"/>
              </a:ext>
            </a:extLst>
          </p:cNvPr>
          <p:cNvSpPr txBox="1"/>
          <p:nvPr/>
        </p:nvSpPr>
        <p:spPr>
          <a:xfrm>
            <a:off x="406752" y="1674674"/>
            <a:ext cx="83304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Dominic Robinson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 History Archive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18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robertharding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19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Bust of the Egyptian Queen Nefertiti (1353-1336 BC), wife of Pharaoh Amenophis IV Akhenaton, 14th century BC.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Museum in Berlin, Germany. The bust was discovered in 1912 in Tell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-Amarna / Egyptian 18th Dynasty (c.1567-1320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BC) / Egyptian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Agyptisches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Museum, Berlin, Germany / ©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Iberfoto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Bridgeman Images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20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a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HomoCosmicos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| b / 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Nikolay Vinokurov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c /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jejim120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13F1CB-30DA-1325-63B1-0CC6887489A2}"/>
              </a:ext>
            </a:extLst>
          </p:cNvPr>
          <p:cNvSpPr txBox="1"/>
          <p:nvPr/>
        </p:nvSpPr>
        <p:spPr>
          <a:xfrm>
            <a:off x="3416856" y="181543"/>
            <a:ext cx="23160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211D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Credits </a:t>
            </a:r>
            <a:r>
              <a:rPr lang="en-US" dirty="0">
                <a:solidFill>
                  <a:srgbClr val="211D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(continue)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4BE36D-8ADA-AB5C-429D-F2012E8C6BC0}"/>
              </a:ext>
            </a:extLst>
          </p:cNvPr>
          <p:cNvSpPr txBox="1"/>
          <p:nvPr/>
        </p:nvSpPr>
        <p:spPr>
          <a:xfrm>
            <a:off x="154682" y="10687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2D877824-CB7C-0082-C01B-4A114A33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181543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121D9C-668E-F12E-4F5E-3A0F82679AF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</a:blip>
          <a:srcRect/>
          <a:stretch/>
        </p:blipFill>
        <p:spPr>
          <a:xfrm rot="10800000">
            <a:off x="3577211" y="0"/>
            <a:ext cx="5566789" cy="68803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3965F6-7460-E9E1-A9DE-3787D5CD5122}"/>
              </a:ext>
            </a:extLst>
          </p:cNvPr>
          <p:cNvSpPr txBox="1"/>
          <p:nvPr/>
        </p:nvSpPr>
        <p:spPr>
          <a:xfrm>
            <a:off x="0" y="462281"/>
            <a:ext cx="9120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E55E06-54F7-5DA7-A607-D0A282C8CBDC}"/>
              </a:ext>
            </a:extLst>
          </p:cNvPr>
          <p:cNvSpPr txBox="1"/>
          <p:nvPr/>
        </p:nvSpPr>
        <p:spPr>
          <a:xfrm>
            <a:off x="3452655" y="909583"/>
            <a:ext cx="340974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32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43B27-6D39-BC92-C4DC-2DE26E91F97B}"/>
              </a:ext>
            </a:extLst>
          </p:cNvPr>
          <p:cNvSpPr txBox="1"/>
          <p:nvPr/>
        </p:nvSpPr>
        <p:spPr>
          <a:xfrm>
            <a:off x="478219" y="1554138"/>
            <a:ext cx="4026121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Elements of Art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Tulips in Holland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Claude Monet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Arrangement in Black &amp; White (Whistler's Mother)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McNeil Whistler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Swan,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Henri Matisse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Trumpeter Swan,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Audubon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Shell,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Georgia O'Keefe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Stone City Iowa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Grant Wood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Dada Head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Sophie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Taeuber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-Arp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Little Fourteen Year Old Dancer,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Edgar Degas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Young Hare,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Albrecht Durer</a:t>
            </a: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552373-79ED-E9B2-F36A-AF2F2622EED2}"/>
              </a:ext>
            </a:extLst>
          </p:cNvPr>
          <p:cNvSpPr txBox="1"/>
          <p:nvPr/>
        </p:nvSpPr>
        <p:spPr>
          <a:xfrm>
            <a:off x="2234317" y="187976"/>
            <a:ext cx="340974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ln w="1270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DD31DE-7FB3-14BD-2283-CBB3C4EBC093}"/>
              </a:ext>
            </a:extLst>
          </p:cNvPr>
          <p:cNvSpPr txBox="1"/>
          <p:nvPr/>
        </p:nvSpPr>
        <p:spPr>
          <a:xfrm>
            <a:off x="459034" y="4288199"/>
            <a:ext cx="694363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Still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Lifes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Portraits, and Murals</a:t>
            </a:r>
          </a:p>
          <a:p>
            <a:endParaRPr lang="en-US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Mona Lisa,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Leonardo Da Vinci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Self-Portrait,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Vincent Van Gogh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Self-Portrait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Horace Pippin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Apples &amp; Oranges,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Paul Cezanne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Irises,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Vincent Van Gogh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History of Medicine in Mexico: The People’s Demand for Better Health,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Diego Rivera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21392A-6CEA-F482-268F-42363A72F7A4}"/>
              </a:ext>
            </a:extLst>
          </p:cNvPr>
          <p:cNvSpPr txBox="1"/>
          <p:nvPr/>
        </p:nvSpPr>
        <p:spPr>
          <a:xfrm>
            <a:off x="4546784" y="2477468"/>
            <a:ext cx="443682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Art and Architecture from Long Ago</a:t>
            </a:r>
            <a:endParaRPr lang="en-US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Running Horses from Cave of Lascaux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Sphinx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Tutankhamen's Coffin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Bust of Queen Nefertiti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Ziggurat of Ur in Ancient Mesopotamia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Pyramids of Egypt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Teotihuacan: Pyramid of the Moon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8412EC6C-06A2-A027-8245-2C619ED4D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9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C90E8535-90C6-BA89-74BC-336F4FDB2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96472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7349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5332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Tulips in Holland 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(1886)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Claude Monet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(1840-1926), </a:t>
                      </a:r>
                      <a:r>
                        <a:rPr lang="en-US" sz="120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French</a:t>
                      </a:r>
                      <a:b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65.5 cm x 81.5 cm</a:t>
                      </a:r>
                    </a:p>
                    <a:p>
                      <a:pPr algn="r"/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Musee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d'Orsay, Paris, France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69B0743-727A-FECA-ABC0-7FC9CD94A1D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09C8DC-27B7-68B1-FC84-9F503B9D7CF1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6" name="Picture 5" descr="A windmill in a field&#10;&#10;Description automatically generated">
            <a:extLst>
              <a:ext uri="{FF2B5EF4-FFF2-40B4-BE49-F238E27FC236}">
                <a16:creationId xmlns:a16="http://schemas.microsoft.com/office/drawing/2014/main" id="{737C6CDA-E214-B0B7-6BB5-AE7233340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116" y="1086408"/>
            <a:ext cx="5751768" cy="4691158"/>
          </a:xfrm>
          <a:prstGeom prst="rect">
            <a:avLst/>
          </a:prstGeom>
          <a:ln w="25400" cap="rnd"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52EF892-0930-20BA-8432-BBCF7A5E2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44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D7D950F6-71B6-9587-06E6-1187C55D0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491973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77957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5472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i="1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Arrangement in Black &amp; White (Whistler's Mother) </a:t>
                      </a:r>
                      <a:r>
                        <a:rPr lang="en-US" sz="2400" b="0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(1871)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McNeil Whistler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(1834-1903),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American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144.3 cm x 162.5 cm</a:t>
                      </a:r>
                    </a:p>
                    <a:p>
                      <a:pPr algn="r"/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Musee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d'Orsay, Paris, France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Picture 3" descr="A person sitting in a chair&#10;&#10;Description automatically generated">
            <a:extLst>
              <a:ext uri="{FF2B5EF4-FFF2-40B4-BE49-F238E27FC236}">
                <a16:creationId xmlns:a16="http://schemas.microsoft.com/office/drawing/2014/main" id="{0537C3CE-61DF-89AC-0468-B4F3F6498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046" y="1124446"/>
            <a:ext cx="5239909" cy="461611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025975-4159-CA88-4A08-963FA2F680F2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647414-8326-06DE-8A38-7C3EFA77C944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5" name="Picture 4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5F7D99B6-A322-5B07-C58D-201D20D74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95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E79C104C-1359-BDFC-D267-097468CFF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263292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38917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376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Swan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(1932)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Henri Matisse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(1869–1954),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French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Etching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30.3 cm x 22.3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Artists Rights Society (ARS), New York </a:t>
                      </a:r>
                      <a:endParaRPr lang="en-US" sz="1200" b="0" i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D18887A-9203-4BBA-7691-2570613C1414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D5657-E9F4-5404-7613-AA9CB63AD09F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15725F-FB79-DB1F-EB27-2530F6A3843F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291C7C2C-FFD4-A702-BB12-367AE76E1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D84499-7C53-CA27-94BF-C163080DB2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765845" y="1109020"/>
            <a:ext cx="3549247" cy="47347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3828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085E8752-10A4-7FAA-0FB8-BE999F163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498633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638065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688754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Trumpeter Swan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(1827 – 1839)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John Audubon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(1785–1851),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French-American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Watercolor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84.4 cm x 56.4 cm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8572518-330C-D373-8F8D-DE80D371C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146476"/>
              </p:ext>
            </p:extLst>
          </p:nvPr>
        </p:nvGraphicFramePr>
        <p:xfrm>
          <a:off x="2781299" y="3967682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246327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822586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BA0B4CFD-6541-75C4-3660-63DFC1D6A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727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01025A-318E-147C-91BD-569090200117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62D671-E008-55C8-5959-71E15ECAAD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1" b="10055"/>
          <a:stretch>
            <a:fillRect/>
          </a:stretch>
        </p:blipFill>
        <p:spPr>
          <a:xfrm>
            <a:off x="890290" y="934195"/>
            <a:ext cx="7363419" cy="478433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5A64FF-CBE0-67BC-4125-2F2EC87F0FD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6C10BF-8915-F37F-F4D1-574DBC81735A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588538C-9D9F-241C-A24C-3941CAC74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6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A6B201E1-7151-CE42-C5BD-D6B34796E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551660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7841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48403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Shell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(1938)</a:t>
                      </a:r>
                      <a:endParaRPr lang="en-US" sz="2400" b="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Georgia O'Keefe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(1887–1986),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American</a:t>
                      </a:r>
                      <a:endParaRPr lang="en-US" sz="1200" b="1" i="1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76.2 cm x 92.7</a:t>
                      </a:r>
                      <a:r>
                        <a:rPr lang="en-US" sz="1200" b="0" dirty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cm 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Museum of Fine Arts, Houston, Texas,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">
            <a:extLst>
              <a:ext uri="{FF2B5EF4-FFF2-40B4-BE49-F238E27FC236}">
                <a16:creationId xmlns:a16="http://schemas.microsoft.com/office/drawing/2014/main" id="{6FEF88E8-25D5-76CA-297E-B0AC3B769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727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225952-A44E-2718-0712-48E2229B7759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0" name="Picture 9" descr="A close-up of a shell&#10;&#10;Description automatically generated">
            <a:extLst>
              <a:ext uri="{FF2B5EF4-FFF2-40B4-BE49-F238E27FC236}">
                <a16:creationId xmlns:a16="http://schemas.microsoft.com/office/drawing/2014/main" id="{0280C2F0-769F-EC71-0732-D391F1C683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913"/>
          <a:stretch/>
        </p:blipFill>
        <p:spPr>
          <a:xfrm>
            <a:off x="1509653" y="1033055"/>
            <a:ext cx="6124691" cy="4855498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593C88-AAD6-5FB7-1087-1D1E8AD7A77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375665-EAFD-46E5-20C5-C01C124E9C56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9AABFF3-4D5F-5FDF-C237-7770DC42D6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75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192.168.100.10\curriculum\Six Red Marbles Inc\346383 CK Visual Arts and Music G K-5_SR and TG\02 Art Files\01 Art\Final Files\CKMusic\Slides\Music-PPT\GK8\Music cards Grade 1_Background\Music cards Grade 1_Background_01.jpg">
            <a:extLst>
              <a:ext uri="{FF2B5EF4-FFF2-40B4-BE49-F238E27FC236}">
                <a16:creationId xmlns:a16="http://schemas.microsoft.com/office/drawing/2014/main" id="{1F84A889-4718-D262-7A77-87652F54F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81182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34876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7805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Stone City Iowa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(1930)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Grant Wood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(1891–1942),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American</a:t>
                      </a:r>
                      <a:endParaRPr lang="en-US" sz="1200" b="1" i="1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Oil on wood panel</a:t>
                      </a:r>
                      <a:endParaRPr lang="en-US" sz="1200" b="0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76.8 cm x 101.6</a:t>
                      </a:r>
                      <a:r>
                        <a:rPr lang="en-US" sz="1200" b="0" dirty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cm 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Joslyn Museum, Omaha, Nebraska, USA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B37C674-7512-7344-8021-72169AF23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260505"/>
              </p:ext>
            </p:extLst>
          </p:nvPr>
        </p:nvGraphicFramePr>
        <p:xfrm>
          <a:off x="628650" y="3864134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4763601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0281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308BCF1-62E7-4C1B-43D4-837589E300BB}"/>
              </a:ext>
            </a:extLst>
          </p:cNvPr>
          <p:cNvSpPr txBox="1"/>
          <p:nvPr/>
        </p:nvSpPr>
        <p:spPr>
          <a:xfrm>
            <a:off x="2975000" y="6057647"/>
            <a:ext cx="320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Elements of Art</a:t>
            </a:r>
            <a:endParaRPr lang="en-US" b="1" dirty="0">
              <a:latin typeface="Book Antiqua" panose="02040602050305030304" pitchFamily="18" charset="0"/>
            </a:endParaRPr>
          </a:p>
        </p:txBody>
      </p:sp>
      <p:pic>
        <p:nvPicPr>
          <p:cNvPr id="10" name="Picture 9" descr="A painting of a village in the hills&#10;&#10;Description automatically generated">
            <a:extLst>
              <a:ext uri="{FF2B5EF4-FFF2-40B4-BE49-F238E27FC236}">
                <a16:creationId xmlns:a16="http://schemas.microsoft.com/office/drawing/2014/main" id="{9BCD5B61-E200-278F-6BE3-A7682CE45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302" y="1089955"/>
            <a:ext cx="6293396" cy="467809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EFBF06-7AF5-FFA5-4899-9EF4D37A500E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0A961F-9F4B-6492-07B0-2A9D5E12F052}"/>
              </a:ext>
            </a:extLst>
          </p:cNvPr>
          <p:cNvSpPr txBox="1"/>
          <p:nvPr/>
        </p:nvSpPr>
        <p:spPr>
          <a:xfrm>
            <a:off x="987631" y="6194073"/>
            <a:ext cx="150907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rgbClr val="7030A0"/>
                  </a:solidFill>
                </a:ln>
                <a:solidFill>
                  <a:srgbClr val="D88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1</a:t>
            </a: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F3127B5F-4B68-3954-7AD2-44337A5E4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49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1168</TotalTime>
  <Words>2035</Words>
  <Application>Microsoft Macintosh PowerPoint</Application>
  <PresentationFormat>On-screen Show (4:3)</PresentationFormat>
  <Paragraphs>261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Aptos</vt:lpstr>
      <vt:lpstr>Aptos Display</vt:lpstr>
      <vt:lpstr>Arial</vt:lpstr>
      <vt:lpstr>Book Antiqua</vt:lpstr>
      <vt:lpstr>Open Sans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Pesic</dc:creator>
  <cp:lastModifiedBy>Ivan Pesic</cp:lastModifiedBy>
  <cp:revision>58</cp:revision>
  <dcterms:created xsi:type="dcterms:W3CDTF">2024-11-05T13:51:21Z</dcterms:created>
  <dcterms:modified xsi:type="dcterms:W3CDTF">2025-09-25T20:24:17Z</dcterms:modified>
</cp:coreProperties>
</file>