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6"/>
  </p:notesMasterIdLst>
  <p:sldIdLst>
    <p:sldId id="256" r:id="rId5"/>
    <p:sldId id="258" r:id="rId6"/>
    <p:sldId id="257" r:id="rId7"/>
    <p:sldId id="259" r:id="rId8"/>
    <p:sldId id="261" r:id="rId9"/>
    <p:sldId id="263" r:id="rId10"/>
    <p:sldId id="264" r:id="rId11"/>
    <p:sldId id="265" r:id="rId12"/>
    <p:sldId id="266" r:id="rId13"/>
    <p:sldId id="267" r:id="rId14"/>
    <p:sldId id="268" r:id="rId15"/>
    <p:sldId id="283" r:id="rId16"/>
    <p:sldId id="284" r:id="rId17"/>
    <p:sldId id="285" r:id="rId18"/>
    <p:sldId id="286" r:id="rId19"/>
    <p:sldId id="269" r:id="rId20"/>
    <p:sldId id="287" r:id="rId21"/>
    <p:sldId id="270" r:id="rId22"/>
    <p:sldId id="271" r:id="rId23"/>
    <p:sldId id="288" r:id="rId24"/>
    <p:sldId id="281"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1927-Saravanan PJ." initials="1P"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8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098" autoAdjust="0"/>
    <p:restoredTop sz="94694"/>
  </p:normalViewPr>
  <p:slideViewPr>
    <p:cSldViewPr snapToGrid="0">
      <p:cViewPr varScale="1">
        <p:scale>
          <a:sx n="110" d="100"/>
          <a:sy n="110" d="100"/>
        </p:scale>
        <p:origin x="2076" y="108"/>
      </p:cViewPr>
      <p:guideLst>
        <p:guide orient="horz" pos="2160"/>
        <p:guide pos="288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D26958-6612-6149-9316-7082965C5612}" type="datetimeFigureOut">
              <a:rPr lang="en-US" smtClean="0"/>
              <a:t>10/22/2025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979EF0-67A7-0843-9449-F1AF089EA940}" type="slidenum">
              <a:rPr lang="en-US" smtClean="0"/>
              <a:t>‹#›</a:t>
            </a:fld>
            <a:endParaRPr lang="en-US"/>
          </a:p>
        </p:txBody>
      </p:sp>
    </p:spTree>
    <p:extLst>
      <p:ext uri="{BB962C8B-B14F-4D97-AF65-F5344CB8AC3E}">
        <p14:creationId xmlns:p14="http://schemas.microsoft.com/office/powerpoint/2010/main" val="22156485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34979EF0-67A7-0843-9449-F1AF089EA940}" type="slidenum">
              <a:rPr lang="en-US" smtClean="0"/>
              <a:t>1</a:t>
            </a:fld>
            <a:endParaRPr lang="en-US"/>
          </a:p>
        </p:txBody>
      </p:sp>
    </p:spTree>
    <p:extLst>
      <p:ext uri="{BB962C8B-B14F-4D97-AF65-F5344CB8AC3E}">
        <p14:creationId xmlns:p14="http://schemas.microsoft.com/office/powerpoint/2010/main" val="838074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979EF0-67A7-0843-9449-F1AF089EA940}" type="slidenum">
              <a:rPr lang="en-US" smtClean="0"/>
              <a:t>20</a:t>
            </a:fld>
            <a:endParaRPr lang="en-US"/>
          </a:p>
        </p:txBody>
      </p:sp>
    </p:spTree>
    <p:extLst>
      <p:ext uri="{BB962C8B-B14F-4D97-AF65-F5344CB8AC3E}">
        <p14:creationId xmlns:p14="http://schemas.microsoft.com/office/powerpoint/2010/main" val="3476739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979EF0-67A7-0843-9449-F1AF089EA940}" type="slidenum">
              <a:rPr lang="en-US" smtClean="0"/>
              <a:t>8</a:t>
            </a:fld>
            <a:endParaRPr lang="en-US"/>
          </a:p>
        </p:txBody>
      </p:sp>
    </p:spTree>
    <p:extLst>
      <p:ext uri="{BB962C8B-B14F-4D97-AF65-F5344CB8AC3E}">
        <p14:creationId xmlns:p14="http://schemas.microsoft.com/office/powerpoint/2010/main" val="3050632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979EF0-67A7-0843-9449-F1AF089EA940}" type="slidenum">
              <a:rPr lang="en-US" smtClean="0"/>
              <a:t>11</a:t>
            </a:fld>
            <a:endParaRPr lang="en-US"/>
          </a:p>
        </p:txBody>
      </p:sp>
    </p:spTree>
    <p:extLst>
      <p:ext uri="{BB962C8B-B14F-4D97-AF65-F5344CB8AC3E}">
        <p14:creationId xmlns:p14="http://schemas.microsoft.com/office/powerpoint/2010/main" val="543783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979EF0-67A7-0843-9449-F1AF089EA940}" type="slidenum">
              <a:rPr lang="en-US" smtClean="0"/>
              <a:t>12</a:t>
            </a:fld>
            <a:endParaRPr lang="en-US"/>
          </a:p>
        </p:txBody>
      </p:sp>
    </p:spTree>
    <p:extLst>
      <p:ext uri="{BB962C8B-B14F-4D97-AF65-F5344CB8AC3E}">
        <p14:creationId xmlns:p14="http://schemas.microsoft.com/office/powerpoint/2010/main" val="2382114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979EF0-67A7-0843-9449-F1AF089EA940}" type="slidenum">
              <a:rPr lang="en-US" smtClean="0"/>
              <a:t>13</a:t>
            </a:fld>
            <a:endParaRPr lang="en-US"/>
          </a:p>
        </p:txBody>
      </p:sp>
    </p:spTree>
    <p:extLst>
      <p:ext uri="{BB962C8B-B14F-4D97-AF65-F5344CB8AC3E}">
        <p14:creationId xmlns:p14="http://schemas.microsoft.com/office/powerpoint/2010/main" val="3832081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979EF0-67A7-0843-9449-F1AF089EA940}" type="slidenum">
              <a:rPr lang="en-US" smtClean="0"/>
              <a:t>14</a:t>
            </a:fld>
            <a:endParaRPr lang="en-US"/>
          </a:p>
        </p:txBody>
      </p:sp>
    </p:spTree>
    <p:extLst>
      <p:ext uri="{BB962C8B-B14F-4D97-AF65-F5344CB8AC3E}">
        <p14:creationId xmlns:p14="http://schemas.microsoft.com/office/powerpoint/2010/main" val="263527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979EF0-67A7-0843-9449-F1AF089EA940}" type="slidenum">
              <a:rPr lang="en-US" smtClean="0"/>
              <a:t>15</a:t>
            </a:fld>
            <a:endParaRPr lang="en-US"/>
          </a:p>
        </p:txBody>
      </p:sp>
    </p:spTree>
    <p:extLst>
      <p:ext uri="{BB962C8B-B14F-4D97-AF65-F5344CB8AC3E}">
        <p14:creationId xmlns:p14="http://schemas.microsoft.com/office/powerpoint/2010/main" val="2897229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979EF0-67A7-0843-9449-F1AF089EA940}" type="slidenum">
              <a:rPr lang="en-US" smtClean="0"/>
              <a:t>17</a:t>
            </a:fld>
            <a:endParaRPr lang="en-US"/>
          </a:p>
        </p:txBody>
      </p:sp>
    </p:spTree>
    <p:extLst>
      <p:ext uri="{BB962C8B-B14F-4D97-AF65-F5344CB8AC3E}">
        <p14:creationId xmlns:p14="http://schemas.microsoft.com/office/powerpoint/2010/main" val="2994910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979EF0-67A7-0843-9449-F1AF089EA940}" type="slidenum">
              <a:rPr lang="en-US" smtClean="0"/>
              <a:t>19</a:t>
            </a:fld>
            <a:endParaRPr lang="en-US"/>
          </a:p>
        </p:txBody>
      </p:sp>
    </p:spTree>
    <p:extLst>
      <p:ext uri="{BB962C8B-B14F-4D97-AF65-F5344CB8AC3E}">
        <p14:creationId xmlns:p14="http://schemas.microsoft.com/office/powerpoint/2010/main" val="2600170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DEBCFD-C355-6B4C-A3BF-17D506BD94C4}" type="datetimeFigureOut">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35CD2-13EC-244F-8309-832349915165}" type="slidenum">
              <a:rPr lang="en-US" smtClean="0"/>
              <a:t>‹#›</a:t>
            </a:fld>
            <a:endParaRPr lang="en-US"/>
          </a:p>
        </p:txBody>
      </p:sp>
    </p:spTree>
    <p:extLst>
      <p:ext uri="{BB962C8B-B14F-4D97-AF65-F5344CB8AC3E}">
        <p14:creationId xmlns:p14="http://schemas.microsoft.com/office/powerpoint/2010/main" val="2236148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DEBCFD-C355-6B4C-A3BF-17D506BD94C4}" type="datetimeFigureOut">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35CD2-13EC-244F-8309-832349915165}" type="slidenum">
              <a:rPr lang="en-US" smtClean="0"/>
              <a:t>‹#›</a:t>
            </a:fld>
            <a:endParaRPr lang="en-US"/>
          </a:p>
        </p:txBody>
      </p:sp>
    </p:spTree>
    <p:extLst>
      <p:ext uri="{BB962C8B-B14F-4D97-AF65-F5344CB8AC3E}">
        <p14:creationId xmlns:p14="http://schemas.microsoft.com/office/powerpoint/2010/main" val="3955821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DEBCFD-C355-6B4C-A3BF-17D506BD94C4}" type="datetimeFigureOut">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35CD2-13EC-244F-8309-832349915165}" type="slidenum">
              <a:rPr lang="en-US" smtClean="0"/>
              <a:t>‹#›</a:t>
            </a:fld>
            <a:endParaRPr lang="en-US"/>
          </a:p>
        </p:txBody>
      </p:sp>
    </p:spTree>
    <p:extLst>
      <p:ext uri="{BB962C8B-B14F-4D97-AF65-F5344CB8AC3E}">
        <p14:creationId xmlns:p14="http://schemas.microsoft.com/office/powerpoint/2010/main" val="864656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DEBCFD-C355-6B4C-A3BF-17D506BD94C4}" type="datetimeFigureOut">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35CD2-13EC-244F-8309-832349915165}" type="slidenum">
              <a:rPr lang="en-US" smtClean="0"/>
              <a:t>‹#›</a:t>
            </a:fld>
            <a:endParaRPr lang="en-US"/>
          </a:p>
        </p:txBody>
      </p:sp>
    </p:spTree>
    <p:extLst>
      <p:ext uri="{BB962C8B-B14F-4D97-AF65-F5344CB8AC3E}">
        <p14:creationId xmlns:p14="http://schemas.microsoft.com/office/powerpoint/2010/main" val="3076318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ADEBCFD-C355-6B4C-A3BF-17D506BD94C4}" type="datetimeFigureOut">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35CD2-13EC-244F-8309-832349915165}" type="slidenum">
              <a:rPr lang="en-US" smtClean="0"/>
              <a:t>‹#›</a:t>
            </a:fld>
            <a:endParaRPr lang="en-US"/>
          </a:p>
        </p:txBody>
      </p:sp>
    </p:spTree>
    <p:extLst>
      <p:ext uri="{BB962C8B-B14F-4D97-AF65-F5344CB8AC3E}">
        <p14:creationId xmlns:p14="http://schemas.microsoft.com/office/powerpoint/2010/main" val="1516514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DEBCFD-C355-6B4C-A3BF-17D506BD94C4}" type="datetimeFigureOut">
              <a:rPr lang="en-US" smtClean="0"/>
              <a:t>10/22/2025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135CD2-13EC-244F-8309-832349915165}" type="slidenum">
              <a:rPr lang="en-US" smtClean="0"/>
              <a:t>‹#›</a:t>
            </a:fld>
            <a:endParaRPr lang="en-US"/>
          </a:p>
        </p:txBody>
      </p:sp>
    </p:spTree>
    <p:extLst>
      <p:ext uri="{BB962C8B-B14F-4D97-AF65-F5344CB8AC3E}">
        <p14:creationId xmlns:p14="http://schemas.microsoft.com/office/powerpoint/2010/main" val="1779527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DEBCFD-C355-6B4C-A3BF-17D506BD94C4}" type="datetimeFigureOut">
              <a:rPr lang="en-US" smtClean="0"/>
              <a:t>10/22/2025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135CD2-13EC-244F-8309-832349915165}" type="slidenum">
              <a:rPr lang="en-US" smtClean="0"/>
              <a:t>‹#›</a:t>
            </a:fld>
            <a:endParaRPr lang="en-US"/>
          </a:p>
        </p:txBody>
      </p:sp>
    </p:spTree>
    <p:extLst>
      <p:ext uri="{BB962C8B-B14F-4D97-AF65-F5344CB8AC3E}">
        <p14:creationId xmlns:p14="http://schemas.microsoft.com/office/powerpoint/2010/main" val="245404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DEBCFD-C355-6B4C-A3BF-17D506BD94C4}" type="datetimeFigureOut">
              <a:rPr lang="en-US" smtClean="0"/>
              <a:t>10/22/2025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135CD2-13EC-244F-8309-832349915165}" type="slidenum">
              <a:rPr lang="en-US" smtClean="0"/>
              <a:t>‹#›</a:t>
            </a:fld>
            <a:endParaRPr lang="en-US"/>
          </a:p>
        </p:txBody>
      </p:sp>
    </p:spTree>
    <p:extLst>
      <p:ext uri="{BB962C8B-B14F-4D97-AF65-F5344CB8AC3E}">
        <p14:creationId xmlns:p14="http://schemas.microsoft.com/office/powerpoint/2010/main" val="128841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DEBCFD-C355-6B4C-A3BF-17D506BD94C4}" type="datetimeFigureOut">
              <a:rPr lang="en-US" smtClean="0"/>
              <a:t>10/22/2025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135CD2-13EC-244F-8309-832349915165}" type="slidenum">
              <a:rPr lang="en-US" smtClean="0"/>
              <a:t>‹#›</a:t>
            </a:fld>
            <a:endParaRPr lang="en-US"/>
          </a:p>
        </p:txBody>
      </p:sp>
    </p:spTree>
    <p:extLst>
      <p:ext uri="{BB962C8B-B14F-4D97-AF65-F5344CB8AC3E}">
        <p14:creationId xmlns:p14="http://schemas.microsoft.com/office/powerpoint/2010/main" val="623542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ADEBCFD-C355-6B4C-A3BF-17D506BD94C4}" type="datetimeFigureOut">
              <a:rPr lang="en-US" smtClean="0"/>
              <a:t>10/22/2025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135CD2-13EC-244F-8309-832349915165}" type="slidenum">
              <a:rPr lang="en-US" smtClean="0"/>
              <a:t>‹#›</a:t>
            </a:fld>
            <a:endParaRPr lang="en-US"/>
          </a:p>
        </p:txBody>
      </p:sp>
    </p:spTree>
    <p:extLst>
      <p:ext uri="{BB962C8B-B14F-4D97-AF65-F5344CB8AC3E}">
        <p14:creationId xmlns:p14="http://schemas.microsoft.com/office/powerpoint/2010/main" val="1332732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ADEBCFD-C355-6B4C-A3BF-17D506BD94C4}" type="datetimeFigureOut">
              <a:rPr lang="en-US" smtClean="0"/>
              <a:t>10/22/2025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135CD2-13EC-244F-8309-832349915165}" type="slidenum">
              <a:rPr lang="en-US" smtClean="0"/>
              <a:t>‹#›</a:t>
            </a:fld>
            <a:endParaRPr lang="en-US"/>
          </a:p>
        </p:txBody>
      </p:sp>
    </p:spTree>
    <p:extLst>
      <p:ext uri="{BB962C8B-B14F-4D97-AF65-F5344CB8AC3E}">
        <p14:creationId xmlns:p14="http://schemas.microsoft.com/office/powerpoint/2010/main" val="351007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ADEBCFD-C355-6B4C-A3BF-17D506BD94C4}" type="datetimeFigureOut">
              <a:rPr lang="en-US" smtClean="0"/>
              <a:t>10/22/2025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9135CD2-13EC-244F-8309-832349915165}" type="slidenum">
              <a:rPr lang="en-US" smtClean="0"/>
              <a:t>‹#›</a:t>
            </a:fld>
            <a:endParaRPr lang="en-US"/>
          </a:p>
        </p:txBody>
      </p:sp>
    </p:spTree>
    <p:extLst>
      <p:ext uri="{BB962C8B-B14F-4D97-AF65-F5344CB8AC3E}">
        <p14:creationId xmlns:p14="http://schemas.microsoft.com/office/powerpoint/2010/main" val="37458965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7.jpe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jpeg"/><Relationship Id="rId7"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jpeg"/><Relationship Id="rId7"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5.pn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jpeg"/><Relationship Id="rId7"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jpeg"/><Relationship Id="rId7"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hyperlink" Target="https://creativecommons.org/licenses/by-nc-sa/4.0/" TargetMode="External"/><Relationship Id="rId4" Type="http://schemas.openxmlformats.org/officeDocument/2006/relationships/hyperlink" Target="http://www.coreknowledge.org/"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8.jpeg"/><Relationship Id="rId7"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192.168.100.10\curriculum\Six Red Marbles Inc\346383 CK Visual Arts and Music G K-5_SR and TG\02 Art Files\01 Art\Final Files\CKMusic\Slides\Music-PPT\GK8\Music cards Grade 1_Background\Music cards Grade 1_Background_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2532C96E-161B-CC6B-FA48-8752FDBBDC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0" y="6007967"/>
            <a:ext cx="1593631" cy="629081"/>
          </a:xfrm>
          <a:prstGeom prst="rect">
            <a:avLst/>
          </a:prstGeom>
          <a:effectLst>
            <a:glow rad="62663">
              <a:schemeClr val="bg1">
                <a:alpha val="0"/>
              </a:schemeClr>
            </a:glow>
          </a:effectLst>
        </p:spPr>
      </p:pic>
      <p:pic>
        <p:nvPicPr>
          <p:cNvPr id="11" name="Picture 10" descr="A group of colorful people holding hands&#10;&#10;Description automatically generated">
            <a:extLst>
              <a:ext uri="{FF2B5EF4-FFF2-40B4-BE49-F238E27FC236}">
                <a16:creationId xmlns:a16="http://schemas.microsoft.com/office/drawing/2014/main" xmlns="" id="{7E092142-77CD-4111-8BA7-4DA12026D67F}"/>
              </a:ext>
            </a:extLst>
          </p:cNvPr>
          <p:cNvPicPr>
            <a:picLocks noChangeAspect="1"/>
          </p:cNvPicPr>
          <p:nvPr/>
        </p:nvPicPr>
        <p:blipFill>
          <a:blip r:embed="rId5"/>
          <a:stretch>
            <a:fillRect/>
          </a:stretch>
        </p:blipFill>
        <p:spPr>
          <a:xfrm>
            <a:off x="362607" y="173122"/>
            <a:ext cx="1056290" cy="792218"/>
          </a:xfrm>
          <a:prstGeom prst="rect">
            <a:avLst/>
          </a:prstGeom>
          <a:effectLst>
            <a:glow rad="55571">
              <a:schemeClr val="bg1">
                <a:alpha val="49000"/>
              </a:schemeClr>
            </a:glow>
          </a:effectLst>
        </p:spPr>
      </p:pic>
      <p:sp>
        <p:nvSpPr>
          <p:cNvPr id="12" name="TextBox 11">
            <a:extLst>
              <a:ext uri="{FF2B5EF4-FFF2-40B4-BE49-F238E27FC236}">
                <a16:creationId xmlns:a16="http://schemas.microsoft.com/office/drawing/2014/main" xmlns="" id="{F88D39E6-6401-C9DC-7485-82EF538315D5}"/>
              </a:ext>
            </a:extLst>
          </p:cNvPr>
          <p:cNvSpPr txBox="1"/>
          <p:nvPr/>
        </p:nvSpPr>
        <p:spPr>
          <a:xfrm>
            <a:off x="0" y="2070357"/>
            <a:ext cx="9144000" cy="1200329"/>
          </a:xfrm>
          <a:prstGeom prst="rect">
            <a:avLst/>
          </a:prstGeom>
          <a:noFill/>
        </p:spPr>
        <p:txBody>
          <a:bodyPr wrap="square" rtlCol="0">
            <a:spAutoFit/>
          </a:bodyPr>
          <a:lstStyle/>
          <a:p>
            <a:pPr algn="ctr"/>
            <a:r>
              <a:rPr lang="en-US" sz="7200" dirty="0" smtClean="0">
                <a:latin typeface="Times New Roman" panose="02020603050405020304" pitchFamily="18" charset="0"/>
                <a:cs typeface="Times New Roman" panose="02020603050405020304" pitchFamily="18" charset="0"/>
              </a:rPr>
              <a:t>Music Slide </a:t>
            </a:r>
            <a:r>
              <a:rPr lang="en-US" sz="7200" dirty="0">
                <a:latin typeface="Times New Roman" panose="02020603050405020304" pitchFamily="18" charset="0"/>
                <a:cs typeface="Times New Roman" panose="02020603050405020304" pitchFamily="18" charset="0"/>
              </a:rPr>
              <a:t>Deck</a:t>
            </a:r>
          </a:p>
        </p:txBody>
      </p:sp>
      <p:sp>
        <p:nvSpPr>
          <p:cNvPr id="13" name="TextBox 12">
            <a:extLst>
              <a:ext uri="{FF2B5EF4-FFF2-40B4-BE49-F238E27FC236}">
                <a16:creationId xmlns:a16="http://schemas.microsoft.com/office/drawing/2014/main" xmlns="" id="{82258931-9CC6-FC5C-6E01-2C03F1F70055}"/>
              </a:ext>
            </a:extLst>
          </p:cNvPr>
          <p:cNvSpPr txBox="1"/>
          <p:nvPr/>
        </p:nvSpPr>
        <p:spPr>
          <a:xfrm>
            <a:off x="2517228" y="3213219"/>
            <a:ext cx="4109545" cy="769441"/>
          </a:xfrm>
          <a:prstGeom prst="rect">
            <a:avLst/>
          </a:prstGeom>
          <a:noFill/>
        </p:spPr>
        <p:txBody>
          <a:bodyPr wrap="square" rtlCol="0" anchor="ctr">
            <a:spAutoFit/>
          </a:bodyPr>
          <a:lstStyle/>
          <a:p>
            <a:pPr algn="ctr"/>
            <a:r>
              <a:rPr lang="en-US" sz="4400" i="1" dirty="0">
                <a:ln w="12700">
                  <a:solidFill>
                    <a:srgbClr val="7030A0"/>
                  </a:solidFill>
                </a:ln>
                <a:solidFill>
                  <a:srgbClr val="D883FF"/>
                </a:solidFill>
                <a:latin typeface="Times New Roman" panose="02020603050405020304" pitchFamily="18" charset="0"/>
                <a:cs typeface="Times New Roman" panose="02020603050405020304" pitchFamily="18" charset="0"/>
              </a:rPr>
              <a:t>Grade 1</a:t>
            </a:r>
          </a:p>
        </p:txBody>
      </p:sp>
    </p:spTree>
    <p:extLst>
      <p:ext uri="{BB962C8B-B14F-4D97-AF65-F5344CB8AC3E}">
        <p14:creationId xmlns:p14="http://schemas.microsoft.com/office/powerpoint/2010/main" val="1494512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192.168.100.10\curriculum\Six Red Marbles Inc\346383 CK Visual Arts and Music G K-5_SR and TG\02 Art Files\01 Art\Final Files\CKMusic\Slides\Music-PPT\GK8\Music cards Grade 1_Background\Music cards Grade 1_Background_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801E8132-E0E4-6F8A-AB68-8F5591A393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3809" y="5995501"/>
            <a:ext cx="1593631" cy="629081"/>
          </a:xfrm>
          <a:prstGeom prst="rect">
            <a:avLst/>
          </a:prstGeom>
          <a:effectLst>
            <a:glow rad="62663">
              <a:schemeClr val="bg1">
                <a:alpha val="0"/>
              </a:schemeClr>
            </a:glow>
            <a:outerShdw blurRad="50800" dist="50800" dir="5400000" algn="ctr" rotWithShape="0">
              <a:srgbClr val="000000">
                <a:alpha val="0"/>
              </a:srgbClr>
            </a:outerShdw>
          </a:effectLst>
        </p:spPr>
      </p:pic>
      <p:graphicFrame>
        <p:nvGraphicFramePr>
          <p:cNvPr id="6" name="Table 5">
            <a:extLst>
              <a:ext uri="{FF2B5EF4-FFF2-40B4-BE49-F238E27FC236}">
                <a16:creationId xmlns:a16="http://schemas.microsoft.com/office/drawing/2014/main" xmlns="" id="{041C588B-8A79-5BCC-902E-E104A8D5FC66}"/>
              </a:ext>
            </a:extLst>
          </p:cNvPr>
          <p:cNvGraphicFramePr>
            <a:graphicFrameLocks noGrp="1"/>
          </p:cNvGraphicFramePr>
          <p:nvPr>
            <p:extLst>
              <p:ext uri="{D42A27DB-BD31-4B8C-83A1-F6EECF244321}">
                <p14:modId xmlns:p14="http://schemas.microsoft.com/office/powerpoint/2010/main" val="3866304124"/>
              </p:ext>
            </p:extLst>
          </p:nvPr>
        </p:nvGraphicFramePr>
        <p:xfrm>
          <a:off x="186559" y="110820"/>
          <a:ext cx="8770881" cy="698477"/>
        </p:xfrm>
        <a:graphic>
          <a:graphicData uri="http://schemas.openxmlformats.org/drawingml/2006/table">
            <a:tbl>
              <a:tblPr firstRow="1" bandRow="1">
                <a:tableStyleId>{5C22544A-7EE6-4342-B048-85BDC9FD1C3A}</a:tableStyleId>
              </a:tblPr>
              <a:tblGrid>
                <a:gridCol w="444062">
                  <a:extLst>
                    <a:ext uri="{9D8B030D-6E8A-4147-A177-3AD203B41FA5}">
                      <a16:colId xmlns:a16="http://schemas.microsoft.com/office/drawing/2014/main" xmlns="" val="1882900237"/>
                    </a:ext>
                  </a:extLst>
                </a:gridCol>
                <a:gridCol w="8326819">
                  <a:extLst>
                    <a:ext uri="{9D8B030D-6E8A-4147-A177-3AD203B41FA5}">
                      <a16:colId xmlns:a16="http://schemas.microsoft.com/office/drawing/2014/main" xmlns="" val="2160138573"/>
                    </a:ext>
                  </a:extLst>
                </a:gridCol>
              </a:tblGrid>
              <a:tr h="6984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a:solidFill>
                            <a:srgbClr val="211D1E"/>
                          </a:solidFill>
                          <a:effectLst/>
                          <a:latin typeface="Book Antiqua" panose="02040602050305030304" pitchFamily="18" charset="0"/>
                        </a:rPr>
                        <a:t>7</a:t>
                      </a:r>
                      <a:endParaRPr lang="en-US" sz="3600" i="0" dirty="0">
                        <a:solidFill>
                          <a:srgbClr val="211D1E"/>
                        </a:solidFill>
                        <a:effectLst/>
                        <a:latin typeface="Book Antiqua" panose="0204060205030503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tc>
                  <a:txBody>
                    <a:bodyPr/>
                    <a:lstStyle/>
                    <a:p>
                      <a:r>
                        <a:rPr lang="en-GB" sz="2400" i="0" dirty="0" smtClean="0">
                          <a:solidFill>
                            <a:schemeClr val="tx1"/>
                          </a:solidFill>
                          <a:latin typeface="Book Antiqua" panose="02040602050305030304" pitchFamily="18" charset="0"/>
                          <a:cs typeface="Times New Roman" panose="02020603050405020304" pitchFamily="18" charset="0"/>
                        </a:rPr>
                        <a:t>“When the Saints Go Marching In”</a:t>
                      </a:r>
                      <a:endParaRPr lang="en-US" sz="2400" b="0" i="0" dirty="0">
                        <a:solidFill>
                          <a:schemeClr val="tx1"/>
                        </a:solidFill>
                        <a:latin typeface="Book Antiqua" panose="02040602050305030304" pitchFamily="18" charset="0"/>
                        <a:cs typeface="Times New Roman" panose="0202060305040502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extLst>
                  <a:ext uri="{0D108BD9-81ED-4DB2-BD59-A6C34878D82A}">
                    <a16:rowId xmlns:a16="http://schemas.microsoft.com/office/drawing/2014/main" xmlns="" val="1130805421"/>
                  </a:ext>
                </a:extLst>
              </a:tr>
            </a:tbl>
          </a:graphicData>
        </a:graphic>
      </p:graphicFrame>
      <p:cxnSp>
        <p:nvCxnSpPr>
          <p:cNvPr id="7" name="Straight Connector 6">
            <a:extLst>
              <a:ext uri="{FF2B5EF4-FFF2-40B4-BE49-F238E27FC236}">
                <a16:creationId xmlns:a16="http://schemas.microsoft.com/office/drawing/2014/main" xmlns="" id="{263F87C2-3889-6257-D140-B968CBBFA75C}"/>
              </a:ext>
            </a:extLst>
          </p:cNvPr>
          <p:cNvCxnSpPr/>
          <p:nvPr/>
        </p:nvCxnSpPr>
        <p:spPr>
          <a:xfrm>
            <a:off x="262759" y="5988520"/>
            <a:ext cx="855542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xmlns="" id="{263EA012-238D-EC4F-2426-C4209903D0F1}"/>
              </a:ext>
            </a:extLst>
          </p:cNvPr>
          <p:cNvSpPr txBox="1"/>
          <p:nvPr/>
        </p:nvSpPr>
        <p:spPr>
          <a:xfrm>
            <a:off x="154682" y="5949263"/>
            <a:ext cx="3594538" cy="400110"/>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Music </a:t>
            </a:r>
            <a:r>
              <a:rPr lang="en-US" sz="2000" dirty="0">
                <a:latin typeface="Times New Roman" panose="02020603050405020304" pitchFamily="18" charset="0"/>
                <a:cs typeface="Times New Roman" panose="02020603050405020304" pitchFamily="18" charset="0"/>
              </a:rPr>
              <a:t>Slide Deck</a:t>
            </a:r>
          </a:p>
        </p:txBody>
      </p:sp>
      <p:sp>
        <p:nvSpPr>
          <p:cNvPr id="3" name="TextBox 2">
            <a:extLst>
              <a:ext uri="{FF2B5EF4-FFF2-40B4-BE49-F238E27FC236}">
                <a16:creationId xmlns:a16="http://schemas.microsoft.com/office/drawing/2014/main" xmlns="" id="{5C9BC129-ADBE-6F06-BE8F-06BD3F3C12E0}"/>
              </a:ext>
            </a:extLst>
          </p:cNvPr>
          <p:cNvSpPr txBox="1"/>
          <p:nvPr/>
        </p:nvSpPr>
        <p:spPr>
          <a:xfrm>
            <a:off x="987631" y="6194073"/>
            <a:ext cx="1509079" cy="400110"/>
          </a:xfrm>
          <a:prstGeom prst="rect">
            <a:avLst/>
          </a:prstGeom>
          <a:noFill/>
        </p:spPr>
        <p:txBody>
          <a:bodyPr wrap="square" rtlCol="0" anchor="ctr">
            <a:spAutoFit/>
          </a:bodyPr>
          <a:lstStyle/>
          <a:p>
            <a:r>
              <a:rPr lang="en-US" sz="2000" i="1" dirty="0">
                <a:ln w="12700">
                  <a:solidFill>
                    <a:srgbClr val="7030A0"/>
                  </a:solidFill>
                </a:ln>
                <a:solidFill>
                  <a:srgbClr val="D883FF"/>
                </a:solidFill>
                <a:latin typeface="Times New Roman" panose="02020603050405020304" pitchFamily="18" charset="0"/>
                <a:cs typeface="Times New Roman" panose="02020603050405020304" pitchFamily="18" charset="0"/>
              </a:rPr>
              <a:t>Grade 1</a:t>
            </a:r>
          </a:p>
        </p:txBody>
      </p:sp>
      <p:sp>
        <p:nvSpPr>
          <p:cNvPr id="11" name="TextBox 2">
            <a:extLst>
              <a:ext uri="{FF2B5EF4-FFF2-40B4-BE49-F238E27FC236}">
                <a16:creationId xmlns:lc="http://schemas.openxmlformats.org/drawingml/2006/lockedCanvas" xmlns:a16="http://schemas.microsoft.com/office/drawing/2014/main" xmlns="" id="{B9622B33-0AA9-FDEC-2E98-F851E20E4CD5}"/>
              </a:ext>
            </a:extLst>
          </p:cNvPr>
          <p:cNvSpPr txBox="1"/>
          <p:nvPr/>
        </p:nvSpPr>
        <p:spPr>
          <a:xfrm>
            <a:off x="3141653" y="6070962"/>
            <a:ext cx="3205655"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effectLst/>
                <a:latin typeface="Book Antiqua" panose="02040602050305030304" pitchFamily="18" charset="0"/>
                <a:ea typeface="Aptos" panose="020B0004020202020204" pitchFamily="34" charset="0"/>
                <a:cs typeface="Times New Roman" panose="02020603050405020304" pitchFamily="18" charset="0"/>
              </a:rPr>
              <a:t>Elements of </a:t>
            </a:r>
            <a:r>
              <a:rPr lang="en-US" b="1" dirty="0" smtClean="0">
                <a:latin typeface="Book Antiqua" panose="02040602050305030304" pitchFamily="18" charset="0"/>
                <a:ea typeface="Aptos" panose="020B0004020202020204" pitchFamily="34" charset="0"/>
                <a:cs typeface="Times New Roman" panose="02020603050405020304" pitchFamily="18" charset="0"/>
              </a:rPr>
              <a:t>Music</a:t>
            </a:r>
            <a:endParaRPr lang="en-US" b="1" i="1" dirty="0">
              <a:latin typeface="Book Antiqua" panose="02040602050305030304" pitchFamily="18" charset="0"/>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6018" y="1051312"/>
            <a:ext cx="4870251" cy="4480245"/>
          </a:xfrm>
          <a:prstGeom prst="rect">
            <a:avLst/>
          </a:prstGeom>
        </p:spPr>
      </p:pic>
    </p:spTree>
    <p:extLst>
      <p:ext uri="{BB962C8B-B14F-4D97-AF65-F5344CB8AC3E}">
        <p14:creationId xmlns:p14="http://schemas.microsoft.com/office/powerpoint/2010/main" val="29007320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192.168.100.10\curriculum\Six Red Marbles Inc\346383 CK Visual Arts and Music G K-5_SR and TG\02 Art Files\01 Art\Final Files\CKMusic\Slides\Music-PPT\GK8\Music cards Grade 1_Background\Music cards Grade 1_Background_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a:extLst>
              <a:ext uri="{FF2B5EF4-FFF2-40B4-BE49-F238E27FC236}">
                <a16:creationId xmlns:a16="http://schemas.microsoft.com/office/drawing/2014/main" xmlns="" id="{041C588B-8A79-5BCC-902E-E104A8D5FC66}"/>
              </a:ext>
            </a:extLst>
          </p:cNvPr>
          <p:cNvGraphicFramePr>
            <a:graphicFrameLocks noGrp="1"/>
          </p:cNvGraphicFramePr>
          <p:nvPr>
            <p:extLst>
              <p:ext uri="{D42A27DB-BD31-4B8C-83A1-F6EECF244321}">
                <p14:modId xmlns:p14="http://schemas.microsoft.com/office/powerpoint/2010/main" val="2125340746"/>
              </p:ext>
            </p:extLst>
          </p:nvPr>
        </p:nvGraphicFramePr>
        <p:xfrm>
          <a:off x="186559" y="110820"/>
          <a:ext cx="8770881" cy="698477"/>
        </p:xfrm>
        <a:graphic>
          <a:graphicData uri="http://schemas.openxmlformats.org/drawingml/2006/table">
            <a:tbl>
              <a:tblPr firstRow="1" bandRow="1">
                <a:tableStyleId>{5C22544A-7EE6-4342-B048-85BDC9FD1C3A}</a:tableStyleId>
              </a:tblPr>
              <a:tblGrid>
                <a:gridCol w="738351">
                  <a:extLst>
                    <a:ext uri="{9D8B030D-6E8A-4147-A177-3AD203B41FA5}">
                      <a16:colId xmlns:a16="http://schemas.microsoft.com/office/drawing/2014/main" xmlns="" val="1882900237"/>
                    </a:ext>
                  </a:extLst>
                </a:gridCol>
                <a:gridCol w="8032530">
                  <a:extLst>
                    <a:ext uri="{9D8B030D-6E8A-4147-A177-3AD203B41FA5}">
                      <a16:colId xmlns:a16="http://schemas.microsoft.com/office/drawing/2014/main" xmlns="" val="2160138573"/>
                    </a:ext>
                  </a:extLst>
                </a:gridCol>
              </a:tblGrid>
              <a:tr h="6984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a:solidFill>
                            <a:srgbClr val="211D1E"/>
                          </a:solidFill>
                          <a:effectLst/>
                          <a:latin typeface="Book Antiqua" panose="02040602050305030304" pitchFamily="18" charset="0"/>
                        </a:rPr>
                        <a:t>8</a:t>
                      </a:r>
                      <a:endParaRPr lang="en-US" sz="3600" i="0" dirty="0">
                        <a:solidFill>
                          <a:srgbClr val="211D1E"/>
                        </a:solidFill>
                        <a:effectLst/>
                        <a:latin typeface="Book Antiqua" panose="0204060205030503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i="0" dirty="0" smtClean="0">
                          <a:solidFill>
                            <a:schemeClr val="tx1"/>
                          </a:solidFill>
                          <a:latin typeface="Book Antiqua" panose="02040602050305030304" pitchFamily="18" charset="0"/>
                          <a:cs typeface="Times New Roman" panose="02020603050405020304" pitchFamily="18" charset="0"/>
                        </a:rPr>
                        <a:t>Quarter Notes and Eighth Notes</a:t>
                      </a:r>
                      <a:endParaRPr lang="en-US" sz="2400" b="0" i="0" dirty="0">
                        <a:solidFill>
                          <a:schemeClr val="tx1"/>
                        </a:solidFill>
                        <a:effectLst/>
                        <a:latin typeface="Book Antiqua" panose="0204060205030503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extLst>
                  <a:ext uri="{0D108BD9-81ED-4DB2-BD59-A6C34878D82A}">
                    <a16:rowId xmlns:a16="http://schemas.microsoft.com/office/drawing/2014/main" xmlns="" val="1130805421"/>
                  </a:ext>
                </a:extLst>
              </a:tr>
            </a:tbl>
          </a:graphicData>
        </a:graphic>
      </p:graphicFrame>
      <p:cxnSp>
        <p:nvCxnSpPr>
          <p:cNvPr id="7" name="Straight Connector 6">
            <a:extLst>
              <a:ext uri="{FF2B5EF4-FFF2-40B4-BE49-F238E27FC236}">
                <a16:creationId xmlns:a16="http://schemas.microsoft.com/office/drawing/2014/main" xmlns="" id="{263F87C2-3889-6257-D140-B968CBBFA75C}"/>
              </a:ext>
            </a:extLst>
          </p:cNvPr>
          <p:cNvCxnSpPr/>
          <p:nvPr/>
        </p:nvCxnSpPr>
        <p:spPr>
          <a:xfrm>
            <a:off x="262759" y="5988520"/>
            <a:ext cx="855542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xmlns="" id="{5B760DF1-35F2-A03D-F109-F8E585010E9D}"/>
              </a:ext>
            </a:extLst>
          </p:cNvPr>
          <p:cNvSpPr txBox="1"/>
          <p:nvPr/>
        </p:nvSpPr>
        <p:spPr>
          <a:xfrm>
            <a:off x="154682" y="5949263"/>
            <a:ext cx="3594538" cy="400110"/>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Music </a:t>
            </a:r>
            <a:r>
              <a:rPr lang="en-US" sz="2000" dirty="0">
                <a:latin typeface="Times New Roman" panose="02020603050405020304" pitchFamily="18" charset="0"/>
                <a:cs typeface="Times New Roman" panose="02020603050405020304" pitchFamily="18" charset="0"/>
              </a:rPr>
              <a:t>Slide Deck</a:t>
            </a:r>
          </a:p>
        </p:txBody>
      </p:sp>
      <p:sp>
        <p:nvSpPr>
          <p:cNvPr id="3" name="TextBox 2">
            <a:extLst>
              <a:ext uri="{FF2B5EF4-FFF2-40B4-BE49-F238E27FC236}">
                <a16:creationId xmlns:a16="http://schemas.microsoft.com/office/drawing/2014/main" xmlns="" id="{FFF94C41-5AA0-ABB2-950F-0B300DBEF74B}"/>
              </a:ext>
            </a:extLst>
          </p:cNvPr>
          <p:cNvSpPr txBox="1"/>
          <p:nvPr/>
        </p:nvSpPr>
        <p:spPr>
          <a:xfrm>
            <a:off x="987631" y="6194073"/>
            <a:ext cx="1509079" cy="400110"/>
          </a:xfrm>
          <a:prstGeom prst="rect">
            <a:avLst/>
          </a:prstGeom>
          <a:noFill/>
        </p:spPr>
        <p:txBody>
          <a:bodyPr wrap="square" rtlCol="0" anchor="ctr">
            <a:spAutoFit/>
          </a:bodyPr>
          <a:lstStyle/>
          <a:p>
            <a:r>
              <a:rPr lang="en-US" sz="2000" i="1" dirty="0">
                <a:ln w="12700">
                  <a:solidFill>
                    <a:srgbClr val="7030A0"/>
                  </a:solidFill>
                </a:ln>
                <a:solidFill>
                  <a:srgbClr val="D883FF"/>
                </a:solidFill>
                <a:latin typeface="Times New Roman" panose="02020603050405020304" pitchFamily="18" charset="0"/>
                <a:cs typeface="Times New Roman" panose="02020603050405020304" pitchFamily="18" charset="0"/>
              </a:rPr>
              <a:t>Grade 1</a:t>
            </a:r>
          </a:p>
        </p:txBody>
      </p:sp>
      <p:graphicFrame>
        <p:nvGraphicFramePr>
          <p:cNvPr id="4" name="Table 3"/>
          <p:cNvGraphicFramePr>
            <a:graphicFrameLocks noGrp="1"/>
          </p:cNvGraphicFramePr>
          <p:nvPr>
            <p:extLst>
              <p:ext uri="{D42A27DB-BD31-4B8C-83A1-F6EECF244321}">
                <p14:modId xmlns:p14="http://schemas.microsoft.com/office/powerpoint/2010/main" val="2100506626"/>
              </p:ext>
            </p:extLst>
          </p:nvPr>
        </p:nvGraphicFramePr>
        <p:xfrm>
          <a:off x="2337324" y="1235075"/>
          <a:ext cx="4064000" cy="1707515"/>
        </p:xfrm>
        <a:graphic>
          <a:graphicData uri="http://schemas.openxmlformats.org/drawingml/2006/table">
            <a:tbl>
              <a:tblPr firstRow="1" bandRow="1">
                <a:tableStyleId>{5C22544A-7EE6-4342-B048-85BDC9FD1C3A}</a:tableStyleId>
              </a:tblPr>
              <a:tblGrid>
                <a:gridCol w="2032000"/>
                <a:gridCol w="2032000"/>
              </a:tblGrid>
              <a:tr h="370840">
                <a:tc>
                  <a:txBody>
                    <a:bodyPr/>
                    <a:lstStyle/>
                    <a:p>
                      <a:pPr algn="ctr"/>
                      <a:r>
                        <a:rPr lang="en-IN" b="0" dirty="0" smtClean="0">
                          <a:solidFill>
                            <a:schemeClr val="tx1"/>
                          </a:solidFill>
                          <a:latin typeface="Times New Roman" pitchFamily="18" charset="0"/>
                          <a:cs typeface="Times New Roman" pitchFamily="18" charset="0"/>
                        </a:rPr>
                        <a:t>Quarter note</a:t>
                      </a:r>
                      <a:endParaRPr lang="en-IN" b="0" dirty="0">
                        <a:solidFill>
                          <a:schemeClr val="tx1"/>
                        </a:solidFill>
                        <a:latin typeface="Times New Roman" pitchFamily="18" charset="0"/>
                        <a:cs typeface="Times New Roman" pitchFamily="18"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b="0" dirty="0" smtClean="0">
                          <a:solidFill>
                            <a:schemeClr val="tx1"/>
                          </a:solidFill>
                          <a:latin typeface="Times New Roman" pitchFamily="18" charset="0"/>
                          <a:cs typeface="Times New Roman" pitchFamily="18" charset="0"/>
                        </a:rPr>
                        <a:t>Eighth notes</a:t>
                      </a:r>
                      <a:endParaRPr lang="en-IN" b="0" dirty="0">
                        <a:solidFill>
                          <a:schemeClr val="bg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133667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IN" b="1" dirty="0">
                        <a:solidFill>
                          <a:schemeClr val="bg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IN" dirty="0">
                        <a:solidFill>
                          <a:schemeClr val="bg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bl>
          </a:graphicData>
        </a:graphic>
      </p:graphicFrame>
      <p:sp>
        <p:nvSpPr>
          <p:cNvPr id="15" name="TextBox 2">
            <a:extLst>
              <a:ext uri="{FF2B5EF4-FFF2-40B4-BE49-F238E27FC236}">
                <a16:creationId xmlns:lc="http://schemas.openxmlformats.org/drawingml/2006/lockedCanvas" xmlns:a16="http://schemas.microsoft.com/office/drawing/2014/main" xmlns="" id="{B9622B33-0AA9-FDEC-2E98-F851E20E4CD5}"/>
              </a:ext>
            </a:extLst>
          </p:cNvPr>
          <p:cNvSpPr txBox="1"/>
          <p:nvPr/>
        </p:nvSpPr>
        <p:spPr>
          <a:xfrm>
            <a:off x="3141653" y="6070962"/>
            <a:ext cx="3205655"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effectLst/>
                <a:latin typeface="Book Antiqua" panose="02040602050305030304" pitchFamily="18" charset="0"/>
                <a:ea typeface="Aptos" panose="020B0004020202020204" pitchFamily="34" charset="0"/>
                <a:cs typeface="Times New Roman" panose="02020603050405020304" pitchFamily="18" charset="0"/>
              </a:rPr>
              <a:t>Elements of </a:t>
            </a:r>
            <a:r>
              <a:rPr lang="en-US" b="1" dirty="0" smtClean="0">
                <a:latin typeface="Book Antiqua" panose="02040602050305030304" pitchFamily="18" charset="0"/>
                <a:ea typeface="Aptos" panose="020B0004020202020204" pitchFamily="34" charset="0"/>
                <a:cs typeface="Times New Roman" panose="02020603050405020304" pitchFamily="18" charset="0"/>
              </a:rPr>
              <a:t>Music</a:t>
            </a:r>
            <a:endParaRPr lang="en-US" b="1" i="1" dirty="0">
              <a:latin typeface="Book Antiqua" panose="02040602050305030304" pitchFamily="18" charset="0"/>
            </a:endParaRPr>
          </a:p>
        </p:txBody>
      </p:sp>
      <p:sp>
        <p:nvSpPr>
          <p:cNvPr id="2" name="TextBox 1"/>
          <p:cNvSpPr txBox="1"/>
          <p:nvPr/>
        </p:nvSpPr>
        <p:spPr>
          <a:xfrm>
            <a:off x="3184766" y="2441468"/>
            <a:ext cx="433501" cy="369332"/>
          </a:xfrm>
          <a:prstGeom prst="rect">
            <a:avLst/>
          </a:prstGeom>
          <a:noFill/>
        </p:spPr>
        <p:txBody>
          <a:bodyPr wrap="square" rtlCol="0">
            <a:spAutoFit/>
          </a:bodyPr>
          <a:lstStyle/>
          <a:p>
            <a:r>
              <a:rPr lang="en-IN" b="1" dirty="0" smtClean="0">
                <a:latin typeface="Times New Roman" pitchFamily="18" charset="0"/>
                <a:cs typeface="Times New Roman" pitchFamily="18" charset="0"/>
              </a:rPr>
              <a:t>1</a:t>
            </a:r>
            <a:endParaRPr lang="en-IN" dirty="0"/>
          </a:p>
        </p:txBody>
      </p:sp>
      <p:sp>
        <p:nvSpPr>
          <p:cNvPr id="11" name="TextBox 10"/>
          <p:cNvSpPr txBox="1"/>
          <p:nvPr/>
        </p:nvSpPr>
        <p:spPr>
          <a:xfrm>
            <a:off x="4849212" y="2399058"/>
            <a:ext cx="1034258" cy="369332"/>
          </a:xfrm>
          <a:prstGeom prst="rect">
            <a:avLst/>
          </a:prstGeom>
          <a:noFill/>
        </p:spPr>
        <p:txBody>
          <a:bodyPr wrap="square" rtlCol="0">
            <a:spAutoFit/>
          </a:bodyPr>
          <a:lstStyle/>
          <a:p>
            <a:r>
              <a:rPr lang="en-IN" b="1" dirty="0">
                <a:latin typeface="Times New Roman" pitchFamily="18" charset="0"/>
                <a:cs typeface="Times New Roman" pitchFamily="18" charset="0"/>
              </a:rPr>
              <a:t>1 </a:t>
            </a:r>
            <a:r>
              <a:rPr lang="en-IN" b="1" dirty="0" smtClean="0">
                <a:latin typeface="Times New Roman" pitchFamily="18" charset="0"/>
                <a:cs typeface="Times New Roman" pitchFamily="18" charset="0"/>
              </a:rPr>
              <a:t>   and</a:t>
            </a:r>
            <a:endParaRPr lang="en-IN" dirty="0"/>
          </a:p>
        </p:txBody>
      </p:sp>
      <p:pic>
        <p:nvPicPr>
          <p:cNvPr id="19" name="Picture 18">
            <a:extLst>
              <a:ext uri="{FF2B5EF4-FFF2-40B4-BE49-F238E27FC236}">
                <a16:creationId xmlns:a16="http://schemas.microsoft.com/office/drawing/2014/main" xmlns="" id="{801E8132-E0E4-6F8A-AB68-8F5591A393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3809" y="5995501"/>
            <a:ext cx="1593631" cy="629081"/>
          </a:xfrm>
          <a:prstGeom prst="rect">
            <a:avLst/>
          </a:prstGeom>
          <a:effectLst>
            <a:glow rad="62663">
              <a:schemeClr val="bg1">
                <a:alpha val="0"/>
              </a:schemeClr>
            </a:glow>
          </a:effectLst>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6303" y="1554682"/>
            <a:ext cx="303708" cy="904473"/>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4480" y="1683333"/>
            <a:ext cx="1080341" cy="758135"/>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05500" y="2942590"/>
            <a:ext cx="4532409" cy="1798439"/>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70856" y="5119041"/>
            <a:ext cx="3129648" cy="614949"/>
          </a:xfrm>
          <a:prstGeom prst="rect">
            <a:avLst/>
          </a:prstGeom>
        </p:spPr>
      </p:pic>
    </p:spTree>
    <p:extLst>
      <p:ext uri="{BB962C8B-B14F-4D97-AF65-F5344CB8AC3E}">
        <p14:creationId xmlns:p14="http://schemas.microsoft.com/office/powerpoint/2010/main" val="15280985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192.168.100.10\curriculum\Six Red Marbles Inc\346383 CK Visual Arts and Music G K-5_SR and TG\02 Art Files\01 Art\Final Files\CKMusic\Slides\Music-PPT\GK8\Music cards Grade 1_Background\Music cards Grade 1_Background_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801E8132-E0E4-6F8A-AB68-8F5591A393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3809" y="5995501"/>
            <a:ext cx="1593631" cy="629081"/>
          </a:xfrm>
          <a:prstGeom prst="rect">
            <a:avLst/>
          </a:prstGeom>
          <a:effectLst>
            <a:glow rad="62663">
              <a:schemeClr val="bg1">
                <a:alpha val="0"/>
              </a:schemeClr>
            </a:glow>
          </a:effectLst>
        </p:spPr>
      </p:pic>
      <p:graphicFrame>
        <p:nvGraphicFramePr>
          <p:cNvPr id="6" name="Table 5">
            <a:extLst>
              <a:ext uri="{FF2B5EF4-FFF2-40B4-BE49-F238E27FC236}">
                <a16:creationId xmlns:a16="http://schemas.microsoft.com/office/drawing/2014/main" xmlns="" id="{041C588B-8A79-5BCC-902E-E104A8D5FC66}"/>
              </a:ext>
            </a:extLst>
          </p:cNvPr>
          <p:cNvGraphicFramePr>
            <a:graphicFrameLocks noGrp="1"/>
          </p:cNvGraphicFramePr>
          <p:nvPr>
            <p:extLst>
              <p:ext uri="{D42A27DB-BD31-4B8C-83A1-F6EECF244321}">
                <p14:modId xmlns:p14="http://schemas.microsoft.com/office/powerpoint/2010/main" val="2145243315"/>
              </p:ext>
            </p:extLst>
          </p:nvPr>
        </p:nvGraphicFramePr>
        <p:xfrm>
          <a:off x="186559" y="110820"/>
          <a:ext cx="8770881" cy="698477"/>
        </p:xfrm>
        <a:graphic>
          <a:graphicData uri="http://schemas.openxmlformats.org/drawingml/2006/table">
            <a:tbl>
              <a:tblPr firstRow="1" bandRow="1">
                <a:tableStyleId>{5C22544A-7EE6-4342-B048-85BDC9FD1C3A}</a:tableStyleId>
              </a:tblPr>
              <a:tblGrid>
                <a:gridCol w="738351">
                  <a:extLst>
                    <a:ext uri="{9D8B030D-6E8A-4147-A177-3AD203B41FA5}">
                      <a16:colId xmlns:a16="http://schemas.microsoft.com/office/drawing/2014/main" xmlns="" val="1882900237"/>
                    </a:ext>
                  </a:extLst>
                </a:gridCol>
                <a:gridCol w="8032530">
                  <a:extLst>
                    <a:ext uri="{9D8B030D-6E8A-4147-A177-3AD203B41FA5}">
                      <a16:colId xmlns:a16="http://schemas.microsoft.com/office/drawing/2014/main" xmlns="" val="2160138573"/>
                    </a:ext>
                  </a:extLst>
                </a:gridCol>
              </a:tblGrid>
              <a:tr h="6984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a:solidFill>
                            <a:srgbClr val="211D1E"/>
                          </a:solidFill>
                          <a:effectLst/>
                          <a:latin typeface="Book Antiqua" panose="02040602050305030304" pitchFamily="18" charset="0"/>
                        </a:rPr>
                        <a:t>9</a:t>
                      </a:r>
                      <a:endParaRPr lang="en-US" sz="3600" i="0" dirty="0">
                        <a:solidFill>
                          <a:srgbClr val="211D1E"/>
                        </a:solidFill>
                        <a:effectLst/>
                        <a:latin typeface="Book Antiqua" panose="0204060205030503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tc>
                  <a:txBody>
                    <a:bodyPr/>
                    <a:lstStyle/>
                    <a:p>
                      <a:r>
                        <a:rPr lang="en-US" sz="2400" i="0" dirty="0" smtClean="0">
                          <a:solidFill>
                            <a:schemeClr val="tx1"/>
                          </a:solidFill>
                          <a:latin typeface="Book Antiqua" panose="02040602050305030304" pitchFamily="18" charset="0"/>
                          <a:cs typeface="Times New Roman" panose="02020603050405020304" pitchFamily="18" charset="0"/>
                        </a:rPr>
                        <a:t>Unit 1 Assessment</a:t>
                      </a:r>
                      <a:endParaRPr lang="en-US" sz="2400" b="0" i="0" dirty="0">
                        <a:solidFill>
                          <a:schemeClr val="tx1"/>
                        </a:solidFill>
                        <a:latin typeface="Book Antiqua" panose="02040602050305030304" pitchFamily="18" charset="0"/>
                        <a:cs typeface="Times New Roman" panose="0202060305040502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extLst>
                  <a:ext uri="{0D108BD9-81ED-4DB2-BD59-A6C34878D82A}">
                    <a16:rowId xmlns:a16="http://schemas.microsoft.com/office/drawing/2014/main" xmlns="" val="1130805421"/>
                  </a:ext>
                </a:extLst>
              </a:tr>
            </a:tbl>
          </a:graphicData>
        </a:graphic>
      </p:graphicFrame>
      <p:cxnSp>
        <p:nvCxnSpPr>
          <p:cNvPr id="7" name="Straight Connector 6">
            <a:extLst>
              <a:ext uri="{FF2B5EF4-FFF2-40B4-BE49-F238E27FC236}">
                <a16:creationId xmlns:a16="http://schemas.microsoft.com/office/drawing/2014/main" xmlns="" id="{263F87C2-3889-6257-D140-B968CBBFA75C}"/>
              </a:ext>
            </a:extLst>
          </p:cNvPr>
          <p:cNvCxnSpPr/>
          <p:nvPr/>
        </p:nvCxnSpPr>
        <p:spPr>
          <a:xfrm>
            <a:off x="262759" y="5988520"/>
            <a:ext cx="855542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xmlns="" id="{A27A64A2-3118-F93B-1525-BAA12C571F12}"/>
              </a:ext>
            </a:extLst>
          </p:cNvPr>
          <p:cNvSpPr txBox="1"/>
          <p:nvPr/>
        </p:nvSpPr>
        <p:spPr>
          <a:xfrm>
            <a:off x="154682" y="5949263"/>
            <a:ext cx="3594538" cy="400110"/>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Music </a:t>
            </a:r>
            <a:r>
              <a:rPr lang="en-US" sz="2000" dirty="0">
                <a:latin typeface="Times New Roman" panose="02020603050405020304" pitchFamily="18" charset="0"/>
                <a:cs typeface="Times New Roman" panose="02020603050405020304" pitchFamily="18" charset="0"/>
              </a:rPr>
              <a:t>Slide Deck</a:t>
            </a:r>
          </a:p>
        </p:txBody>
      </p:sp>
      <p:sp>
        <p:nvSpPr>
          <p:cNvPr id="3" name="TextBox 2">
            <a:extLst>
              <a:ext uri="{FF2B5EF4-FFF2-40B4-BE49-F238E27FC236}">
                <a16:creationId xmlns:a16="http://schemas.microsoft.com/office/drawing/2014/main" xmlns="" id="{1CC6278D-FAF7-0982-E845-E9279400D010}"/>
              </a:ext>
            </a:extLst>
          </p:cNvPr>
          <p:cNvSpPr txBox="1"/>
          <p:nvPr/>
        </p:nvSpPr>
        <p:spPr>
          <a:xfrm>
            <a:off x="987631" y="6194073"/>
            <a:ext cx="1509079" cy="400110"/>
          </a:xfrm>
          <a:prstGeom prst="rect">
            <a:avLst/>
          </a:prstGeom>
          <a:noFill/>
        </p:spPr>
        <p:txBody>
          <a:bodyPr wrap="square" rtlCol="0" anchor="ctr">
            <a:spAutoFit/>
          </a:bodyPr>
          <a:lstStyle/>
          <a:p>
            <a:r>
              <a:rPr lang="en-US" sz="2000" i="1" dirty="0">
                <a:ln w="12700">
                  <a:solidFill>
                    <a:srgbClr val="7030A0"/>
                  </a:solidFill>
                </a:ln>
                <a:solidFill>
                  <a:srgbClr val="D883FF"/>
                </a:solidFill>
                <a:latin typeface="Times New Roman" panose="02020603050405020304" pitchFamily="18" charset="0"/>
                <a:cs typeface="Times New Roman" panose="02020603050405020304" pitchFamily="18" charset="0"/>
              </a:rPr>
              <a:t>Grade 1</a:t>
            </a:r>
          </a:p>
        </p:txBody>
      </p:sp>
      <p:sp>
        <p:nvSpPr>
          <p:cNvPr id="16" name="TextBox 2">
            <a:extLst>
              <a:ext uri="{FF2B5EF4-FFF2-40B4-BE49-F238E27FC236}">
                <a16:creationId xmlns:lc="http://schemas.openxmlformats.org/drawingml/2006/lockedCanvas" xmlns:a16="http://schemas.microsoft.com/office/drawing/2014/main" xmlns="" id="{B9622B33-0AA9-FDEC-2E98-F851E20E4CD5}"/>
              </a:ext>
            </a:extLst>
          </p:cNvPr>
          <p:cNvSpPr txBox="1"/>
          <p:nvPr/>
        </p:nvSpPr>
        <p:spPr>
          <a:xfrm>
            <a:off x="3141653" y="6070962"/>
            <a:ext cx="3205655"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effectLst/>
                <a:latin typeface="Book Antiqua" panose="02040602050305030304" pitchFamily="18" charset="0"/>
                <a:ea typeface="Aptos" panose="020B0004020202020204" pitchFamily="34" charset="0"/>
                <a:cs typeface="Times New Roman" panose="02020603050405020304" pitchFamily="18" charset="0"/>
              </a:rPr>
              <a:t>Elements of </a:t>
            </a:r>
            <a:r>
              <a:rPr lang="en-US" b="1" dirty="0" smtClean="0">
                <a:latin typeface="Book Antiqua" panose="02040602050305030304" pitchFamily="18" charset="0"/>
                <a:ea typeface="Aptos" panose="020B0004020202020204" pitchFamily="34" charset="0"/>
                <a:cs typeface="Times New Roman" panose="02020603050405020304" pitchFamily="18" charset="0"/>
              </a:rPr>
              <a:t>Music</a:t>
            </a:r>
            <a:endParaRPr lang="en-US" b="1" i="1" dirty="0">
              <a:latin typeface="Book Antiqua" panose="02040602050305030304" pitchFamily="18" charset="0"/>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700" y="1914452"/>
            <a:ext cx="2275193" cy="2359624"/>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67715" y="2040529"/>
            <a:ext cx="2046246" cy="2107469"/>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98708" y="2368733"/>
            <a:ext cx="3219471" cy="1593620"/>
          </a:xfrm>
          <a:prstGeom prst="rect">
            <a:avLst/>
          </a:prstGeom>
        </p:spPr>
      </p:pic>
    </p:spTree>
    <p:extLst>
      <p:ext uri="{BB962C8B-B14F-4D97-AF65-F5344CB8AC3E}">
        <p14:creationId xmlns:p14="http://schemas.microsoft.com/office/powerpoint/2010/main" val="13318850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192.168.100.10\curriculum\Six Red Marbles Inc\346383 CK Visual Arts and Music G K-5_SR and TG\02 Art Files\01 Art\Final Files\CKMusic\Slides\Music-PPT\GK8\Music cards Grade 1_Background\Music cards Grade 1_Background_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a:extLst>
              <a:ext uri="{FF2B5EF4-FFF2-40B4-BE49-F238E27FC236}">
                <a16:creationId xmlns:a16="http://schemas.microsoft.com/office/drawing/2014/main" xmlns="" id="{041C588B-8A79-5BCC-902E-E104A8D5FC66}"/>
              </a:ext>
            </a:extLst>
          </p:cNvPr>
          <p:cNvGraphicFramePr>
            <a:graphicFrameLocks noGrp="1"/>
          </p:cNvGraphicFramePr>
          <p:nvPr>
            <p:extLst>
              <p:ext uri="{D42A27DB-BD31-4B8C-83A1-F6EECF244321}">
                <p14:modId xmlns:p14="http://schemas.microsoft.com/office/powerpoint/2010/main" val="3520879900"/>
              </p:ext>
            </p:extLst>
          </p:nvPr>
        </p:nvGraphicFramePr>
        <p:xfrm>
          <a:off x="186559" y="110820"/>
          <a:ext cx="8770881" cy="698477"/>
        </p:xfrm>
        <a:graphic>
          <a:graphicData uri="http://schemas.openxmlformats.org/drawingml/2006/table">
            <a:tbl>
              <a:tblPr firstRow="1" bandRow="1">
                <a:tableStyleId>{5C22544A-7EE6-4342-B048-85BDC9FD1C3A}</a:tableStyleId>
              </a:tblPr>
              <a:tblGrid>
                <a:gridCol w="738351">
                  <a:extLst>
                    <a:ext uri="{9D8B030D-6E8A-4147-A177-3AD203B41FA5}">
                      <a16:colId xmlns:a16="http://schemas.microsoft.com/office/drawing/2014/main" xmlns="" val="1882900237"/>
                    </a:ext>
                  </a:extLst>
                </a:gridCol>
                <a:gridCol w="8032530">
                  <a:extLst>
                    <a:ext uri="{9D8B030D-6E8A-4147-A177-3AD203B41FA5}">
                      <a16:colId xmlns:a16="http://schemas.microsoft.com/office/drawing/2014/main" xmlns="" val="2160138573"/>
                    </a:ext>
                  </a:extLst>
                </a:gridCol>
              </a:tblGrid>
              <a:tr h="6984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a:solidFill>
                            <a:srgbClr val="211D1E"/>
                          </a:solidFill>
                          <a:effectLst/>
                          <a:latin typeface="Book Antiqua" panose="02040602050305030304" pitchFamily="18" charset="0"/>
                        </a:rPr>
                        <a:t>10</a:t>
                      </a:r>
                      <a:endParaRPr lang="en-US" sz="3600" i="0" dirty="0">
                        <a:solidFill>
                          <a:srgbClr val="211D1E"/>
                        </a:solidFill>
                        <a:effectLst/>
                        <a:latin typeface="Book Antiqua" panose="0204060205030503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tc>
                  <a:txBody>
                    <a:bodyPr/>
                    <a:lstStyle/>
                    <a:p>
                      <a:r>
                        <a:rPr lang="en-GB" sz="2400" i="0" dirty="0" smtClean="0">
                          <a:solidFill>
                            <a:schemeClr val="tx1"/>
                          </a:solidFill>
                          <a:latin typeface="Book Antiqua" panose="02040602050305030304" pitchFamily="18" charset="0"/>
                          <a:cs typeface="Times New Roman" panose="02020603050405020304" pitchFamily="18" charset="0"/>
                        </a:rPr>
                        <a:t>Emotions</a:t>
                      </a:r>
                      <a:endParaRPr lang="en-US" sz="2400" b="0" i="0" dirty="0">
                        <a:solidFill>
                          <a:schemeClr val="tx1"/>
                        </a:solidFill>
                        <a:latin typeface="Book Antiqua" panose="02040602050305030304" pitchFamily="18" charset="0"/>
                        <a:cs typeface="Times New Roman" panose="0202060305040502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extLst>
                  <a:ext uri="{0D108BD9-81ED-4DB2-BD59-A6C34878D82A}">
                    <a16:rowId xmlns:a16="http://schemas.microsoft.com/office/drawing/2014/main" xmlns="" val="1130805421"/>
                  </a:ext>
                </a:extLst>
              </a:tr>
            </a:tbl>
          </a:graphicData>
        </a:graphic>
      </p:graphicFrame>
      <p:cxnSp>
        <p:nvCxnSpPr>
          <p:cNvPr id="7" name="Straight Connector 6">
            <a:extLst>
              <a:ext uri="{FF2B5EF4-FFF2-40B4-BE49-F238E27FC236}">
                <a16:creationId xmlns:a16="http://schemas.microsoft.com/office/drawing/2014/main" xmlns="" id="{263F87C2-3889-6257-D140-B968CBBFA75C}"/>
              </a:ext>
            </a:extLst>
          </p:cNvPr>
          <p:cNvCxnSpPr/>
          <p:nvPr/>
        </p:nvCxnSpPr>
        <p:spPr>
          <a:xfrm>
            <a:off x="262759" y="5988520"/>
            <a:ext cx="855542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xmlns="" id="{21373992-D4ED-A042-40CA-A91EEBDEF5D5}"/>
              </a:ext>
            </a:extLst>
          </p:cNvPr>
          <p:cNvSpPr txBox="1"/>
          <p:nvPr/>
        </p:nvSpPr>
        <p:spPr>
          <a:xfrm>
            <a:off x="154682" y="5949263"/>
            <a:ext cx="3594538" cy="400110"/>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Music </a:t>
            </a:r>
            <a:r>
              <a:rPr lang="en-US" sz="2000" dirty="0">
                <a:latin typeface="Times New Roman" panose="02020603050405020304" pitchFamily="18" charset="0"/>
                <a:cs typeface="Times New Roman" panose="02020603050405020304" pitchFamily="18" charset="0"/>
              </a:rPr>
              <a:t>Slide Deck</a:t>
            </a:r>
          </a:p>
        </p:txBody>
      </p:sp>
      <p:sp>
        <p:nvSpPr>
          <p:cNvPr id="3" name="TextBox 2">
            <a:extLst>
              <a:ext uri="{FF2B5EF4-FFF2-40B4-BE49-F238E27FC236}">
                <a16:creationId xmlns:a16="http://schemas.microsoft.com/office/drawing/2014/main" xmlns="" id="{5A64FF05-E3BB-6A78-1769-A327E0E908F6}"/>
              </a:ext>
            </a:extLst>
          </p:cNvPr>
          <p:cNvSpPr txBox="1"/>
          <p:nvPr/>
        </p:nvSpPr>
        <p:spPr>
          <a:xfrm>
            <a:off x="987631" y="6194073"/>
            <a:ext cx="1509079" cy="400110"/>
          </a:xfrm>
          <a:prstGeom prst="rect">
            <a:avLst/>
          </a:prstGeom>
          <a:noFill/>
        </p:spPr>
        <p:txBody>
          <a:bodyPr wrap="square" rtlCol="0" anchor="ctr">
            <a:spAutoFit/>
          </a:bodyPr>
          <a:lstStyle/>
          <a:p>
            <a:r>
              <a:rPr lang="en-US" sz="2000" i="1" dirty="0">
                <a:ln w="12700">
                  <a:solidFill>
                    <a:srgbClr val="7030A0"/>
                  </a:solidFill>
                </a:ln>
                <a:solidFill>
                  <a:srgbClr val="D883FF"/>
                </a:solidFill>
                <a:latin typeface="Times New Roman" panose="02020603050405020304" pitchFamily="18" charset="0"/>
                <a:cs typeface="Times New Roman" panose="02020603050405020304" pitchFamily="18" charset="0"/>
              </a:rPr>
              <a:t>Grade 1</a:t>
            </a:r>
          </a:p>
        </p:txBody>
      </p:sp>
      <p:sp>
        <p:nvSpPr>
          <p:cNvPr id="9" name="TextBox 2">
            <a:extLst>
              <a:ext uri="{FF2B5EF4-FFF2-40B4-BE49-F238E27FC236}">
                <a16:creationId xmlns:lc="http://schemas.openxmlformats.org/drawingml/2006/lockedCanvas" xmlns:a16="http://schemas.microsoft.com/office/drawing/2014/main" xmlns="" id="{B9622B33-0AA9-FDEC-2E98-F851E20E4CD5}"/>
              </a:ext>
            </a:extLst>
          </p:cNvPr>
          <p:cNvSpPr txBox="1"/>
          <p:nvPr/>
        </p:nvSpPr>
        <p:spPr>
          <a:xfrm>
            <a:off x="3141653" y="6070962"/>
            <a:ext cx="3770875"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dirty="0">
                <a:latin typeface="Book Antiqua" panose="02040602050305030304" pitchFamily="18" charset="0"/>
                <a:ea typeface="Aptos" panose="020B0004020202020204" pitchFamily="34" charset="0"/>
                <a:cs typeface="Times New Roman" panose="02020603050405020304" pitchFamily="18" charset="0"/>
              </a:rPr>
              <a:t>Composers and the Orchestra</a:t>
            </a:r>
            <a:endParaRPr lang="en-US" b="1" i="1" dirty="0">
              <a:latin typeface="Book Antiqua" panose="02040602050305030304" pitchFamily="18" charset="0"/>
            </a:endParaRPr>
          </a:p>
        </p:txBody>
      </p:sp>
      <p:pic>
        <p:nvPicPr>
          <p:cNvPr id="11" name="Picture 10">
            <a:extLst>
              <a:ext uri="{FF2B5EF4-FFF2-40B4-BE49-F238E27FC236}">
                <a16:creationId xmlns:a16="http://schemas.microsoft.com/office/drawing/2014/main" xmlns="" id="{801E8132-E0E4-6F8A-AB68-8F5591A393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3809" y="5995501"/>
            <a:ext cx="1593631" cy="629081"/>
          </a:xfrm>
          <a:prstGeom prst="rect">
            <a:avLst/>
          </a:prstGeom>
          <a:effectLst>
            <a:glow rad="62663">
              <a:schemeClr val="bg1">
                <a:alpha val="0"/>
              </a:schemeClr>
            </a:glow>
          </a:effectLst>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6867" y="1648757"/>
            <a:ext cx="6667203" cy="3612064"/>
          </a:xfrm>
          <a:prstGeom prst="rect">
            <a:avLst/>
          </a:prstGeom>
        </p:spPr>
      </p:pic>
    </p:spTree>
    <p:extLst>
      <p:ext uri="{BB962C8B-B14F-4D97-AF65-F5344CB8AC3E}">
        <p14:creationId xmlns:p14="http://schemas.microsoft.com/office/powerpoint/2010/main" val="42193882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192.168.100.10\curriculum\Six Red Marbles Inc\346383 CK Visual Arts and Music G K-5_SR and TG\02 Art Files\01 Art\Final Files\CKMusic\Slides\Music-PPT\GK8\Music cards Grade 1_Background\Music cards Grade 1_Background_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a:extLst>
              <a:ext uri="{FF2B5EF4-FFF2-40B4-BE49-F238E27FC236}">
                <a16:creationId xmlns:a16="http://schemas.microsoft.com/office/drawing/2014/main" xmlns="" id="{041C588B-8A79-5BCC-902E-E104A8D5FC66}"/>
              </a:ext>
            </a:extLst>
          </p:cNvPr>
          <p:cNvGraphicFramePr>
            <a:graphicFrameLocks noGrp="1"/>
          </p:cNvGraphicFramePr>
          <p:nvPr>
            <p:extLst>
              <p:ext uri="{D42A27DB-BD31-4B8C-83A1-F6EECF244321}">
                <p14:modId xmlns:p14="http://schemas.microsoft.com/office/powerpoint/2010/main" val="4012460795"/>
              </p:ext>
            </p:extLst>
          </p:nvPr>
        </p:nvGraphicFramePr>
        <p:xfrm>
          <a:off x="186559" y="110820"/>
          <a:ext cx="8770881" cy="698477"/>
        </p:xfrm>
        <a:graphic>
          <a:graphicData uri="http://schemas.openxmlformats.org/drawingml/2006/table">
            <a:tbl>
              <a:tblPr firstRow="1" bandRow="1">
                <a:tableStyleId>{5C22544A-7EE6-4342-B048-85BDC9FD1C3A}</a:tableStyleId>
              </a:tblPr>
              <a:tblGrid>
                <a:gridCol w="738351">
                  <a:extLst>
                    <a:ext uri="{9D8B030D-6E8A-4147-A177-3AD203B41FA5}">
                      <a16:colId xmlns:a16="http://schemas.microsoft.com/office/drawing/2014/main" xmlns="" val="1882900237"/>
                    </a:ext>
                  </a:extLst>
                </a:gridCol>
                <a:gridCol w="8032530">
                  <a:extLst>
                    <a:ext uri="{9D8B030D-6E8A-4147-A177-3AD203B41FA5}">
                      <a16:colId xmlns:a16="http://schemas.microsoft.com/office/drawing/2014/main" xmlns="" val="2160138573"/>
                    </a:ext>
                  </a:extLst>
                </a:gridCol>
              </a:tblGrid>
              <a:tr h="6984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a:solidFill>
                            <a:srgbClr val="211D1E"/>
                          </a:solidFill>
                          <a:effectLst/>
                          <a:latin typeface="Book Antiqua" panose="02040602050305030304" pitchFamily="18" charset="0"/>
                        </a:rPr>
                        <a:t>11</a:t>
                      </a:r>
                      <a:endParaRPr lang="en-US" sz="3600" i="0" dirty="0">
                        <a:solidFill>
                          <a:srgbClr val="211D1E"/>
                        </a:solidFill>
                        <a:effectLst/>
                        <a:latin typeface="Book Antiqua" panose="0204060205030503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tc>
                  <a:txBody>
                    <a:bodyPr/>
                    <a:lstStyle/>
                    <a:p>
                      <a:r>
                        <a:rPr lang="en-GB" sz="2400" i="0" dirty="0" smtClean="0">
                          <a:solidFill>
                            <a:schemeClr val="tx1"/>
                          </a:solidFill>
                          <a:latin typeface="Book Antiqua" panose="02040602050305030304" pitchFamily="18" charset="0"/>
                          <a:cs typeface="Times New Roman" panose="02020603050405020304" pitchFamily="18" charset="0"/>
                        </a:rPr>
                        <a:t>The String Family</a:t>
                      </a:r>
                      <a:endParaRPr lang="en-US" sz="2400" b="0" i="0" dirty="0">
                        <a:solidFill>
                          <a:schemeClr val="tx1"/>
                        </a:solidFill>
                        <a:latin typeface="Book Antiqua" panose="02040602050305030304" pitchFamily="18" charset="0"/>
                        <a:cs typeface="Times New Roman" panose="0202060305040502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extLst>
                  <a:ext uri="{0D108BD9-81ED-4DB2-BD59-A6C34878D82A}">
                    <a16:rowId xmlns:a16="http://schemas.microsoft.com/office/drawing/2014/main" xmlns="" val="1130805421"/>
                  </a:ext>
                </a:extLst>
              </a:tr>
            </a:tbl>
          </a:graphicData>
        </a:graphic>
      </p:graphicFrame>
      <p:cxnSp>
        <p:nvCxnSpPr>
          <p:cNvPr id="7" name="Straight Connector 6">
            <a:extLst>
              <a:ext uri="{FF2B5EF4-FFF2-40B4-BE49-F238E27FC236}">
                <a16:creationId xmlns:a16="http://schemas.microsoft.com/office/drawing/2014/main" xmlns="" id="{263F87C2-3889-6257-D140-B968CBBFA75C}"/>
              </a:ext>
            </a:extLst>
          </p:cNvPr>
          <p:cNvCxnSpPr/>
          <p:nvPr/>
        </p:nvCxnSpPr>
        <p:spPr>
          <a:xfrm>
            <a:off x="262759" y="5988520"/>
            <a:ext cx="855542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xmlns="" id="{295ABC95-DF94-BF31-75E1-3B416FAB7E1A}"/>
              </a:ext>
            </a:extLst>
          </p:cNvPr>
          <p:cNvSpPr txBox="1"/>
          <p:nvPr/>
        </p:nvSpPr>
        <p:spPr>
          <a:xfrm>
            <a:off x="154682" y="5949263"/>
            <a:ext cx="3594538" cy="400110"/>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Music </a:t>
            </a:r>
            <a:r>
              <a:rPr lang="en-US" sz="2000" dirty="0">
                <a:latin typeface="Times New Roman" panose="02020603050405020304" pitchFamily="18" charset="0"/>
                <a:cs typeface="Times New Roman" panose="02020603050405020304" pitchFamily="18" charset="0"/>
              </a:rPr>
              <a:t>Slide Deck</a:t>
            </a:r>
          </a:p>
        </p:txBody>
      </p:sp>
      <p:sp>
        <p:nvSpPr>
          <p:cNvPr id="3" name="TextBox 2">
            <a:extLst>
              <a:ext uri="{FF2B5EF4-FFF2-40B4-BE49-F238E27FC236}">
                <a16:creationId xmlns:a16="http://schemas.microsoft.com/office/drawing/2014/main" xmlns="" id="{5625C827-EF02-995E-AA16-C5D87D57394E}"/>
              </a:ext>
            </a:extLst>
          </p:cNvPr>
          <p:cNvSpPr txBox="1"/>
          <p:nvPr/>
        </p:nvSpPr>
        <p:spPr>
          <a:xfrm>
            <a:off x="987631" y="6194073"/>
            <a:ext cx="1509079" cy="400110"/>
          </a:xfrm>
          <a:prstGeom prst="rect">
            <a:avLst/>
          </a:prstGeom>
          <a:noFill/>
        </p:spPr>
        <p:txBody>
          <a:bodyPr wrap="square" rtlCol="0" anchor="ctr">
            <a:spAutoFit/>
          </a:bodyPr>
          <a:lstStyle/>
          <a:p>
            <a:r>
              <a:rPr lang="en-US" sz="2000" i="1" dirty="0">
                <a:ln w="12700">
                  <a:solidFill>
                    <a:srgbClr val="7030A0"/>
                  </a:solidFill>
                </a:ln>
                <a:solidFill>
                  <a:srgbClr val="D883FF"/>
                </a:solidFill>
                <a:latin typeface="Times New Roman" panose="02020603050405020304" pitchFamily="18" charset="0"/>
                <a:cs typeface="Times New Roman" panose="02020603050405020304" pitchFamily="18" charset="0"/>
              </a:rPr>
              <a:t>Grade 1</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081453" y="3959537"/>
            <a:ext cx="1899588" cy="1899588"/>
          </a:xfrm>
          <a:prstGeom prst="rect">
            <a:avLst/>
          </a:prstGeom>
          <a:noFill/>
          <a:effectLst>
            <a:outerShdw blurRad="50800" dist="50800" dir="5400000" algn="ctr" rotWithShape="0">
              <a:srgbClr val="000000">
                <a:alpha val="0"/>
              </a:srgbClr>
            </a:outerShdw>
          </a:effectLst>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682727" y="1463801"/>
            <a:ext cx="1728242" cy="172824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269126" y="1450414"/>
            <a:ext cx="1755016" cy="175501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141617" y="1043144"/>
            <a:ext cx="879565" cy="369332"/>
          </a:xfrm>
          <a:prstGeom prst="rect">
            <a:avLst/>
          </a:prstGeom>
          <a:noFill/>
        </p:spPr>
        <p:txBody>
          <a:bodyPr wrap="square" rtlCol="0">
            <a:spAutoFit/>
          </a:bodyPr>
          <a:lstStyle/>
          <a:p>
            <a:r>
              <a:rPr lang="en-IN" dirty="0" smtClean="0">
                <a:latin typeface="Times New Roman" panose="02020603050405020304" pitchFamily="18" charset="0"/>
                <a:cs typeface="Times New Roman" panose="02020603050405020304" pitchFamily="18" charset="0"/>
              </a:rPr>
              <a:t>violin</a:t>
            </a:r>
            <a:endParaRPr lang="en-IN"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5690662" y="1007890"/>
            <a:ext cx="702939" cy="369332"/>
          </a:xfrm>
          <a:prstGeom prst="rect">
            <a:avLst/>
          </a:prstGeom>
          <a:noFill/>
        </p:spPr>
        <p:txBody>
          <a:bodyPr wrap="square" rtlCol="0">
            <a:spAutoFit/>
          </a:bodyPr>
          <a:lstStyle/>
          <a:p>
            <a:r>
              <a:rPr lang="en-IN" dirty="0" smtClean="0">
                <a:latin typeface="Times New Roman" panose="02020603050405020304" pitchFamily="18" charset="0"/>
                <a:cs typeface="Times New Roman" panose="02020603050405020304" pitchFamily="18" charset="0"/>
              </a:rPr>
              <a:t>viola</a:t>
            </a:r>
            <a:endParaRPr lang="en-IN"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3224348" y="3442385"/>
            <a:ext cx="879565" cy="369332"/>
          </a:xfrm>
          <a:prstGeom prst="rect">
            <a:avLst/>
          </a:prstGeom>
          <a:noFill/>
        </p:spPr>
        <p:txBody>
          <a:bodyPr wrap="square" rtlCol="0">
            <a:spAutoFit/>
          </a:bodyPr>
          <a:lstStyle/>
          <a:p>
            <a:r>
              <a:rPr lang="en-IN" dirty="0" smtClean="0">
                <a:latin typeface="Times New Roman" panose="02020603050405020304" pitchFamily="18" charset="0"/>
                <a:cs typeface="Times New Roman" panose="02020603050405020304" pitchFamily="18" charset="0"/>
              </a:rPr>
              <a:t>cello</a:t>
            </a:r>
            <a:endParaRPr lang="en-IN"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5367022" y="3557007"/>
            <a:ext cx="1350218" cy="369332"/>
          </a:xfrm>
          <a:prstGeom prst="rect">
            <a:avLst/>
          </a:prstGeom>
          <a:noFill/>
        </p:spPr>
        <p:txBody>
          <a:bodyPr wrap="square" rtlCol="0">
            <a:spAutoFit/>
          </a:bodyPr>
          <a:lstStyle/>
          <a:p>
            <a:r>
              <a:rPr lang="en-IN" dirty="0" smtClean="0">
                <a:latin typeface="Times New Roman" panose="02020603050405020304" pitchFamily="18" charset="0"/>
                <a:cs typeface="Times New Roman" panose="02020603050405020304" pitchFamily="18" charset="0"/>
              </a:rPr>
              <a:t>double bass</a:t>
            </a:r>
            <a:endParaRPr lang="en-IN"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81174" y="3893213"/>
            <a:ext cx="1965912" cy="1965912"/>
          </a:xfrm>
          <a:prstGeom prst="rect">
            <a:avLst/>
          </a:prstGeom>
        </p:spPr>
      </p:pic>
      <p:sp>
        <p:nvSpPr>
          <p:cNvPr id="17" name="TextBox 2">
            <a:extLst>
              <a:ext uri="{FF2B5EF4-FFF2-40B4-BE49-F238E27FC236}">
                <a16:creationId xmlns:lc="http://schemas.openxmlformats.org/drawingml/2006/lockedCanvas" xmlns:a16="http://schemas.microsoft.com/office/drawing/2014/main" xmlns="" id="{B9622B33-0AA9-FDEC-2E98-F851E20E4CD5}"/>
              </a:ext>
            </a:extLst>
          </p:cNvPr>
          <p:cNvSpPr txBox="1"/>
          <p:nvPr/>
        </p:nvSpPr>
        <p:spPr>
          <a:xfrm>
            <a:off x="3141653" y="6054184"/>
            <a:ext cx="3770875"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dirty="0">
                <a:latin typeface="Book Antiqua" panose="02040602050305030304" pitchFamily="18" charset="0"/>
                <a:ea typeface="Aptos" panose="020B0004020202020204" pitchFamily="34" charset="0"/>
                <a:cs typeface="Times New Roman" panose="02020603050405020304" pitchFamily="18" charset="0"/>
              </a:rPr>
              <a:t>Composers and the Orchestra</a:t>
            </a:r>
            <a:endParaRPr lang="en-US" b="1" i="1" dirty="0">
              <a:latin typeface="Book Antiqua" panose="02040602050305030304" pitchFamily="18" charset="0"/>
            </a:endParaRPr>
          </a:p>
        </p:txBody>
      </p:sp>
      <p:pic>
        <p:nvPicPr>
          <p:cNvPr id="19" name="Picture 18">
            <a:extLst>
              <a:ext uri="{FF2B5EF4-FFF2-40B4-BE49-F238E27FC236}">
                <a16:creationId xmlns:a16="http://schemas.microsoft.com/office/drawing/2014/main" xmlns="" id="{801E8132-E0E4-6F8A-AB68-8F5591A393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63809" y="5995501"/>
            <a:ext cx="1593631" cy="629081"/>
          </a:xfrm>
          <a:prstGeom prst="rect">
            <a:avLst/>
          </a:prstGeom>
          <a:effectLst>
            <a:glow rad="62663">
              <a:schemeClr val="bg1">
                <a:alpha val="0"/>
              </a:schemeClr>
            </a:glow>
          </a:effectLst>
        </p:spPr>
      </p:pic>
    </p:spTree>
    <p:extLst>
      <p:ext uri="{BB962C8B-B14F-4D97-AF65-F5344CB8AC3E}">
        <p14:creationId xmlns:p14="http://schemas.microsoft.com/office/powerpoint/2010/main" val="12864214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192.168.100.10\curriculum\Six Red Marbles Inc\346383 CK Visual Arts and Music G K-5_SR and TG\02 Art Files\01 Art\Final Files\CKMusic\Slides\Music-PPT\GK8\Music cards Grade 1_Background\Music cards Grade 1_Background_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a:extLst>
              <a:ext uri="{FF2B5EF4-FFF2-40B4-BE49-F238E27FC236}">
                <a16:creationId xmlns:a16="http://schemas.microsoft.com/office/drawing/2014/main" xmlns="" id="{041C588B-8A79-5BCC-902E-E104A8D5FC66}"/>
              </a:ext>
            </a:extLst>
          </p:cNvPr>
          <p:cNvGraphicFramePr>
            <a:graphicFrameLocks noGrp="1"/>
          </p:cNvGraphicFramePr>
          <p:nvPr>
            <p:extLst>
              <p:ext uri="{D42A27DB-BD31-4B8C-83A1-F6EECF244321}">
                <p14:modId xmlns:p14="http://schemas.microsoft.com/office/powerpoint/2010/main" val="1432829202"/>
              </p:ext>
            </p:extLst>
          </p:nvPr>
        </p:nvGraphicFramePr>
        <p:xfrm>
          <a:off x="186559" y="110820"/>
          <a:ext cx="8770881" cy="698477"/>
        </p:xfrm>
        <a:graphic>
          <a:graphicData uri="http://schemas.openxmlformats.org/drawingml/2006/table">
            <a:tbl>
              <a:tblPr firstRow="1" bandRow="1">
                <a:tableStyleId>{5C22544A-7EE6-4342-B048-85BDC9FD1C3A}</a:tableStyleId>
              </a:tblPr>
              <a:tblGrid>
                <a:gridCol w="738351">
                  <a:extLst>
                    <a:ext uri="{9D8B030D-6E8A-4147-A177-3AD203B41FA5}">
                      <a16:colId xmlns:a16="http://schemas.microsoft.com/office/drawing/2014/main" xmlns="" val="1882900237"/>
                    </a:ext>
                  </a:extLst>
                </a:gridCol>
                <a:gridCol w="8032530">
                  <a:extLst>
                    <a:ext uri="{9D8B030D-6E8A-4147-A177-3AD203B41FA5}">
                      <a16:colId xmlns:a16="http://schemas.microsoft.com/office/drawing/2014/main" xmlns="" val="2160138573"/>
                    </a:ext>
                  </a:extLst>
                </a:gridCol>
              </a:tblGrid>
              <a:tr h="6984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a:solidFill>
                            <a:srgbClr val="211D1E"/>
                          </a:solidFill>
                          <a:effectLst/>
                          <a:latin typeface="Book Antiqua" panose="02040602050305030304" pitchFamily="18" charset="0"/>
                        </a:rPr>
                        <a:t>12</a:t>
                      </a:r>
                      <a:endParaRPr lang="en-US" sz="3600" i="0" dirty="0">
                        <a:solidFill>
                          <a:srgbClr val="211D1E"/>
                        </a:solidFill>
                        <a:effectLst/>
                        <a:latin typeface="Book Antiqua" panose="0204060205030503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i="0" dirty="0" smtClean="0">
                          <a:solidFill>
                            <a:schemeClr val="tx1"/>
                          </a:solidFill>
                          <a:latin typeface="Book Antiqua" panose="02040602050305030304" pitchFamily="18" charset="0"/>
                          <a:cs typeface="Times New Roman" panose="02020603050405020304" pitchFamily="18" charset="0"/>
                        </a:rPr>
                        <a:t>The Woodwind Family</a:t>
                      </a:r>
                      <a:endParaRPr lang="en-US" sz="2400" b="0" i="0" dirty="0">
                        <a:solidFill>
                          <a:schemeClr val="tx1"/>
                        </a:solidFill>
                        <a:effectLst/>
                        <a:latin typeface="Book Antiqua" panose="0204060205030503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extLst>
                  <a:ext uri="{0D108BD9-81ED-4DB2-BD59-A6C34878D82A}">
                    <a16:rowId xmlns:a16="http://schemas.microsoft.com/office/drawing/2014/main" xmlns="" val="1130805421"/>
                  </a:ext>
                </a:extLst>
              </a:tr>
            </a:tbl>
          </a:graphicData>
        </a:graphic>
      </p:graphicFrame>
      <p:cxnSp>
        <p:nvCxnSpPr>
          <p:cNvPr id="7" name="Straight Connector 6">
            <a:extLst>
              <a:ext uri="{FF2B5EF4-FFF2-40B4-BE49-F238E27FC236}">
                <a16:creationId xmlns:a16="http://schemas.microsoft.com/office/drawing/2014/main" xmlns="" id="{263F87C2-3889-6257-D140-B968CBBFA75C}"/>
              </a:ext>
            </a:extLst>
          </p:cNvPr>
          <p:cNvCxnSpPr/>
          <p:nvPr/>
        </p:nvCxnSpPr>
        <p:spPr>
          <a:xfrm>
            <a:off x="262759" y="5988520"/>
            <a:ext cx="855542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xmlns="" id="{05767B3E-D388-7DF6-F0D7-64F3A7E7996E}"/>
              </a:ext>
            </a:extLst>
          </p:cNvPr>
          <p:cNvSpPr txBox="1"/>
          <p:nvPr/>
        </p:nvSpPr>
        <p:spPr>
          <a:xfrm>
            <a:off x="154682" y="5949263"/>
            <a:ext cx="3594538" cy="400110"/>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Music </a:t>
            </a:r>
            <a:r>
              <a:rPr lang="en-US" sz="2000" dirty="0">
                <a:latin typeface="Times New Roman" panose="02020603050405020304" pitchFamily="18" charset="0"/>
                <a:cs typeface="Times New Roman" panose="02020603050405020304" pitchFamily="18" charset="0"/>
              </a:rPr>
              <a:t>Slide Deck</a:t>
            </a:r>
          </a:p>
        </p:txBody>
      </p:sp>
      <p:sp>
        <p:nvSpPr>
          <p:cNvPr id="3" name="TextBox 2">
            <a:extLst>
              <a:ext uri="{FF2B5EF4-FFF2-40B4-BE49-F238E27FC236}">
                <a16:creationId xmlns:a16="http://schemas.microsoft.com/office/drawing/2014/main" xmlns="" id="{4DEDC77A-5E24-9D96-EB9B-F7D56258C5DB}"/>
              </a:ext>
            </a:extLst>
          </p:cNvPr>
          <p:cNvSpPr txBox="1"/>
          <p:nvPr/>
        </p:nvSpPr>
        <p:spPr>
          <a:xfrm>
            <a:off x="987631" y="6194073"/>
            <a:ext cx="1509079" cy="400110"/>
          </a:xfrm>
          <a:prstGeom prst="rect">
            <a:avLst/>
          </a:prstGeom>
          <a:noFill/>
        </p:spPr>
        <p:txBody>
          <a:bodyPr wrap="square" rtlCol="0" anchor="ctr">
            <a:spAutoFit/>
          </a:bodyPr>
          <a:lstStyle/>
          <a:p>
            <a:r>
              <a:rPr lang="en-US" sz="2000" i="1" dirty="0">
                <a:ln w="12700">
                  <a:solidFill>
                    <a:srgbClr val="7030A0"/>
                  </a:solidFill>
                </a:ln>
                <a:solidFill>
                  <a:srgbClr val="D883FF"/>
                </a:solidFill>
                <a:latin typeface="Times New Roman" panose="02020603050405020304" pitchFamily="18" charset="0"/>
                <a:cs typeface="Times New Roman" panose="02020603050405020304" pitchFamily="18" charset="0"/>
              </a:rPr>
              <a:t>Grade 1</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676452" flipH="1" flipV="1">
            <a:off x="-23676" y="2306545"/>
            <a:ext cx="2914151" cy="2914151"/>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76996">
            <a:off x="1920804" y="2216338"/>
            <a:ext cx="3089132" cy="3089132"/>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880748">
            <a:off x="4169659" y="2448665"/>
            <a:ext cx="2707738" cy="2707738"/>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230028" flipV="1">
            <a:off x="6181476" y="2401352"/>
            <a:ext cx="3073899" cy="3073899"/>
          </a:xfrm>
          <a:prstGeom prst="rect">
            <a:avLst/>
          </a:prstGeom>
        </p:spPr>
      </p:pic>
      <p:sp>
        <p:nvSpPr>
          <p:cNvPr id="14" name="TextBox 13"/>
          <p:cNvSpPr txBox="1"/>
          <p:nvPr/>
        </p:nvSpPr>
        <p:spPr>
          <a:xfrm>
            <a:off x="2201896" y="1896810"/>
            <a:ext cx="879565" cy="369332"/>
          </a:xfrm>
          <a:prstGeom prst="rect">
            <a:avLst/>
          </a:prstGeom>
          <a:noFill/>
        </p:spPr>
        <p:txBody>
          <a:bodyPr wrap="square" rtlCol="0">
            <a:spAutoFit/>
          </a:bodyPr>
          <a:lstStyle/>
          <a:p>
            <a:r>
              <a:rPr lang="en-IN" dirty="0" smtClean="0">
                <a:latin typeface="Times New Roman" panose="02020603050405020304" pitchFamily="18" charset="0"/>
                <a:cs typeface="Times New Roman" panose="02020603050405020304" pitchFamily="18" charset="0"/>
              </a:rPr>
              <a:t>flute</a:t>
            </a:r>
            <a:endParaRPr lang="en-IN"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3887113" y="1901119"/>
            <a:ext cx="879565" cy="369332"/>
          </a:xfrm>
          <a:prstGeom prst="rect">
            <a:avLst/>
          </a:prstGeom>
          <a:noFill/>
        </p:spPr>
        <p:txBody>
          <a:bodyPr wrap="square" rtlCol="0">
            <a:spAutoFit/>
          </a:bodyPr>
          <a:lstStyle/>
          <a:p>
            <a:r>
              <a:rPr lang="en-IN" dirty="0" smtClean="0">
                <a:latin typeface="Times New Roman" panose="02020603050405020304" pitchFamily="18" charset="0"/>
                <a:cs typeface="Times New Roman" panose="02020603050405020304" pitchFamily="18" charset="0"/>
              </a:rPr>
              <a:t>clarinet</a:t>
            </a:r>
            <a:endParaRPr lang="en-IN"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6021976" y="1932437"/>
            <a:ext cx="879565" cy="369332"/>
          </a:xfrm>
          <a:prstGeom prst="rect">
            <a:avLst/>
          </a:prstGeom>
          <a:noFill/>
        </p:spPr>
        <p:txBody>
          <a:bodyPr wrap="square" rtlCol="0">
            <a:spAutoFit/>
          </a:bodyPr>
          <a:lstStyle/>
          <a:p>
            <a:r>
              <a:rPr lang="en-IN" dirty="0" smtClean="0">
                <a:latin typeface="Times New Roman" panose="02020603050405020304" pitchFamily="18" charset="0"/>
                <a:cs typeface="Times New Roman" panose="02020603050405020304" pitchFamily="18" charset="0"/>
              </a:rPr>
              <a:t>oboe</a:t>
            </a:r>
            <a:endParaRPr lang="en-IN"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7818961" y="2031769"/>
            <a:ext cx="999218" cy="369332"/>
          </a:xfrm>
          <a:prstGeom prst="rect">
            <a:avLst/>
          </a:prstGeom>
          <a:noFill/>
        </p:spPr>
        <p:txBody>
          <a:bodyPr wrap="square" rtlCol="0">
            <a:spAutoFit/>
          </a:bodyPr>
          <a:lstStyle/>
          <a:p>
            <a:r>
              <a:rPr lang="en-IN" dirty="0" smtClean="0">
                <a:latin typeface="Times New Roman" panose="02020603050405020304" pitchFamily="18" charset="0"/>
                <a:cs typeface="Times New Roman" panose="02020603050405020304" pitchFamily="18" charset="0"/>
              </a:rPr>
              <a:t>bassoon</a:t>
            </a:r>
            <a:endParaRPr lang="en-IN" dirty="0">
              <a:latin typeface="Times New Roman" panose="02020603050405020304" pitchFamily="18" charset="0"/>
              <a:cs typeface="Times New Roman" panose="02020603050405020304" pitchFamily="18" charset="0"/>
            </a:endParaRPr>
          </a:p>
        </p:txBody>
      </p:sp>
      <p:sp>
        <p:nvSpPr>
          <p:cNvPr id="19" name="TextBox 2">
            <a:extLst>
              <a:ext uri="{FF2B5EF4-FFF2-40B4-BE49-F238E27FC236}">
                <a16:creationId xmlns:lc="http://schemas.openxmlformats.org/drawingml/2006/lockedCanvas" xmlns:a16="http://schemas.microsoft.com/office/drawing/2014/main" xmlns="" id="{B9622B33-0AA9-FDEC-2E98-F851E20E4CD5}"/>
              </a:ext>
            </a:extLst>
          </p:cNvPr>
          <p:cNvSpPr txBox="1"/>
          <p:nvPr/>
        </p:nvSpPr>
        <p:spPr>
          <a:xfrm>
            <a:off x="3141653" y="6070962"/>
            <a:ext cx="3770875"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dirty="0">
                <a:latin typeface="Book Antiqua" panose="02040602050305030304" pitchFamily="18" charset="0"/>
                <a:ea typeface="Aptos" panose="020B0004020202020204" pitchFamily="34" charset="0"/>
                <a:cs typeface="Times New Roman" panose="02020603050405020304" pitchFamily="18" charset="0"/>
              </a:rPr>
              <a:t>Composers and the Orchestra</a:t>
            </a:r>
            <a:endParaRPr lang="en-US" b="1" i="1" dirty="0">
              <a:latin typeface="Book Antiqua" panose="02040602050305030304" pitchFamily="18" charset="0"/>
            </a:endParaRPr>
          </a:p>
        </p:txBody>
      </p:sp>
      <p:pic>
        <p:nvPicPr>
          <p:cNvPr id="20" name="Picture 19">
            <a:extLst>
              <a:ext uri="{FF2B5EF4-FFF2-40B4-BE49-F238E27FC236}">
                <a16:creationId xmlns:a16="http://schemas.microsoft.com/office/drawing/2014/main" xmlns="" id="{801E8132-E0E4-6F8A-AB68-8F5591A393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63809" y="5995501"/>
            <a:ext cx="1593631" cy="629081"/>
          </a:xfrm>
          <a:prstGeom prst="rect">
            <a:avLst/>
          </a:prstGeom>
          <a:effectLst>
            <a:glow rad="62663">
              <a:schemeClr val="bg1">
                <a:alpha val="0"/>
              </a:schemeClr>
            </a:glow>
          </a:effectLst>
        </p:spPr>
      </p:pic>
    </p:spTree>
    <p:extLst>
      <p:ext uri="{BB962C8B-B14F-4D97-AF65-F5344CB8AC3E}">
        <p14:creationId xmlns:p14="http://schemas.microsoft.com/office/powerpoint/2010/main" val="17553562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192.168.100.10\curriculum\Six Red Marbles Inc\346383 CK Visual Arts and Music G K-5_SR and TG\02 Art Files\01 Art\Final Files\CKMusic\Slides\Music-PPT\GK8\Music cards Grade 1_Background\Music cards Grade 1_Background_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801E8132-E0E4-6F8A-AB68-8F5591A393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3810" y="5995501"/>
            <a:ext cx="1593629" cy="629081"/>
          </a:xfrm>
          <a:prstGeom prst="rect">
            <a:avLst/>
          </a:prstGeom>
          <a:effectLst>
            <a:glow rad="62663">
              <a:schemeClr val="bg1">
                <a:alpha val="0"/>
              </a:schemeClr>
            </a:glow>
          </a:effectLst>
        </p:spPr>
      </p:pic>
      <p:graphicFrame>
        <p:nvGraphicFramePr>
          <p:cNvPr id="6" name="Table 5">
            <a:extLst>
              <a:ext uri="{FF2B5EF4-FFF2-40B4-BE49-F238E27FC236}">
                <a16:creationId xmlns:a16="http://schemas.microsoft.com/office/drawing/2014/main" xmlns="" id="{041C588B-8A79-5BCC-902E-E104A8D5FC66}"/>
              </a:ext>
            </a:extLst>
          </p:cNvPr>
          <p:cNvGraphicFramePr>
            <a:graphicFrameLocks noGrp="1"/>
          </p:cNvGraphicFramePr>
          <p:nvPr>
            <p:extLst>
              <p:ext uri="{D42A27DB-BD31-4B8C-83A1-F6EECF244321}">
                <p14:modId xmlns:p14="http://schemas.microsoft.com/office/powerpoint/2010/main" val="3023159704"/>
              </p:ext>
            </p:extLst>
          </p:nvPr>
        </p:nvGraphicFramePr>
        <p:xfrm>
          <a:off x="186559" y="110820"/>
          <a:ext cx="8770881" cy="698477"/>
        </p:xfrm>
        <a:graphic>
          <a:graphicData uri="http://schemas.openxmlformats.org/drawingml/2006/table">
            <a:tbl>
              <a:tblPr firstRow="1" bandRow="1">
                <a:tableStyleId>{5C22544A-7EE6-4342-B048-85BDC9FD1C3A}</a:tableStyleId>
              </a:tblPr>
              <a:tblGrid>
                <a:gridCol w="738351">
                  <a:extLst>
                    <a:ext uri="{9D8B030D-6E8A-4147-A177-3AD203B41FA5}">
                      <a16:colId xmlns:a16="http://schemas.microsoft.com/office/drawing/2014/main" xmlns="" val="1882900237"/>
                    </a:ext>
                  </a:extLst>
                </a:gridCol>
                <a:gridCol w="8032530">
                  <a:extLst>
                    <a:ext uri="{9D8B030D-6E8A-4147-A177-3AD203B41FA5}">
                      <a16:colId xmlns:a16="http://schemas.microsoft.com/office/drawing/2014/main" xmlns="" val="2160138573"/>
                    </a:ext>
                  </a:extLst>
                </a:gridCol>
              </a:tblGrid>
              <a:tr h="6984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a:solidFill>
                            <a:srgbClr val="211D1E"/>
                          </a:solidFill>
                          <a:effectLst/>
                          <a:latin typeface="Book Antiqua" panose="02040602050305030304" pitchFamily="18" charset="0"/>
                        </a:rPr>
                        <a:t>13</a:t>
                      </a:r>
                      <a:endParaRPr lang="en-US" sz="3600" i="0" dirty="0">
                        <a:solidFill>
                          <a:srgbClr val="211D1E"/>
                        </a:solidFill>
                        <a:effectLst/>
                        <a:latin typeface="Book Antiqua" panose="0204060205030503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i="0" dirty="0" smtClean="0">
                          <a:solidFill>
                            <a:schemeClr val="tx1"/>
                          </a:solidFill>
                          <a:latin typeface="Book Antiqua" panose="02040602050305030304" pitchFamily="18" charset="0"/>
                          <a:cs typeface="Times New Roman" panose="02020603050405020304" pitchFamily="18" charset="0"/>
                        </a:rPr>
                        <a:t>The Brass Family</a:t>
                      </a:r>
                      <a:endParaRPr lang="en-US" sz="2400" b="0" i="0" dirty="0">
                        <a:solidFill>
                          <a:schemeClr val="tx1"/>
                        </a:solidFill>
                        <a:latin typeface="Book Antiqua" panose="0204060205030503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extLst>
                  <a:ext uri="{0D108BD9-81ED-4DB2-BD59-A6C34878D82A}">
                    <a16:rowId xmlns:a16="http://schemas.microsoft.com/office/drawing/2014/main" xmlns="" val="1130805421"/>
                  </a:ext>
                </a:extLst>
              </a:tr>
            </a:tbl>
          </a:graphicData>
        </a:graphic>
      </p:graphicFrame>
      <p:cxnSp>
        <p:nvCxnSpPr>
          <p:cNvPr id="7" name="Straight Connector 6">
            <a:extLst>
              <a:ext uri="{FF2B5EF4-FFF2-40B4-BE49-F238E27FC236}">
                <a16:creationId xmlns:a16="http://schemas.microsoft.com/office/drawing/2014/main" xmlns="" id="{263F87C2-3889-6257-D140-B968CBBFA75C}"/>
              </a:ext>
            </a:extLst>
          </p:cNvPr>
          <p:cNvCxnSpPr/>
          <p:nvPr/>
        </p:nvCxnSpPr>
        <p:spPr>
          <a:xfrm>
            <a:off x="262759" y="5988520"/>
            <a:ext cx="855542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xmlns="" id="{3B327486-A86F-DAD6-2657-FA72CDA6FA66}"/>
              </a:ext>
            </a:extLst>
          </p:cNvPr>
          <p:cNvSpPr txBox="1"/>
          <p:nvPr/>
        </p:nvSpPr>
        <p:spPr>
          <a:xfrm>
            <a:off x="154682" y="5949263"/>
            <a:ext cx="3594538" cy="400110"/>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Music </a:t>
            </a:r>
            <a:r>
              <a:rPr lang="en-US" sz="2000" dirty="0">
                <a:latin typeface="Times New Roman" panose="02020603050405020304" pitchFamily="18" charset="0"/>
                <a:cs typeface="Times New Roman" panose="02020603050405020304" pitchFamily="18" charset="0"/>
              </a:rPr>
              <a:t>Slide Deck</a:t>
            </a:r>
          </a:p>
        </p:txBody>
      </p:sp>
      <p:sp>
        <p:nvSpPr>
          <p:cNvPr id="3" name="TextBox 2">
            <a:extLst>
              <a:ext uri="{FF2B5EF4-FFF2-40B4-BE49-F238E27FC236}">
                <a16:creationId xmlns:a16="http://schemas.microsoft.com/office/drawing/2014/main" xmlns="" id="{2415229A-DB63-32B5-887B-1C044DC9E6CC}"/>
              </a:ext>
            </a:extLst>
          </p:cNvPr>
          <p:cNvSpPr txBox="1"/>
          <p:nvPr/>
        </p:nvSpPr>
        <p:spPr>
          <a:xfrm>
            <a:off x="987631" y="6194073"/>
            <a:ext cx="1509079" cy="400110"/>
          </a:xfrm>
          <a:prstGeom prst="rect">
            <a:avLst/>
          </a:prstGeom>
          <a:noFill/>
        </p:spPr>
        <p:txBody>
          <a:bodyPr wrap="square" rtlCol="0" anchor="ctr">
            <a:spAutoFit/>
          </a:bodyPr>
          <a:lstStyle/>
          <a:p>
            <a:r>
              <a:rPr lang="en-US" sz="2000" i="1" dirty="0">
                <a:ln w="12700">
                  <a:solidFill>
                    <a:srgbClr val="7030A0"/>
                  </a:solidFill>
                </a:ln>
                <a:solidFill>
                  <a:srgbClr val="D883FF"/>
                </a:solidFill>
                <a:latin typeface="Times New Roman" panose="02020603050405020304" pitchFamily="18" charset="0"/>
                <a:cs typeface="Times New Roman" panose="02020603050405020304" pitchFamily="18" charset="0"/>
              </a:rPr>
              <a:t>Grade 1</a:t>
            </a: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32029" b="32687"/>
          <a:stretch/>
        </p:blipFill>
        <p:spPr>
          <a:xfrm>
            <a:off x="1486658" y="1720488"/>
            <a:ext cx="2789038" cy="984070"/>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t="33727" b="30166"/>
          <a:stretch/>
        </p:blipFill>
        <p:spPr>
          <a:xfrm>
            <a:off x="4869651" y="1801688"/>
            <a:ext cx="3075124" cy="1110316"/>
          </a:xfrm>
          <a:prstGeom prst="rect">
            <a:avLst/>
          </a:prstGeom>
        </p:spPr>
      </p:pic>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t="19748" b="15131"/>
          <a:stretch/>
        </p:blipFill>
        <p:spPr>
          <a:xfrm>
            <a:off x="1486658" y="3917953"/>
            <a:ext cx="2594354" cy="1689464"/>
          </a:xfrm>
          <a:prstGeom prst="rect">
            <a:avLst/>
          </a:prstGeom>
        </p:spPr>
      </p:pic>
      <p:pic>
        <p:nvPicPr>
          <p:cNvPr id="15" name="Picture 14"/>
          <p:cNvPicPr>
            <a:picLocks noChangeAspect="1"/>
          </p:cNvPicPr>
          <p:nvPr/>
        </p:nvPicPr>
        <p:blipFill rotWithShape="1">
          <a:blip r:embed="rId7">
            <a:extLst>
              <a:ext uri="{28A0092B-C50C-407E-A947-70E740481C1C}">
                <a14:useLocalDpi xmlns:a14="http://schemas.microsoft.com/office/drawing/2010/main" val="0"/>
              </a:ext>
            </a:extLst>
          </a:blip>
          <a:srcRect l="4511" t="24802" r="5133" b="23995"/>
          <a:stretch/>
        </p:blipFill>
        <p:spPr>
          <a:xfrm rot="16200000" flipH="1" flipV="1">
            <a:off x="5343686" y="4193067"/>
            <a:ext cx="2108240" cy="1194707"/>
          </a:xfrm>
          <a:prstGeom prst="rect">
            <a:avLst/>
          </a:prstGeom>
        </p:spPr>
      </p:pic>
      <p:sp>
        <p:nvSpPr>
          <p:cNvPr id="16" name="TextBox 15"/>
          <p:cNvSpPr txBox="1"/>
          <p:nvPr/>
        </p:nvSpPr>
        <p:spPr>
          <a:xfrm>
            <a:off x="2366554" y="1376376"/>
            <a:ext cx="1003663" cy="369332"/>
          </a:xfrm>
          <a:prstGeom prst="rect">
            <a:avLst/>
          </a:prstGeom>
          <a:noFill/>
        </p:spPr>
        <p:txBody>
          <a:bodyPr wrap="square" rtlCol="0">
            <a:spAutoFit/>
          </a:bodyPr>
          <a:lstStyle/>
          <a:p>
            <a:r>
              <a:rPr lang="en-IN" dirty="0" smtClean="0">
                <a:latin typeface="Times New Roman" panose="02020603050405020304" pitchFamily="18" charset="0"/>
                <a:cs typeface="Times New Roman" panose="02020603050405020304" pitchFamily="18" charset="0"/>
              </a:rPr>
              <a:t>trumpet</a:t>
            </a:r>
            <a:endParaRPr lang="en-IN"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5800453" y="1366952"/>
            <a:ext cx="1088027" cy="369332"/>
          </a:xfrm>
          <a:prstGeom prst="rect">
            <a:avLst/>
          </a:prstGeom>
          <a:noFill/>
        </p:spPr>
        <p:txBody>
          <a:bodyPr wrap="square" rtlCol="0">
            <a:spAutoFit/>
          </a:bodyPr>
          <a:lstStyle/>
          <a:p>
            <a:r>
              <a:rPr lang="en-IN" dirty="0" smtClean="0">
                <a:latin typeface="Times New Roman" panose="02020603050405020304" pitchFamily="18" charset="0"/>
                <a:cs typeface="Times New Roman" panose="02020603050405020304" pitchFamily="18" charset="0"/>
              </a:rPr>
              <a:t>trombone</a:t>
            </a:r>
            <a:endParaRPr lang="en-IN"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2014570" y="3366967"/>
            <a:ext cx="1355647" cy="369332"/>
          </a:xfrm>
          <a:prstGeom prst="rect">
            <a:avLst/>
          </a:prstGeom>
          <a:noFill/>
        </p:spPr>
        <p:txBody>
          <a:bodyPr wrap="square" rtlCol="0">
            <a:spAutoFit/>
          </a:bodyPr>
          <a:lstStyle/>
          <a:p>
            <a:r>
              <a:rPr lang="en-IN" dirty="0" smtClean="0">
                <a:latin typeface="Times New Roman" panose="02020603050405020304" pitchFamily="18" charset="0"/>
                <a:cs typeface="Times New Roman" panose="02020603050405020304" pitchFamily="18" charset="0"/>
              </a:rPr>
              <a:t>French horn</a:t>
            </a:r>
            <a:endParaRPr lang="en-IN"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6075774" y="3366967"/>
            <a:ext cx="662878" cy="369332"/>
          </a:xfrm>
          <a:prstGeom prst="rect">
            <a:avLst/>
          </a:prstGeom>
          <a:noFill/>
        </p:spPr>
        <p:txBody>
          <a:bodyPr wrap="square" rtlCol="0">
            <a:spAutoFit/>
          </a:bodyPr>
          <a:lstStyle/>
          <a:p>
            <a:r>
              <a:rPr lang="en-IN" dirty="0" smtClean="0">
                <a:latin typeface="Times New Roman" panose="02020603050405020304" pitchFamily="18" charset="0"/>
                <a:cs typeface="Times New Roman" panose="02020603050405020304" pitchFamily="18" charset="0"/>
              </a:rPr>
              <a:t>tuba</a:t>
            </a:r>
            <a:endParaRPr lang="en-IN" dirty="0">
              <a:latin typeface="Times New Roman" panose="02020603050405020304" pitchFamily="18" charset="0"/>
              <a:cs typeface="Times New Roman" panose="02020603050405020304" pitchFamily="18" charset="0"/>
            </a:endParaRPr>
          </a:p>
        </p:txBody>
      </p:sp>
      <p:sp>
        <p:nvSpPr>
          <p:cNvPr id="21" name="TextBox 2">
            <a:extLst>
              <a:ext uri="{FF2B5EF4-FFF2-40B4-BE49-F238E27FC236}">
                <a16:creationId xmlns:lc="http://schemas.openxmlformats.org/drawingml/2006/lockedCanvas" xmlns:a16="http://schemas.microsoft.com/office/drawing/2014/main" xmlns="" id="{B9622B33-0AA9-FDEC-2E98-F851E20E4CD5}"/>
              </a:ext>
            </a:extLst>
          </p:cNvPr>
          <p:cNvSpPr txBox="1"/>
          <p:nvPr/>
        </p:nvSpPr>
        <p:spPr>
          <a:xfrm>
            <a:off x="3141653" y="6070962"/>
            <a:ext cx="3770875"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dirty="0">
                <a:latin typeface="Book Antiqua" panose="02040602050305030304" pitchFamily="18" charset="0"/>
                <a:ea typeface="Aptos" panose="020B0004020202020204" pitchFamily="34" charset="0"/>
                <a:cs typeface="Times New Roman" panose="02020603050405020304" pitchFamily="18" charset="0"/>
              </a:rPr>
              <a:t>Composers and the Orchestra</a:t>
            </a:r>
            <a:endParaRPr lang="en-US" b="1" i="1" dirty="0">
              <a:latin typeface="Book Antiqua" panose="02040602050305030304" pitchFamily="18" charset="0"/>
            </a:endParaRPr>
          </a:p>
        </p:txBody>
      </p:sp>
    </p:spTree>
    <p:extLst>
      <p:ext uri="{BB962C8B-B14F-4D97-AF65-F5344CB8AC3E}">
        <p14:creationId xmlns:p14="http://schemas.microsoft.com/office/powerpoint/2010/main" val="16446322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192.168.100.10\curriculum\Six Red Marbles Inc\346383 CK Visual Arts and Music G K-5_SR and TG\02 Art Files\01 Art\Final Files\CKMusic\Slides\Music-PPT\GK8\Music cards Grade 1_Background\Music cards Grade 1_Background_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801E8132-E0E4-6F8A-AB68-8F5591A393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3810" y="5995501"/>
            <a:ext cx="1593629" cy="629081"/>
          </a:xfrm>
          <a:prstGeom prst="rect">
            <a:avLst/>
          </a:prstGeom>
          <a:effectLst>
            <a:glow rad="62663">
              <a:schemeClr val="bg1">
                <a:alpha val="0"/>
              </a:schemeClr>
            </a:glow>
          </a:effectLst>
        </p:spPr>
      </p:pic>
      <p:graphicFrame>
        <p:nvGraphicFramePr>
          <p:cNvPr id="6" name="Table 5">
            <a:extLst>
              <a:ext uri="{FF2B5EF4-FFF2-40B4-BE49-F238E27FC236}">
                <a16:creationId xmlns:a16="http://schemas.microsoft.com/office/drawing/2014/main" xmlns="" id="{041C588B-8A79-5BCC-902E-E104A8D5FC66}"/>
              </a:ext>
            </a:extLst>
          </p:cNvPr>
          <p:cNvGraphicFramePr>
            <a:graphicFrameLocks noGrp="1"/>
          </p:cNvGraphicFramePr>
          <p:nvPr>
            <p:extLst>
              <p:ext uri="{D42A27DB-BD31-4B8C-83A1-F6EECF244321}">
                <p14:modId xmlns:p14="http://schemas.microsoft.com/office/powerpoint/2010/main" val="109475066"/>
              </p:ext>
            </p:extLst>
          </p:nvPr>
        </p:nvGraphicFramePr>
        <p:xfrm>
          <a:off x="186559" y="110820"/>
          <a:ext cx="8770881" cy="698477"/>
        </p:xfrm>
        <a:graphic>
          <a:graphicData uri="http://schemas.openxmlformats.org/drawingml/2006/table">
            <a:tbl>
              <a:tblPr firstRow="1" bandRow="1">
                <a:tableStyleId>{5C22544A-7EE6-4342-B048-85BDC9FD1C3A}</a:tableStyleId>
              </a:tblPr>
              <a:tblGrid>
                <a:gridCol w="738351">
                  <a:extLst>
                    <a:ext uri="{9D8B030D-6E8A-4147-A177-3AD203B41FA5}">
                      <a16:colId xmlns:a16="http://schemas.microsoft.com/office/drawing/2014/main" xmlns="" val="1882900237"/>
                    </a:ext>
                  </a:extLst>
                </a:gridCol>
                <a:gridCol w="8032530">
                  <a:extLst>
                    <a:ext uri="{9D8B030D-6E8A-4147-A177-3AD203B41FA5}">
                      <a16:colId xmlns:a16="http://schemas.microsoft.com/office/drawing/2014/main" xmlns="" val="2160138573"/>
                    </a:ext>
                  </a:extLst>
                </a:gridCol>
              </a:tblGrid>
              <a:tr h="6984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a:solidFill>
                            <a:srgbClr val="211D1E"/>
                          </a:solidFill>
                          <a:effectLst/>
                          <a:latin typeface="Book Antiqua" panose="02040602050305030304" pitchFamily="18" charset="0"/>
                        </a:rPr>
                        <a:t>14</a:t>
                      </a:r>
                      <a:endParaRPr lang="en-US" sz="3600" i="0" dirty="0">
                        <a:solidFill>
                          <a:srgbClr val="211D1E"/>
                        </a:solidFill>
                        <a:effectLst/>
                        <a:latin typeface="Book Antiqua" panose="0204060205030503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tc>
                  <a:txBody>
                    <a:bodyPr/>
                    <a:lstStyle/>
                    <a:p>
                      <a:r>
                        <a:rPr lang="en-GB" sz="2400" i="0" dirty="0" smtClean="0">
                          <a:solidFill>
                            <a:schemeClr val="tx1"/>
                          </a:solidFill>
                          <a:latin typeface="Book Antiqua" panose="02040602050305030304" pitchFamily="18" charset="0"/>
                          <a:cs typeface="Times New Roman" panose="02020603050405020304" pitchFamily="18" charset="0"/>
                        </a:rPr>
                        <a:t>The Percussion Family</a:t>
                      </a:r>
                      <a:endParaRPr lang="en-US" sz="2400" b="0" i="0" dirty="0">
                        <a:solidFill>
                          <a:schemeClr val="tx1"/>
                        </a:solidFill>
                        <a:latin typeface="Book Antiqua" panose="02040602050305030304" pitchFamily="18" charset="0"/>
                        <a:cs typeface="Times New Roman" panose="0202060305040502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extLst>
                  <a:ext uri="{0D108BD9-81ED-4DB2-BD59-A6C34878D82A}">
                    <a16:rowId xmlns:a16="http://schemas.microsoft.com/office/drawing/2014/main" xmlns="" val="1130805421"/>
                  </a:ext>
                </a:extLst>
              </a:tr>
            </a:tbl>
          </a:graphicData>
        </a:graphic>
      </p:graphicFrame>
      <p:cxnSp>
        <p:nvCxnSpPr>
          <p:cNvPr id="7" name="Straight Connector 6">
            <a:extLst>
              <a:ext uri="{FF2B5EF4-FFF2-40B4-BE49-F238E27FC236}">
                <a16:creationId xmlns:a16="http://schemas.microsoft.com/office/drawing/2014/main" xmlns="" id="{263F87C2-3889-6257-D140-B968CBBFA75C}"/>
              </a:ext>
            </a:extLst>
          </p:cNvPr>
          <p:cNvCxnSpPr/>
          <p:nvPr/>
        </p:nvCxnSpPr>
        <p:spPr>
          <a:xfrm>
            <a:off x="262759" y="5988520"/>
            <a:ext cx="855542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xmlns="" id="{A93BCD9E-3C1E-F928-C075-F7E57039B7F7}"/>
              </a:ext>
            </a:extLst>
          </p:cNvPr>
          <p:cNvSpPr txBox="1"/>
          <p:nvPr/>
        </p:nvSpPr>
        <p:spPr>
          <a:xfrm>
            <a:off x="154682" y="5949263"/>
            <a:ext cx="3594538" cy="400110"/>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Music </a:t>
            </a:r>
            <a:r>
              <a:rPr lang="en-US" sz="2000" dirty="0">
                <a:latin typeface="Times New Roman" panose="02020603050405020304" pitchFamily="18" charset="0"/>
                <a:cs typeface="Times New Roman" panose="02020603050405020304" pitchFamily="18" charset="0"/>
              </a:rPr>
              <a:t>Slide Deck</a:t>
            </a:r>
          </a:p>
        </p:txBody>
      </p:sp>
      <p:sp>
        <p:nvSpPr>
          <p:cNvPr id="3" name="TextBox 2">
            <a:extLst>
              <a:ext uri="{FF2B5EF4-FFF2-40B4-BE49-F238E27FC236}">
                <a16:creationId xmlns:a16="http://schemas.microsoft.com/office/drawing/2014/main" xmlns="" id="{AA3A2D63-1CE2-29F2-6E5A-CD86F9B26785}"/>
              </a:ext>
            </a:extLst>
          </p:cNvPr>
          <p:cNvSpPr txBox="1"/>
          <p:nvPr/>
        </p:nvSpPr>
        <p:spPr>
          <a:xfrm>
            <a:off x="987631" y="6194073"/>
            <a:ext cx="1509079" cy="400110"/>
          </a:xfrm>
          <a:prstGeom prst="rect">
            <a:avLst/>
          </a:prstGeom>
          <a:noFill/>
        </p:spPr>
        <p:txBody>
          <a:bodyPr wrap="square" rtlCol="0" anchor="ctr">
            <a:spAutoFit/>
          </a:bodyPr>
          <a:lstStyle/>
          <a:p>
            <a:r>
              <a:rPr lang="en-US" sz="2000" i="1" dirty="0">
                <a:ln w="12700">
                  <a:solidFill>
                    <a:srgbClr val="7030A0"/>
                  </a:solidFill>
                </a:ln>
                <a:solidFill>
                  <a:srgbClr val="D883FF"/>
                </a:solidFill>
                <a:latin typeface="Times New Roman" panose="02020603050405020304" pitchFamily="18" charset="0"/>
                <a:cs typeface="Times New Roman" panose="02020603050405020304" pitchFamily="18" charset="0"/>
              </a:rPr>
              <a:t>Grade 1</a:t>
            </a: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t="16290" b="8176"/>
          <a:stretch/>
        </p:blipFill>
        <p:spPr>
          <a:xfrm>
            <a:off x="1541113" y="1524262"/>
            <a:ext cx="2199860" cy="1661634"/>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4006" t="13334" r="4104" b="18293"/>
          <a:stretch/>
        </p:blipFill>
        <p:spPr>
          <a:xfrm>
            <a:off x="4755508" y="1555268"/>
            <a:ext cx="2006726" cy="1493158"/>
          </a:xfrm>
          <a:prstGeom prst="rect">
            <a:avLst/>
          </a:prstGeom>
        </p:spPr>
      </p:pic>
      <p:pic>
        <p:nvPicPr>
          <p:cNvPr id="13" name="Picture 12"/>
          <p:cNvPicPr>
            <a:picLocks noChangeAspect="1"/>
          </p:cNvPicPr>
          <p:nvPr/>
        </p:nvPicPr>
        <p:blipFill rotWithShape="1">
          <a:blip r:embed="rId7">
            <a:extLst>
              <a:ext uri="{28A0092B-C50C-407E-A947-70E740481C1C}">
                <a14:useLocalDpi xmlns:a14="http://schemas.microsoft.com/office/drawing/2010/main" val="0"/>
              </a:ext>
            </a:extLst>
          </a:blip>
          <a:srcRect l="13120" t="10608" r="12076" b="9691"/>
          <a:stretch/>
        </p:blipFill>
        <p:spPr>
          <a:xfrm>
            <a:off x="1574413" y="3657318"/>
            <a:ext cx="2133260" cy="2272938"/>
          </a:xfrm>
          <a:prstGeom prst="rect">
            <a:avLst/>
          </a:prstGeom>
        </p:spPr>
      </p:pic>
      <p:pic>
        <p:nvPicPr>
          <p:cNvPr id="14" name="Picture 13"/>
          <p:cNvPicPr>
            <a:picLocks noChangeAspect="1"/>
          </p:cNvPicPr>
          <p:nvPr/>
        </p:nvPicPr>
        <p:blipFill rotWithShape="1">
          <a:blip r:embed="rId8">
            <a:extLst>
              <a:ext uri="{28A0092B-C50C-407E-A947-70E740481C1C}">
                <a14:useLocalDpi xmlns:a14="http://schemas.microsoft.com/office/drawing/2010/main" val="0"/>
              </a:ext>
            </a:extLst>
          </a:blip>
          <a:srcRect l="10410" t="27296" r="8329" b="13603"/>
          <a:stretch/>
        </p:blipFill>
        <p:spPr>
          <a:xfrm>
            <a:off x="4545944" y="3894356"/>
            <a:ext cx="2817866" cy="2028864"/>
          </a:xfrm>
          <a:prstGeom prst="rect">
            <a:avLst/>
          </a:prstGeom>
        </p:spPr>
      </p:pic>
      <p:sp>
        <p:nvSpPr>
          <p:cNvPr id="17" name="TextBox 16"/>
          <p:cNvSpPr txBox="1"/>
          <p:nvPr/>
        </p:nvSpPr>
        <p:spPr>
          <a:xfrm>
            <a:off x="2081461" y="981836"/>
            <a:ext cx="879565" cy="369332"/>
          </a:xfrm>
          <a:prstGeom prst="rect">
            <a:avLst/>
          </a:prstGeom>
          <a:noFill/>
        </p:spPr>
        <p:txBody>
          <a:bodyPr wrap="square" rtlCol="0">
            <a:spAutoFit/>
          </a:bodyPr>
          <a:lstStyle/>
          <a:p>
            <a:r>
              <a:rPr lang="en-IN" dirty="0" smtClean="0">
                <a:latin typeface="Times New Roman" panose="02020603050405020304" pitchFamily="18" charset="0"/>
                <a:cs typeface="Times New Roman" panose="02020603050405020304" pitchFamily="18" charset="0"/>
              </a:rPr>
              <a:t>drums</a:t>
            </a:r>
            <a:endParaRPr lang="en-IN"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5359759" y="945486"/>
            <a:ext cx="988142" cy="369332"/>
          </a:xfrm>
          <a:prstGeom prst="rect">
            <a:avLst/>
          </a:prstGeom>
          <a:noFill/>
        </p:spPr>
        <p:txBody>
          <a:bodyPr wrap="square" rtlCol="0">
            <a:spAutoFit/>
          </a:bodyPr>
          <a:lstStyle/>
          <a:p>
            <a:r>
              <a:rPr lang="en-IN" dirty="0" smtClean="0">
                <a:latin typeface="Times New Roman" panose="02020603050405020304" pitchFamily="18" charset="0"/>
                <a:cs typeface="Times New Roman" panose="02020603050405020304" pitchFamily="18" charset="0"/>
              </a:rPr>
              <a:t>cymbals</a:t>
            </a:r>
            <a:endParaRPr lang="en-IN"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2057377" y="3337369"/>
            <a:ext cx="927731" cy="369332"/>
          </a:xfrm>
          <a:prstGeom prst="rect">
            <a:avLst/>
          </a:prstGeom>
          <a:noFill/>
        </p:spPr>
        <p:txBody>
          <a:bodyPr wrap="square" rtlCol="0">
            <a:spAutoFit/>
          </a:bodyPr>
          <a:lstStyle/>
          <a:p>
            <a:r>
              <a:rPr lang="en-IN" dirty="0" smtClean="0">
                <a:latin typeface="Times New Roman" panose="02020603050405020304" pitchFamily="18" charset="0"/>
                <a:cs typeface="Times New Roman" panose="02020603050405020304" pitchFamily="18" charset="0"/>
              </a:rPr>
              <a:t>triangle</a:t>
            </a:r>
            <a:endParaRPr lang="en-IN"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5390509" y="3497357"/>
            <a:ext cx="1424013" cy="369332"/>
          </a:xfrm>
          <a:prstGeom prst="rect">
            <a:avLst/>
          </a:prstGeom>
          <a:noFill/>
        </p:spPr>
        <p:txBody>
          <a:bodyPr wrap="square" rtlCol="0">
            <a:spAutoFit/>
          </a:bodyPr>
          <a:lstStyle/>
          <a:p>
            <a:r>
              <a:rPr lang="en-IN" dirty="0" smtClean="0">
                <a:latin typeface="Times New Roman" panose="02020603050405020304" pitchFamily="18" charset="0"/>
                <a:cs typeface="Times New Roman" panose="02020603050405020304" pitchFamily="18" charset="0"/>
              </a:rPr>
              <a:t>xylophone</a:t>
            </a:r>
            <a:endParaRPr lang="en-IN" dirty="0">
              <a:latin typeface="Times New Roman" panose="02020603050405020304" pitchFamily="18" charset="0"/>
              <a:cs typeface="Times New Roman" panose="02020603050405020304" pitchFamily="18" charset="0"/>
            </a:endParaRPr>
          </a:p>
        </p:txBody>
      </p:sp>
      <p:sp>
        <p:nvSpPr>
          <p:cNvPr id="22" name="TextBox 2">
            <a:extLst>
              <a:ext uri="{FF2B5EF4-FFF2-40B4-BE49-F238E27FC236}">
                <a16:creationId xmlns:lc="http://schemas.openxmlformats.org/drawingml/2006/lockedCanvas" xmlns:a16="http://schemas.microsoft.com/office/drawing/2014/main" xmlns="" id="{B9622B33-0AA9-FDEC-2E98-F851E20E4CD5}"/>
              </a:ext>
            </a:extLst>
          </p:cNvPr>
          <p:cNvSpPr txBox="1"/>
          <p:nvPr/>
        </p:nvSpPr>
        <p:spPr>
          <a:xfrm>
            <a:off x="3141653" y="6070962"/>
            <a:ext cx="3770875"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dirty="0">
                <a:latin typeface="Book Antiqua" panose="02040602050305030304" pitchFamily="18" charset="0"/>
                <a:ea typeface="Aptos" panose="020B0004020202020204" pitchFamily="34" charset="0"/>
                <a:cs typeface="Times New Roman" panose="02020603050405020304" pitchFamily="18" charset="0"/>
              </a:rPr>
              <a:t>Composers and the Orchestra</a:t>
            </a:r>
            <a:endParaRPr lang="en-US" b="1" i="1" dirty="0">
              <a:latin typeface="Book Antiqua" panose="02040602050305030304" pitchFamily="18" charset="0"/>
            </a:endParaRPr>
          </a:p>
        </p:txBody>
      </p:sp>
    </p:spTree>
    <p:extLst>
      <p:ext uri="{BB962C8B-B14F-4D97-AF65-F5344CB8AC3E}">
        <p14:creationId xmlns:p14="http://schemas.microsoft.com/office/powerpoint/2010/main" val="24901135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192.168.100.10\curriculum\Six Red Marbles Inc\346383 CK Visual Arts and Music G K-5_SR and TG\02 Art Files\01 Art\Final Files\CKMusic\Slides\Music-PPT\GK8\Music cards Grade 1_Background\Music cards Grade 1_Background_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801E8132-E0E4-6F8A-AB68-8F5591A393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3810" y="5995501"/>
            <a:ext cx="1593629" cy="629081"/>
          </a:xfrm>
          <a:prstGeom prst="rect">
            <a:avLst/>
          </a:prstGeom>
          <a:effectLst>
            <a:glow rad="62663">
              <a:schemeClr val="bg1">
                <a:alpha val="0"/>
              </a:schemeClr>
            </a:glow>
          </a:effectLst>
        </p:spPr>
      </p:pic>
      <p:cxnSp>
        <p:nvCxnSpPr>
          <p:cNvPr id="7" name="Straight Connector 6">
            <a:extLst>
              <a:ext uri="{FF2B5EF4-FFF2-40B4-BE49-F238E27FC236}">
                <a16:creationId xmlns:a16="http://schemas.microsoft.com/office/drawing/2014/main" xmlns="" id="{263F87C2-3889-6257-D140-B968CBBFA75C}"/>
              </a:ext>
            </a:extLst>
          </p:cNvPr>
          <p:cNvCxnSpPr/>
          <p:nvPr/>
        </p:nvCxnSpPr>
        <p:spPr>
          <a:xfrm>
            <a:off x="262759" y="5988520"/>
            <a:ext cx="855542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xmlns="" id="{72F399B4-53EE-5185-6DD2-EB4A0ADAB525}"/>
              </a:ext>
            </a:extLst>
          </p:cNvPr>
          <p:cNvSpPr txBox="1"/>
          <p:nvPr/>
        </p:nvSpPr>
        <p:spPr>
          <a:xfrm>
            <a:off x="154682" y="5949263"/>
            <a:ext cx="3594538" cy="400110"/>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Music </a:t>
            </a:r>
            <a:r>
              <a:rPr lang="en-US" sz="2000" dirty="0">
                <a:latin typeface="Times New Roman" panose="02020603050405020304" pitchFamily="18" charset="0"/>
                <a:cs typeface="Times New Roman" panose="02020603050405020304" pitchFamily="18" charset="0"/>
              </a:rPr>
              <a:t>Slide Deck</a:t>
            </a:r>
          </a:p>
        </p:txBody>
      </p:sp>
      <p:sp>
        <p:nvSpPr>
          <p:cNvPr id="3" name="TextBox 2">
            <a:extLst>
              <a:ext uri="{FF2B5EF4-FFF2-40B4-BE49-F238E27FC236}">
                <a16:creationId xmlns:a16="http://schemas.microsoft.com/office/drawing/2014/main" xmlns="" id="{5034AC55-04F5-8E2D-9D36-51BD60FE0390}"/>
              </a:ext>
            </a:extLst>
          </p:cNvPr>
          <p:cNvSpPr txBox="1"/>
          <p:nvPr/>
        </p:nvSpPr>
        <p:spPr>
          <a:xfrm>
            <a:off x="987631" y="6194073"/>
            <a:ext cx="1509079" cy="400110"/>
          </a:xfrm>
          <a:prstGeom prst="rect">
            <a:avLst/>
          </a:prstGeom>
          <a:noFill/>
        </p:spPr>
        <p:txBody>
          <a:bodyPr wrap="square" rtlCol="0" anchor="ctr">
            <a:spAutoFit/>
          </a:bodyPr>
          <a:lstStyle/>
          <a:p>
            <a:r>
              <a:rPr lang="en-US" sz="2000" i="1" dirty="0">
                <a:ln w="12700">
                  <a:solidFill>
                    <a:srgbClr val="7030A0"/>
                  </a:solidFill>
                </a:ln>
                <a:solidFill>
                  <a:srgbClr val="D883FF"/>
                </a:solidFill>
                <a:latin typeface="Times New Roman" panose="02020603050405020304" pitchFamily="18" charset="0"/>
                <a:cs typeface="Times New Roman" panose="02020603050405020304" pitchFamily="18" charset="0"/>
              </a:rPr>
              <a:t>Grade 1</a:t>
            </a:r>
          </a:p>
        </p:txBody>
      </p:sp>
      <p:graphicFrame>
        <p:nvGraphicFramePr>
          <p:cNvPr id="12" name="Table 11">
            <a:extLst>
              <a:ext uri="{FF2B5EF4-FFF2-40B4-BE49-F238E27FC236}">
                <a16:creationId xmlns:a16="http://schemas.microsoft.com/office/drawing/2014/main" xmlns="" id="{041C588B-8A79-5BCC-902E-E104A8D5FC66}"/>
              </a:ext>
            </a:extLst>
          </p:cNvPr>
          <p:cNvGraphicFramePr>
            <a:graphicFrameLocks noGrp="1"/>
          </p:cNvGraphicFramePr>
          <p:nvPr>
            <p:extLst>
              <p:ext uri="{D42A27DB-BD31-4B8C-83A1-F6EECF244321}">
                <p14:modId xmlns:p14="http://schemas.microsoft.com/office/powerpoint/2010/main" val="1933379485"/>
              </p:ext>
            </p:extLst>
          </p:nvPr>
        </p:nvGraphicFramePr>
        <p:xfrm>
          <a:off x="186559" y="110820"/>
          <a:ext cx="8770881" cy="698477"/>
        </p:xfrm>
        <a:graphic>
          <a:graphicData uri="http://schemas.openxmlformats.org/drawingml/2006/table">
            <a:tbl>
              <a:tblPr firstRow="1" bandRow="1">
                <a:tableStyleId>{5C22544A-7EE6-4342-B048-85BDC9FD1C3A}</a:tableStyleId>
              </a:tblPr>
              <a:tblGrid>
                <a:gridCol w="738351">
                  <a:extLst>
                    <a:ext uri="{9D8B030D-6E8A-4147-A177-3AD203B41FA5}">
                      <a16:colId xmlns:a16="http://schemas.microsoft.com/office/drawing/2014/main" xmlns="" val="1882900237"/>
                    </a:ext>
                  </a:extLst>
                </a:gridCol>
                <a:gridCol w="8032530">
                  <a:extLst>
                    <a:ext uri="{9D8B030D-6E8A-4147-A177-3AD203B41FA5}">
                      <a16:colId xmlns:a16="http://schemas.microsoft.com/office/drawing/2014/main" xmlns="" val="2160138573"/>
                    </a:ext>
                  </a:extLst>
                </a:gridCol>
              </a:tblGrid>
              <a:tr h="6984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smtClean="0">
                          <a:solidFill>
                            <a:srgbClr val="211D1E"/>
                          </a:solidFill>
                          <a:effectLst/>
                          <a:latin typeface="Book Antiqua" panose="02040602050305030304" pitchFamily="18" charset="0"/>
                        </a:rPr>
                        <a:t>15</a:t>
                      </a:r>
                      <a:endParaRPr lang="en-US" sz="3600" i="0" dirty="0">
                        <a:solidFill>
                          <a:srgbClr val="211D1E"/>
                        </a:solidFill>
                        <a:effectLst/>
                        <a:latin typeface="Book Antiqua" panose="0204060205030503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tc>
                  <a:txBody>
                    <a:bodyPr/>
                    <a:lstStyle/>
                    <a:p>
                      <a:r>
                        <a:rPr lang="en-GB" sz="2400" i="0" dirty="0" smtClean="0">
                          <a:solidFill>
                            <a:schemeClr val="tx1"/>
                          </a:solidFill>
                          <a:latin typeface="Book Antiqua" panose="02040602050305030304" pitchFamily="18" charset="0"/>
                          <a:cs typeface="Times New Roman" panose="02020603050405020304" pitchFamily="18" charset="0"/>
                        </a:rPr>
                        <a:t>Hansel and Gretel</a:t>
                      </a:r>
                      <a:endParaRPr lang="en-US" sz="2400" i="0" dirty="0">
                        <a:solidFill>
                          <a:schemeClr val="tx1"/>
                        </a:solidFill>
                        <a:latin typeface="Book Antiqua" panose="02040602050305030304" pitchFamily="18" charset="0"/>
                        <a:cs typeface="Times New Roman" panose="0202060305040502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extLst>
                  <a:ext uri="{0D108BD9-81ED-4DB2-BD59-A6C34878D82A}">
                    <a16:rowId xmlns:a16="http://schemas.microsoft.com/office/drawing/2014/main" xmlns="" val="1130805421"/>
                  </a:ext>
                </a:extLst>
              </a:tr>
            </a:tbl>
          </a:graphicData>
        </a:graphic>
      </p:graphicFrame>
      <p:sp>
        <p:nvSpPr>
          <p:cNvPr id="14" name="TextBox 2">
            <a:extLst>
              <a:ext uri="{FF2B5EF4-FFF2-40B4-BE49-F238E27FC236}">
                <a16:creationId xmlns:lc="http://schemas.openxmlformats.org/drawingml/2006/lockedCanvas" xmlns:a16="http://schemas.microsoft.com/office/drawing/2014/main" xmlns="" id="{B9622B33-0AA9-FDEC-2E98-F851E20E4CD5}"/>
              </a:ext>
            </a:extLst>
          </p:cNvPr>
          <p:cNvSpPr txBox="1"/>
          <p:nvPr/>
        </p:nvSpPr>
        <p:spPr>
          <a:xfrm>
            <a:off x="3141653" y="6070962"/>
            <a:ext cx="3205655"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b="1" dirty="0">
                <a:latin typeface="Book Antiqua" panose="02040602050305030304" pitchFamily="18" charset="0"/>
                <a:ea typeface="Aptos" panose="020B0004020202020204" pitchFamily="34" charset="0"/>
                <a:cs typeface="Times New Roman" panose="02020603050405020304" pitchFamily="18" charset="0"/>
              </a:rPr>
              <a:t>Music Can Tell a Story</a:t>
            </a:r>
            <a:endParaRPr lang="en-US" b="1" i="1" dirty="0">
              <a:latin typeface="Book Antiqua" panose="02040602050305030304" pitchFamily="18"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5706" y="1128240"/>
            <a:ext cx="3473505" cy="4442574"/>
          </a:xfrm>
          <a:prstGeom prst="rect">
            <a:avLst/>
          </a:prstGeom>
        </p:spPr>
      </p:pic>
    </p:spTree>
    <p:extLst>
      <p:ext uri="{BB962C8B-B14F-4D97-AF65-F5344CB8AC3E}">
        <p14:creationId xmlns:p14="http://schemas.microsoft.com/office/powerpoint/2010/main" val="16043782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192.168.100.10\curriculum\Six Red Marbles Inc\346383 CK Visual Arts and Music G K-5_SR and TG\02 Art Files\01 Art\Final Files\CKMusic\Slides\Music-PPT\GK8\Music cards Grade 1_Background\Music cards Grade 1_Background_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801E8132-E0E4-6F8A-AB68-8F5591A393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3810" y="5995501"/>
            <a:ext cx="1593629" cy="629081"/>
          </a:xfrm>
          <a:prstGeom prst="rect">
            <a:avLst/>
          </a:prstGeom>
          <a:effectLst>
            <a:glow rad="62663">
              <a:schemeClr val="bg1">
                <a:alpha val="0"/>
              </a:schemeClr>
            </a:glow>
          </a:effectLst>
        </p:spPr>
      </p:pic>
      <p:graphicFrame>
        <p:nvGraphicFramePr>
          <p:cNvPr id="6" name="Table 5">
            <a:extLst>
              <a:ext uri="{FF2B5EF4-FFF2-40B4-BE49-F238E27FC236}">
                <a16:creationId xmlns:a16="http://schemas.microsoft.com/office/drawing/2014/main" xmlns="" id="{041C588B-8A79-5BCC-902E-E104A8D5FC66}"/>
              </a:ext>
            </a:extLst>
          </p:cNvPr>
          <p:cNvGraphicFramePr>
            <a:graphicFrameLocks noGrp="1"/>
          </p:cNvGraphicFramePr>
          <p:nvPr>
            <p:extLst>
              <p:ext uri="{D42A27DB-BD31-4B8C-83A1-F6EECF244321}">
                <p14:modId xmlns:p14="http://schemas.microsoft.com/office/powerpoint/2010/main" val="4252963876"/>
              </p:ext>
            </p:extLst>
          </p:nvPr>
        </p:nvGraphicFramePr>
        <p:xfrm>
          <a:off x="186559" y="110820"/>
          <a:ext cx="8770881" cy="698477"/>
        </p:xfrm>
        <a:graphic>
          <a:graphicData uri="http://schemas.openxmlformats.org/drawingml/2006/table">
            <a:tbl>
              <a:tblPr firstRow="1" bandRow="1">
                <a:tableStyleId>{5C22544A-7EE6-4342-B048-85BDC9FD1C3A}</a:tableStyleId>
              </a:tblPr>
              <a:tblGrid>
                <a:gridCol w="738351">
                  <a:extLst>
                    <a:ext uri="{9D8B030D-6E8A-4147-A177-3AD203B41FA5}">
                      <a16:colId xmlns:a16="http://schemas.microsoft.com/office/drawing/2014/main" xmlns="" val="1882900237"/>
                    </a:ext>
                  </a:extLst>
                </a:gridCol>
                <a:gridCol w="8032530">
                  <a:extLst>
                    <a:ext uri="{9D8B030D-6E8A-4147-A177-3AD203B41FA5}">
                      <a16:colId xmlns:a16="http://schemas.microsoft.com/office/drawing/2014/main" xmlns="" val="2160138573"/>
                    </a:ext>
                  </a:extLst>
                </a:gridCol>
              </a:tblGrid>
              <a:tr h="6984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a:solidFill>
                            <a:srgbClr val="211D1E"/>
                          </a:solidFill>
                          <a:effectLst/>
                          <a:latin typeface="Book Antiqua" panose="02040602050305030304" pitchFamily="18" charset="0"/>
                        </a:rPr>
                        <a:t>16</a:t>
                      </a:r>
                      <a:endParaRPr lang="en-US" sz="3600" i="0" dirty="0">
                        <a:solidFill>
                          <a:srgbClr val="211D1E"/>
                        </a:solidFill>
                        <a:effectLst/>
                        <a:latin typeface="Book Antiqua" panose="0204060205030503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tc>
                  <a:txBody>
                    <a:bodyPr/>
                    <a:lstStyle/>
                    <a:p>
                      <a:r>
                        <a:rPr lang="en-GB" sz="2400" i="0" dirty="0" smtClean="0">
                          <a:solidFill>
                            <a:schemeClr val="tx1"/>
                          </a:solidFill>
                          <a:latin typeface="Book Antiqua" panose="02040602050305030304" pitchFamily="18" charset="0"/>
                          <a:cs typeface="Times New Roman" panose="02020603050405020304" pitchFamily="18" charset="0"/>
                        </a:rPr>
                        <a:t>Musical Themes</a:t>
                      </a:r>
                      <a:endParaRPr lang="en-US" sz="2400" i="0" dirty="0">
                        <a:solidFill>
                          <a:schemeClr val="tx1"/>
                        </a:solidFill>
                        <a:latin typeface="Book Antiqua" panose="02040602050305030304" pitchFamily="18" charset="0"/>
                        <a:cs typeface="Times New Roman" panose="0202060305040502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extLst>
                  <a:ext uri="{0D108BD9-81ED-4DB2-BD59-A6C34878D82A}">
                    <a16:rowId xmlns:a16="http://schemas.microsoft.com/office/drawing/2014/main" xmlns="" val="1130805421"/>
                  </a:ext>
                </a:extLst>
              </a:tr>
            </a:tbl>
          </a:graphicData>
        </a:graphic>
      </p:graphicFrame>
      <p:cxnSp>
        <p:nvCxnSpPr>
          <p:cNvPr id="7" name="Straight Connector 6">
            <a:extLst>
              <a:ext uri="{FF2B5EF4-FFF2-40B4-BE49-F238E27FC236}">
                <a16:creationId xmlns:a16="http://schemas.microsoft.com/office/drawing/2014/main" xmlns="" id="{263F87C2-3889-6257-D140-B968CBBFA75C}"/>
              </a:ext>
            </a:extLst>
          </p:cNvPr>
          <p:cNvCxnSpPr/>
          <p:nvPr/>
        </p:nvCxnSpPr>
        <p:spPr>
          <a:xfrm>
            <a:off x="262759" y="5988520"/>
            <a:ext cx="855542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xmlns="" id="{646873C0-67E2-F263-D6DA-209128B8D09E}"/>
              </a:ext>
            </a:extLst>
          </p:cNvPr>
          <p:cNvSpPr txBox="1"/>
          <p:nvPr/>
        </p:nvSpPr>
        <p:spPr>
          <a:xfrm>
            <a:off x="154682" y="5949263"/>
            <a:ext cx="3594538" cy="400110"/>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Music </a:t>
            </a:r>
            <a:r>
              <a:rPr lang="en-US" sz="2000" dirty="0">
                <a:latin typeface="Times New Roman" panose="02020603050405020304" pitchFamily="18" charset="0"/>
                <a:cs typeface="Times New Roman" panose="02020603050405020304" pitchFamily="18" charset="0"/>
              </a:rPr>
              <a:t>Slide Deck</a:t>
            </a:r>
          </a:p>
        </p:txBody>
      </p:sp>
      <p:sp>
        <p:nvSpPr>
          <p:cNvPr id="3" name="TextBox 2">
            <a:extLst>
              <a:ext uri="{FF2B5EF4-FFF2-40B4-BE49-F238E27FC236}">
                <a16:creationId xmlns:a16="http://schemas.microsoft.com/office/drawing/2014/main" xmlns="" id="{5FD42B70-F798-5756-095D-00E8625777B8}"/>
              </a:ext>
            </a:extLst>
          </p:cNvPr>
          <p:cNvSpPr txBox="1"/>
          <p:nvPr/>
        </p:nvSpPr>
        <p:spPr>
          <a:xfrm>
            <a:off x="987631" y="6194073"/>
            <a:ext cx="1509079" cy="400110"/>
          </a:xfrm>
          <a:prstGeom prst="rect">
            <a:avLst/>
          </a:prstGeom>
          <a:noFill/>
        </p:spPr>
        <p:txBody>
          <a:bodyPr wrap="square" rtlCol="0" anchor="ctr">
            <a:spAutoFit/>
          </a:bodyPr>
          <a:lstStyle/>
          <a:p>
            <a:r>
              <a:rPr lang="en-US" sz="2000" i="1" dirty="0">
                <a:ln w="12700">
                  <a:solidFill>
                    <a:srgbClr val="7030A0"/>
                  </a:solidFill>
                </a:ln>
                <a:solidFill>
                  <a:srgbClr val="D883FF"/>
                </a:solidFill>
                <a:latin typeface="Times New Roman" panose="02020603050405020304" pitchFamily="18" charset="0"/>
                <a:cs typeface="Times New Roman" panose="02020603050405020304" pitchFamily="18" charset="0"/>
              </a:rPr>
              <a:t>Grade 1</a:t>
            </a:r>
          </a:p>
        </p:txBody>
      </p:sp>
      <p:pic>
        <p:nvPicPr>
          <p:cNvPr id="12" name="Picture 11"/>
          <p:cNvPicPr/>
          <p:nvPr/>
        </p:nvPicPr>
        <p:blipFill>
          <a:blip r:embed="rId5">
            <a:extLst>
              <a:ext uri="{28A0092B-C50C-407E-A947-70E740481C1C}">
                <a14:useLocalDpi xmlns:a14="http://schemas.microsoft.com/office/drawing/2010/main" val="0"/>
              </a:ext>
            </a:extLst>
          </a:blip>
          <a:stretch>
            <a:fillRect/>
          </a:stretch>
        </p:blipFill>
        <p:spPr bwMode="auto">
          <a:xfrm>
            <a:off x="987631" y="1159212"/>
            <a:ext cx="3501458" cy="2038927"/>
          </a:xfrm>
          <a:prstGeom prst="rect">
            <a:avLst/>
          </a:prstGeom>
          <a:ln>
            <a:noFill/>
          </a:ln>
          <a:extLst>
            <a:ext uri="{53640926-AAD7-44D8-BBD7-CCE9431645EC}">
              <a14:shadowObscured xmlns:a14="http://schemas.microsoft.com/office/drawing/2010/main"/>
            </a:ext>
          </a:extLst>
        </p:spPr>
      </p:pic>
      <p:pic>
        <p:nvPicPr>
          <p:cNvPr id="19" name="Picture 18"/>
          <p:cNvPicPr/>
          <p:nvPr/>
        </p:nvPicPr>
        <p:blipFill rotWithShape="1">
          <a:blip r:embed="rId6">
            <a:extLst>
              <a:ext uri="{28A0092B-C50C-407E-A947-70E740481C1C}">
                <a14:useLocalDpi xmlns:a14="http://schemas.microsoft.com/office/drawing/2010/main" val="0"/>
              </a:ext>
            </a:extLst>
          </a:blip>
          <a:srcRect l="18837" t="3858" r="15453"/>
          <a:stretch/>
        </p:blipFill>
        <p:spPr>
          <a:xfrm>
            <a:off x="5673278" y="1074018"/>
            <a:ext cx="1618706" cy="2368390"/>
          </a:xfrm>
          <a:prstGeom prst="rect">
            <a:avLst/>
          </a:prstGeom>
        </p:spPr>
      </p:pic>
      <p:sp>
        <p:nvSpPr>
          <p:cNvPr id="20" name="TextBox 2">
            <a:extLst>
              <a:ext uri="{FF2B5EF4-FFF2-40B4-BE49-F238E27FC236}">
                <a16:creationId xmlns:lc="http://schemas.openxmlformats.org/drawingml/2006/lockedCanvas" xmlns:a16="http://schemas.microsoft.com/office/drawing/2014/main" xmlns="" id="{B9622B33-0AA9-FDEC-2E98-F851E20E4CD5}"/>
              </a:ext>
            </a:extLst>
          </p:cNvPr>
          <p:cNvSpPr txBox="1"/>
          <p:nvPr/>
        </p:nvSpPr>
        <p:spPr>
          <a:xfrm>
            <a:off x="3141653" y="6070962"/>
            <a:ext cx="3205655"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b="1" dirty="0">
                <a:latin typeface="Book Antiqua" panose="02040602050305030304" pitchFamily="18" charset="0"/>
                <a:ea typeface="Aptos" panose="020B0004020202020204" pitchFamily="34" charset="0"/>
                <a:cs typeface="Times New Roman" panose="02020603050405020304" pitchFamily="18" charset="0"/>
              </a:rPr>
              <a:t>Music Can Tell a Story</a:t>
            </a:r>
            <a:endParaRPr lang="en-US" b="1" i="1" dirty="0">
              <a:latin typeface="Book Antiqua" panose="02040602050305030304" pitchFamily="18" charset="0"/>
            </a:endParaRPr>
          </a:p>
        </p:txBody>
      </p:sp>
      <p:sp>
        <p:nvSpPr>
          <p:cNvPr id="13" name="TextBox 12"/>
          <p:cNvSpPr txBox="1"/>
          <p:nvPr/>
        </p:nvSpPr>
        <p:spPr>
          <a:xfrm>
            <a:off x="2056927" y="2911248"/>
            <a:ext cx="1406713" cy="369332"/>
          </a:xfrm>
          <a:prstGeom prst="rect">
            <a:avLst/>
          </a:prstGeom>
          <a:noFill/>
        </p:spPr>
        <p:txBody>
          <a:bodyPr wrap="square" rtlCol="0">
            <a:spAutoFit/>
          </a:bodyPr>
          <a:lstStyle/>
          <a:p>
            <a:r>
              <a:rPr lang="en-IN" dirty="0">
                <a:latin typeface="Times New Roman" panose="02020603050405020304" pitchFamily="18" charset="0"/>
                <a:cs typeface="Times New Roman" panose="02020603050405020304" pitchFamily="18" charset="0"/>
              </a:rPr>
              <a:t>Water theme</a:t>
            </a:r>
          </a:p>
        </p:txBody>
      </p:sp>
      <p:sp>
        <p:nvSpPr>
          <p:cNvPr id="14" name="TextBox 13"/>
          <p:cNvSpPr txBox="1"/>
          <p:nvPr/>
        </p:nvSpPr>
        <p:spPr>
          <a:xfrm>
            <a:off x="2070170" y="5380416"/>
            <a:ext cx="1709350" cy="369332"/>
          </a:xfrm>
          <a:prstGeom prst="rect">
            <a:avLst/>
          </a:prstGeom>
          <a:noFill/>
        </p:spPr>
        <p:txBody>
          <a:bodyPr wrap="square" rtlCol="0">
            <a:spAutoFit/>
          </a:bodyPr>
          <a:lstStyle/>
          <a:p>
            <a:r>
              <a:rPr lang="en-IN" dirty="0">
                <a:latin typeface="Times New Roman" panose="02020603050405020304" pitchFamily="18" charset="0"/>
                <a:cs typeface="Times New Roman" panose="02020603050405020304" pitchFamily="18" charset="0"/>
              </a:rPr>
              <a:t>Sorcerer theme</a:t>
            </a:r>
          </a:p>
        </p:txBody>
      </p:sp>
      <p:sp>
        <p:nvSpPr>
          <p:cNvPr id="15" name="TextBox 14"/>
          <p:cNvSpPr txBox="1"/>
          <p:nvPr/>
        </p:nvSpPr>
        <p:spPr>
          <a:xfrm>
            <a:off x="5637499" y="3391056"/>
            <a:ext cx="1857899" cy="369332"/>
          </a:xfrm>
          <a:prstGeom prst="rect">
            <a:avLst/>
          </a:prstGeom>
          <a:noFill/>
        </p:spPr>
        <p:txBody>
          <a:bodyPr wrap="square" rtlCol="0">
            <a:spAutoFit/>
          </a:bodyPr>
          <a:lstStyle/>
          <a:p>
            <a:r>
              <a:rPr lang="en-IN" dirty="0">
                <a:latin typeface="Times New Roman" panose="02020603050405020304" pitchFamily="18" charset="0"/>
                <a:cs typeface="Times New Roman" panose="02020603050405020304" pitchFamily="18" charset="0"/>
              </a:rPr>
              <a:t>Apprentice theme</a:t>
            </a:r>
          </a:p>
        </p:txBody>
      </p:sp>
      <p:sp>
        <p:nvSpPr>
          <p:cNvPr id="16" name="TextBox 15"/>
          <p:cNvSpPr txBox="1"/>
          <p:nvPr/>
        </p:nvSpPr>
        <p:spPr>
          <a:xfrm>
            <a:off x="4725500" y="5363586"/>
            <a:ext cx="1857899" cy="369332"/>
          </a:xfrm>
          <a:prstGeom prst="rect">
            <a:avLst/>
          </a:prstGeom>
          <a:noFill/>
        </p:spPr>
        <p:txBody>
          <a:bodyPr wrap="square" rtlCol="0">
            <a:spAutoFit/>
          </a:bodyPr>
          <a:lstStyle/>
          <a:p>
            <a:r>
              <a:rPr lang="en-IN" dirty="0">
                <a:latin typeface="Times New Roman" panose="02020603050405020304" pitchFamily="18" charset="0"/>
                <a:cs typeface="Times New Roman" panose="02020603050405020304" pitchFamily="18" charset="0"/>
              </a:rPr>
              <a:t>Broom theme</a:t>
            </a:r>
          </a:p>
        </p:txBody>
      </p:sp>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36576" y="3570514"/>
            <a:ext cx="2242802" cy="1599945"/>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28678" y="3214002"/>
            <a:ext cx="960068" cy="2108364"/>
          </a:xfrm>
          <a:prstGeom prst="rect">
            <a:avLst/>
          </a:prstGeom>
        </p:spPr>
      </p:pic>
    </p:spTree>
    <p:extLst>
      <p:ext uri="{BB962C8B-B14F-4D97-AF65-F5344CB8AC3E}">
        <p14:creationId xmlns:p14="http://schemas.microsoft.com/office/powerpoint/2010/main" val="18110672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92.168.100.10\curriculum\Six Red Marbles Inc\346383 CK Visual Arts and Music G K-5_SR and TG\02 Art Files\01 Art\Final Files\CKMusic\Slides\Music-PPT\GK8\Music cards Grade 1_Background\Music cards Grade 1_Background_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1F70EC9B-1504-37A7-F3A6-C72290D48923}"/>
              </a:ext>
            </a:extLst>
          </p:cNvPr>
          <p:cNvSpPr txBox="1"/>
          <p:nvPr/>
        </p:nvSpPr>
        <p:spPr>
          <a:xfrm>
            <a:off x="115614" y="115438"/>
            <a:ext cx="3594538" cy="400110"/>
          </a:xfrm>
          <a:prstGeom prst="rect">
            <a:avLst/>
          </a:prstGeom>
          <a:noFill/>
        </p:spPr>
        <p:txBody>
          <a:bodyPr wrap="square" rtlCol="0">
            <a:spAutoFit/>
          </a:bodyPr>
          <a:lstStyle/>
          <a:p>
            <a:r>
              <a:rPr lang="en-US" sz="2000" b="1" dirty="0" smtClean="0">
                <a:latin typeface="Times New Roman" panose="02020603050405020304" pitchFamily="18" charset="0"/>
                <a:cs typeface="Times New Roman" panose="02020603050405020304" pitchFamily="18" charset="0"/>
              </a:rPr>
              <a:t>Music </a:t>
            </a:r>
            <a:r>
              <a:rPr lang="en-US" sz="2000" b="1" dirty="0">
                <a:latin typeface="Times New Roman" panose="02020603050405020304" pitchFamily="18" charset="0"/>
                <a:cs typeface="Times New Roman" panose="02020603050405020304" pitchFamily="18" charset="0"/>
              </a:rPr>
              <a:t>Slide Deck</a:t>
            </a:r>
          </a:p>
        </p:txBody>
      </p:sp>
      <p:sp>
        <p:nvSpPr>
          <p:cNvPr id="4" name="TextBox 3">
            <a:extLst>
              <a:ext uri="{FF2B5EF4-FFF2-40B4-BE49-F238E27FC236}">
                <a16:creationId xmlns:a16="http://schemas.microsoft.com/office/drawing/2014/main" xmlns="" id="{1D0BD7D1-3FF1-A5C8-8A1E-22320D2704A7}"/>
              </a:ext>
            </a:extLst>
          </p:cNvPr>
          <p:cNvSpPr txBox="1"/>
          <p:nvPr/>
        </p:nvSpPr>
        <p:spPr>
          <a:xfrm>
            <a:off x="969583" y="370758"/>
            <a:ext cx="4109545" cy="400110"/>
          </a:xfrm>
          <a:prstGeom prst="rect">
            <a:avLst/>
          </a:prstGeom>
          <a:noFill/>
        </p:spPr>
        <p:txBody>
          <a:bodyPr wrap="square" rtlCol="0" anchor="ctr">
            <a:spAutoFit/>
          </a:bodyPr>
          <a:lstStyle/>
          <a:p>
            <a:r>
              <a:rPr lang="en-US" sz="2000" i="1" dirty="0">
                <a:ln w="12700">
                  <a:solidFill>
                    <a:srgbClr val="7030A0"/>
                  </a:solidFill>
                </a:ln>
                <a:solidFill>
                  <a:srgbClr val="D883FF"/>
                </a:solidFill>
                <a:latin typeface="Times New Roman" panose="02020603050405020304" pitchFamily="18" charset="0"/>
                <a:cs typeface="Times New Roman" panose="02020603050405020304" pitchFamily="18" charset="0"/>
              </a:rPr>
              <a:t>Grade 1</a:t>
            </a:r>
          </a:p>
        </p:txBody>
      </p:sp>
      <p:pic>
        <p:nvPicPr>
          <p:cNvPr id="5" name="Picture 4">
            <a:extLst>
              <a:ext uri="{FF2B5EF4-FFF2-40B4-BE49-F238E27FC236}">
                <a16:creationId xmlns:a16="http://schemas.microsoft.com/office/drawing/2014/main" xmlns="" id="{CC871A46-D848-4605-255A-02FEF24922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5761" y="256272"/>
            <a:ext cx="1593631" cy="629081"/>
          </a:xfrm>
          <a:prstGeom prst="rect">
            <a:avLst/>
          </a:prstGeom>
          <a:effectLst>
            <a:glow rad="62663">
              <a:schemeClr val="bg1">
                <a:alpha val="40000"/>
              </a:schemeClr>
            </a:glow>
          </a:effectLst>
        </p:spPr>
      </p:pic>
      <p:sp>
        <p:nvSpPr>
          <p:cNvPr id="8" name="Google Shape;146;p22">
            <a:extLst>
              <a:ext uri="{FF2B5EF4-FFF2-40B4-BE49-F238E27FC236}">
                <a16:creationId xmlns:lc="http://schemas.openxmlformats.org/drawingml/2006/lockedCanvas" xmlns="" xmlns:a16="http://schemas.microsoft.com/office/drawing/2014/main" id="{B77C15ED-D877-3492-418F-30D649AD9235}"/>
              </a:ext>
            </a:extLst>
          </p:cNvPr>
          <p:cNvSpPr txBox="1"/>
          <p:nvPr/>
        </p:nvSpPr>
        <p:spPr>
          <a:xfrm>
            <a:off x="374867" y="1357072"/>
            <a:ext cx="8148045" cy="4837181"/>
          </a:xfrm>
          <a:prstGeom prst="rect">
            <a:avLst/>
          </a:prstGeom>
          <a:noFill/>
          <a:ln>
            <a:noFill/>
          </a:ln>
        </p:spPr>
        <p:txBody>
          <a:bodyPr spcFirstLastPara="1" wrap="square" lIns="91425" tIns="45700" rIns="91425" bIns="45700" anchor="t"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buClr>
                <a:srgbClr val="000000"/>
              </a:buClr>
              <a:buSzPts val="1000"/>
            </a:pPr>
            <a:r>
              <a:rPr lang="en-US" sz="1000" dirty="0"/>
              <a:t>This work is licensed under a Creative Commons Attribution-</a:t>
            </a:r>
            <a:r>
              <a:rPr lang="en-US" sz="1000" dirty="0" err="1"/>
              <a:t>NonCommercial</a:t>
            </a:r>
            <a:r>
              <a:rPr lang="en-US" sz="1000" dirty="0"/>
              <a:t>-</a:t>
            </a:r>
            <a:r>
              <a:rPr lang="en-US" sz="1000" dirty="0" err="1"/>
              <a:t>ShareAlike</a:t>
            </a:r>
            <a:r>
              <a:rPr lang="en-US" sz="1000" dirty="0"/>
              <a:t> 4.0 International License</a:t>
            </a:r>
            <a:r>
              <a:rPr lang="en-US" sz="1000" b="0" i="0" u="none" strike="noStrike" cap="none" dirty="0" smtClean="0">
                <a:solidFill>
                  <a:srgbClr val="211D1E"/>
                </a:solidFill>
                <a:latin typeface="Open Sans"/>
                <a:ea typeface="Open Sans"/>
                <a:cs typeface="Open Sans"/>
                <a:sym typeface="Open Sans"/>
              </a:rPr>
              <a:t>.</a:t>
            </a:r>
            <a:endParaRPr sz="1000" b="0" i="0" u="none" strike="noStrike" cap="none" dirty="0">
              <a:solidFill>
                <a:srgbClr val="000000"/>
              </a:solidFill>
              <a:latin typeface="Open Sans"/>
              <a:ea typeface="Open Sans"/>
              <a:cs typeface="Open Sans"/>
              <a:sym typeface="Open Sans"/>
            </a:endParaRPr>
          </a:p>
          <a:p>
            <a:pPr marL="0" marR="0" lvl="0" indent="0" algn="l" rtl="0">
              <a:lnSpc>
                <a:spcPct val="100000"/>
              </a:lnSpc>
              <a:spcBef>
                <a:spcPts val="225"/>
              </a:spcBef>
              <a:spcAft>
                <a:spcPts val="0"/>
              </a:spcAft>
              <a:buClr>
                <a:srgbClr val="000000"/>
              </a:buClr>
              <a:buSzPts val="1000"/>
              <a:buFont typeface="Arial"/>
              <a:buNone/>
            </a:pPr>
            <a:r>
              <a:rPr lang="en-US" sz="1000" b="0" i="0" u="none" strike="noStrike" cap="none" dirty="0">
                <a:solidFill>
                  <a:srgbClr val="211D1E"/>
                </a:solidFill>
                <a:latin typeface="Open Sans"/>
                <a:ea typeface="Open Sans"/>
                <a:cs typeface="Open Sans"/>
                <a:sym typeface="Open Sans"/>
              </a:rPr>
              <a:t>You are free:</a:t>
            </a:r>
            <a:endParaRPr sz="1000" b="0" i="0" u="none" strike="noStrike" cap="none" dirty="0">
              <a:solidFill>
                <a:srgbClr val="000000"/>
              </a:solidFill>
              <a:latin typeface="Open Sans"/>
              <a:ea typeface="Open Sans"/>
              <a:cs typeface="Open Sans"/>
              <a:sym typeface="Open Sans"/>
            </a:endParaRPr>
          </a:p>
          <a:p>
            <a:r>
              <a:rPr lang="en-US" sz="1000" b="0" i="0" u="none" strike="noStrike" cap="none" dirty="0" smtClean="0">
                <a:solidFill>
                  <a:srgbClr val="211D1E"/>
                </a:solidFill>
                <a:latin typeface="Open Sans"/>
                <a:ea typeface="Open Sans"/>
                <a:cs typeface="Open Sans"/>
                <a:sym typeface="Open Sans"/>
              </a:rPr>
              <a:t>     to </a:t>
            </a:r>
            <a:r>
              <a:rPr lang="en-US" sz="1000" dirty="0" smtClean="0"/>
              <a:t>Share—to </a:t>
            </a:r>
            <a:r>
              <a:rPr lang="en-US" sz="1000" dirty="0"/>
              <a:t>copy, distribute, and transmit the work to Remix—to adapt the work</a:t>
            </a:r>
            <a:endParaRPr lang="en-IN" sz="1000" dirty="0"/>
          </a:p>
          <a:p>
            <a:pPr marL="0" marR="0" lvl="0" indent="0" algn="l" rtl="0">
              <a:lnSpc>
                <a:spcPct val="100000"/>
              </a:lnSpc>
              <a:spcBef>
                <a:spcPts val="450"/>
              </a:spcBef>
              <a:spcAft>
                <a:spcPts val="0"/>
              </a:spcAft>
              <a:buClr>
                <a:srgbClr val="000000"/>
              </a:buClr>
              <a:buSzPts val="1000"/>
              <a:buFont typeface="Arial"/>
              <a:buNone/>
            </a:pPr>
            <a:r>
              <a:rPr lang="en-US" sz="1000" b="0" i="0" u="none" strike="noStrike" cap="none" dirty="0" smtClean="0">
                <a:solidFill>
                  <a:srgbClr val="211D1E"/>
                </a:solidFill>
                <a:latin typeface="Open Sans"/>
                <a:ea typeface="Open Sans"/>
                <a:cs typeface="Open Sans"/>
                <a:sym typeface="Open Sans"/>
              </a:rPr>
              <a:t>Under the following conditions:</a:t>
            </a:r>
            <a:endParaRPr sz="1000" b="0" i="0" u="none" strike="noStrike" cap="none" dirty="0" smtClean="0">
              <a:solidFill>
                <a:srgbClr val="000000"/>
              </a:solidFill>
              <a:latin typeface="Open Sans"/>
              <a:ea typeface="Open Sans"/>
              <a:cs typeface="Open Sans"/>
              <a:sym typeface="Open Sans"/>
            </a:endParaRPr>
          </a:p>
          <a:p>
            <a:pPr marL="114300" lvl="0">
              <a:spcBef>
                <a:spcPts val="225"/>
              </a:spcBef>
              <a:buClr>
                <a:srgbClr val="000000"/>
              </a:buClr>
              <a:buSzPts val="1000"/>
            </a:pPr>
            <a:r>
              <a:rPr lang="en-US" sz="1000" b="0" i="0" u="none" strike="noStrike" cap="none" dirty="0" smtClean="0">
                <a:solidFill>
                  <a:srgbClr val="211D1E"/>
                </a:solidFill>
                <a:latin typeface="Open Sans"/>
                <a:ea typeface="Open Sans"/>
                <a:cs typeface="Open Sans"/>
                <a:sym typeface="Open Sans"/>
              </a:rPr>
              <a:t>Attribution—</a:t>
            </a:r>
            <a:r>
              <a:rPr lang="en-US" sz="1000" dirty="0"/>
              <a:t>You must attribute the work in the following </a:t>
            </a:r>
            <a:r>
              <a:rPr lang="en-US" sz="1000" dirty="0" smtClean="0"/>
              <a:t>manner</a:t>
            </a:r>
            <a:r>
              <a:rPr lang="en-US" sz="1000" b="0" i="0" u="none" strike="noStrike" cap="none" dirty="0" smtClean="0">
                <a:solidFill>
                  <a:srgbClr val="211D1E"/>
                </a:solidFill>
                <a:latin typeface="Open Sans"/>
                <a:ea typeface="Open Sans"/>
                <a:cs typeface="Open Sans"/>
                <a:sym typeface="Open Sans"/>
              </a:rPr>
              <a:t>:</a:t>
            </a:r>
            <a:endParaRPr sz="1000" b="0" i="0" u="none" strike="noStrike" cap="none" dirty="0" smtClean="0">
              <a:solidFill>
                <a:srgbClr val="000000"/>
              </a:solidFill>
              <a:latin typeface="Open Sans"/>
              <a:ea typeface="Open Sans"/>
              <a:cs typeface="Open Sans"/>
              <a:sym typeface="Open Sans"/>
            </a:endParaRPr>
          </a:p>
          <a:p>
            <a:pPr marL="114300" marR="0" lvl="0" indent="0" algn="l" rtl="0">
              <a:lnSpc>
                <a:spcPct val="100000"/>
              </a:lnSpc>
              <a:spcBef>
                <a:spcPts val="300"/>
              </a:spcBef>
              <a:spcAft>
                <a:spcPts val="0"/>
              </a:spcAft>
              <a:buClr>
                <a:srgbClr val="000000"/>
              </a:buClr>
              <a:buSzPts val="1000"/>
              <a:buFont typeface="Arial"/>
              <a:buNone/>
            </a:pPr>
            <a:r>
              <a:rPr lang="en-US" sz="1000" b="0" i="1" u="none" strike="noStrike" cap="none" dirty="0" smtClean="0">
                <a:solidFill>
                  <a:srgbClr val="211D1E"/>
                </a:solidFill>
                <a:latin typeface="Open Sans"/>
                <a:ea typeface="Open Sans"/>
                <a:cs typeface="Open Sans"/>
                <a:sym typeface="Open Sans"/>
              </a:rPr>
              <a:t>This work is based on an original work of the Core Knowledge® Foundation (</a:t>
            </a:r>
            <a:r>
              <a:rPr lang="en-US" sz="1000" b="0" i="1" u="sng" strike="noStrike" cap="none" dirty="0" smtClean="0">
                <a:solidFill>
                  <a:srgbClr val="000000"/>
                </a:solidFill>
                <a:latin typeface="Open Sans"/>
                <a:ea typeface="Open Sans"/>
                <a:cs typeface="Open Sans"/>
                <a:sym typeface="Open Sans"/>
                <a:hlinkClick r:id="rId4">
                  <a:extLst>
                    <a:ext uri="{A12FA001-AC4F-418D-AE19-62706E023703}">
                      <ahyp:hlinkClr xmlns:lc="http://schemas.openxmlformats.org/drawingml/2006/lockedCanvas" xmlns="" xmlns:ahyp="http://schemas.microsoft.com/office/drawing/2018/hyperlinkcolor" val="tx"/>
                    </a:ext>
                  </a:extLst>
                </a:hlinkClick>
              </a:rPr>
              <a:t>www.coreknowledge.org</a:t>
            </a:r>
            <a:r>
              <a:rPr lang="en-US" sz="1000" b="0" i="1" u="none" strike="noStrike" cap="none" dirty="0" smtClean="0">
                <a:solidFill>
                  <a:srgbClr val="211D1E"/>
                </a:solidFill>
                <a:latin typeface="Open Sans"/>
                <a:ea typeface="Open Sans"/>
                <a:cs typeface="Open Sans"/>
                <a:sym typeface="Open Sans"/>
              </a:rPr>
              <a:t>) and the additions from the Louisiana </a:t>
            </a:r>
            <a:br>
              <a:rPr lang="en-US" sz="1000" b="0" i="1" u="none" strike="noStrike" cap="none" dirty="0" smtClean="0">
                <a:solidFill>
                  <a:srgbClr val="211D1E"/>
                </a:solidFill>
                <a:latin typeface="Open Sans"/>
                <a:ea typeface="Open Sans"/>
                <a:cs typeface="Open Sans"/>
                <a:sym typeface="Open Sans"/>
              </a:rPr>
            </a:br>
            <a:r>
              <a:rPr lang="en-US" sz="1000" b="0" i="1" u="none" strike="noStrike" cap="none" dirty="0" smtClean="0">
                <a:solidFill>
                  <a:srgbClr val="211D1E"/>
                </a:solidFill>
                <a:latin typeface="Open Sans"/>
                <a:ea typeface="Open Sans"/>
                <a:cs typeface="Open Sans"/>
                <a:sym typeface="Open Sans"/>
              </a:rPr>
              <a:t>Department of Education, made available through licensing under a Creative Commons Attribution-NonCommercial-ShareAlike4.0 International License. This does not in any way imply that the Core Knowledge Foundation or the Louisiana Department of Education endorses this work.</a:t>
            </a:r>
            <a:endParaRPr sz="1000" b="0" i="0" u="none" strike="noStrike" cap="none" dirty="0" smtClean="0">
              <a:solidFill>
                <a:srgbClr val="000000"/>
              </a:solidFill>
              <a:latin typeface="Open Sans"/>
              <a:ea typeface="Open Sans"/>
              <a:cs typeface="Open Sans"/>
              <a:sym typeface="Open Sans"/>
            </a:endParaRPr>
          </a:p>
          <a:p>
            <a:pPr marL="114300" marR="0" lvl="0" indent="0" algn="l" rtl="0">
              <a:lnSpc>
                <a:spcPct val="100000"/>
              </a:lnSpc>
              <a:spcBef>
                <a:spcPts val="300"/>
              </a:spcBef>
              <a:spcAft>
                <a:spcPts val="0"/>
              </a:spcAft>
              <a:buClr>
                <a:srgbClr val="000000"/>
              </a:buClr>
              <a:buSzPts val="1000"/>
              <a:buFont typeface="Arial"/>
              <a:buNone/>
            </a:pPr>
            <a:r>
              <a:rPr lang="en-US" sz="1000" b="0" i="0" u="none" strike="noStrike" cap="none" dirty="0" smtClean="0">
                <a:solidFill>
                  <a:srgbClr val="211D1E"/>
                </a:solidFill>
                <a:latin typeface="Open Sans"/>
                <a:ea typeface="Open Sans"/>
                <a:cs typeface="Open Sans"/>
                <a:sym typeface="Open Sans"/>
              </a:rPr>
              <a:t>Noncommercial—You may not use this work for commercial purposes. </a:t>
            </a:r>
            <a:endParaRPr sz="1000" b="0" i="0" u="none" strike="noStrike" cap="none" dirty="0" smtClean="0">
              <a:solidFill>
                <a:srgbClr val="000000"/>
              </a:solidFill>
              <a:latin typeface="Open Sans"/>
              <a:ea typeface="Open Sans"/>
              <a:cs typeface="Open Sans"/>
              <a:sym typeface="Open Sans"/>
            </a:endParaRPr>
          </a:p>
          <a:p>
            <a:pPr marL="114300">
              <a:spcBef>
                <a:spcPts val="300"/>
              </a:spcBef>
              <a:buClr>
                <a:srgbClr val="000000"/>
              </a:buClr>
              <a:buSzPts val="1000"/>
            </a:pPr>
            <a:r>
              <a:rPr lang="en-US" sz="1000" b="0" i="0" u="none" strike="noStrike" cap="none" dirty="0" smtClean="0">
                <a:solidFill>
                  <a:srgbClr val="211D1E"/>
                </a:solidFill>
                <a:latin typeface="Open Sans"/>
                <a:ea typeface="Open Sans"/>
                <a:cs typeface="Open Sans"/>
                <a:sym typeface="Open Sans"/>
              </a:rPr>
              <a:t>Share Alike—If </a:t>
            </a:r>
            <a:r>
              <a:rPr lang="en-US" sz="1000" dirty="0" smtClean="0"/>
              <a:t>you </a:t>
            </a:r>
            <a:r>
              <a:rPr lang="en-US" sz="1000" dirty="0"/>
              <a:t>alter, transform, or build upon this work, you may distribute </a:t>
            </a:r>
            <a:r>
              <a:rPr lang="en-US" sz="1000" dirty="0" smtClean="0"/>
              <a:t>the resulting </a:t>
            </a:r>
            <a:r>
              <a:rPr lang="en-US" sz="1000" dirty="0"/>
              <a:t>work only under the same or similar license to this one.</a:t>
            </a:r>
            <a:endParaRPr lang="en-IN" sz="1000" dirty="0"/>
          </a:p>
          <a:p>
            <a:pPr marL="0" marR="0" lvl="0" indent="0" algn="l" rtl="0">
              <a:lnSpc>
                <a:spcPct val="100000"/>
              </a:lnSpc>
              <a:spcBef>
                <a:spcPts val="450"/>
              </a:spcBef>
              <a:spcAft>
                <a:spcPts val="0"/>
              </a:spcAft>
              <a:buClr>
                <a:srgbClr val="000000"/>
              </a:buClr>
              <a:buSzPts val="1000"/>
              <a:buFont typeface="Arial"/>
              <a:buNone/>
            </a:pPr>
            <a:r>
              <a:rPr lang="en-US" sz="1000" b="0" i="0" u="none" strike="noStrike" cap="none" dirty="0" smtClean="0">
                <a:solidFill>
                  <a:srgbClr val="211D1E"/>
                </a:solidFill>
                <a:latin typeface="Open Sans"/>
                <a:ea typeface="Open Sans"/>
                <a:cs typeface="Open Sans"/>
                <a:sym typeface="Open Sans"/>
              </a:rPr>
              <a:t>With the understanding that:</a:t>
            </a:r>
            <a:endParaRPr sz="1000" b="0" i="0" u="none" strike="noStrike" cap="none" dirty="0" smtClean="0">
              <a:solidFill>
                <a:srgbClr val="000000"/>
              </a:solidFill>
              <a:latin typeface="Open Sans"/>
              <a:ea typeface="Open Sans"/>
              <a:cs typeface="Open Sans"/>
              <a:sym typeface="Open Sans"/>
            </a:endParaRPr>
          </a:p>
          <a:p>
            <a:pPr marL="114300">
              <a:spcBef>
                <a:spcPts val="225"/>
              </a:spcBef>
              <a:buClr>
                <a:srgbClr val="000000"/>
              </a:buClr>
              <a:buSzPts val="1000"/>
            </a:pPr>
            <a:r>
              <a:rPr lang="en-US" sz="1000" dirty="0" smtClean="0"/>
              <a:t>For </a:t>
            </a:r>
            <a:r>
              <a:rPr lang="en-US" sz="1000" dirty="0"/>
              <a:t>any reuse or distribution, you must make clear to others the license terms of this work. The best way to do this is with a link to this web page:</a:t>
            </a:r>
            <a:endParaRPr lang="en-IN" sz="1000" dirty="0"/>
          </a:p>
          <a:p>
            <a:pPr lvl="0">
              <a:lnSpc>
                <a:spcPct val="150000"/>
              </a:lnSpc>
              <a:spcBef>
                <a:spcPts val="225"/>
              </a:spcBef>
              <a:buClr>
                <a:srgbClr val="000000"/>
              </a:buClr>
              <a:buSzPts val="1000"/>
            </a:pPr>
            <a:r>
              <a:rPr lang="en-GB" sz="1000" u="sng" dirty="0">
                <a:solidFill>
                  <a:srgbClr val="000000"/>
                </a:solidFill>
                <a:latin typeface="Open Sans"/>
                <a:ea typeface="Open Sans"/>
                <a:cs typeface="Open Sans"/>
                <a:sym typeface="Open Sans"/>
                <a:hlinkClick r:id="rId5">
                  <a:extLst>
                    <a:ext uri="{A12FA001-AC4F-418D-AE19-62706E023703}">
                      <ahyp:hlinkClr xmlns="" xmlns:ahyp="http://schemas.microsoft.com/office/drawing/2018/hyperlinkcolor" xmlns:lc="http://schemas.openxmlformats.org/drawingml/2006/lockedCanvas" val="tx"/>
                    </a:ext>
                  </a:extLst>
                </a:hlinkClick>
              </a:rPr>
              <a:t>https</a:t>
            </a:r>
            <a:r>
              <a:rPr lang="en-GB" sz="1000" u="sng" dirty="0">
                <a:solidFill>
                  <a:srgbClr val="000000"/>
                </a:solidFill>
                <a:latin typeface="Open Sans"/>
                <a:ea typeface="Open Sans"/>
                <a:cs typeface="Open Sans"/>
                <a:sym typeface="Open Sans"/>
                <a:hlinkClick r:id="rId5">
                  <a:extLst>
                    <a:ext uri="{A12FA001-AC4F-418D-AE19-62706E023703}">
                      <ahyp:hlinkClr xmlns="" xmlns:ahyp="http://schemas.microsoft.com/office/drawing/2018/hyperlinkcolor" xmlns:lc="http://schemas.openxmlformats.org/drawingml/2006/lockedCanvas" val="tx"/>
                    </a:ext>
                  </a:extLst>
                </a:hlinkClick>
              </a:rPr>
              <a:t>://creativecommons.org/licenses/by-nc-sa/4.0/</a:t>
            </a:r>
            <a:endParaRPr lang="en-GB" sz="1000" dirty="0">
              <a:solidFill>
                <a:srgbClr val="000000"/>
              </a:solidFill>
              <a:latin typeface="Open Sans"/>
              <a:ea typeface="Open Sans"/>
              <a:cs typeface="Open Sans"/>
              <a:sym typeface="Open Sans"/>
            </a:endParaRPr>
          </a:p>
          <a:p>
            <a:pPr>
              <a:lnSpc>
                <a:spcPct val="150000"/>
              </a:lnSpc>
            </a:pPr>
            <a:r>
              <a:rPr lang="en-GB" sz="1000" dirty="0">
                <a:latin typeface="Open Sans" panose="020B0606030504020204" pitchFamily="34" charset="0"/>
                <a:ea typeface="Open Sans" panose="020B0606030504020204" pitchFamily="34" charset="0"/>
                <a:cs typeface="Open Sans" panose="020B0606030504020204" pitchFamily="34" charset="0"/>
              </a:rPr>
              <a:t>Copyright © 2025 Core Knowledge Foundation</a:t>
            </a:r>
          </a:p>
          <a:p>
            <a:pPr>
              <a:lnSpc>
                <a:spcPct val="150000"/>
              </a:lnSpc>
            </a:pPr>
            <a:r>
              <a:rPr lang="en-GB" sz="1000" u="sng" dirty="0">
                <a:solidFill>
                  <a:srgbClr val="000000"/>
                </a:solidFill>
                <a:latin typeface="Open Sans"/>
                <a:ea typeface="Open Sans"/>
                <a:cs typeface="Open Sans"/>
                <a:sym typeface="Open Sans"/>
                <a:hlinkClick r:id="rId4">
                  <a:extLst>
                    <a:ext uri="{A12FA001-AC4F-418D-AE19-62706E023703}">
                      <ahyp:hlinkClr xmlns="" xmlns:ahyp="http://schemas.microsoft.com/office/drawing/2018/hyperlinkcolor" xmlns:lc="http://schemas.openxmlformats.org/drawingml/2006/lockedCanvas" val="tx"/>
                    </a:ext>
                  </a:extLst>
                </a:hlinkClick>
              </a:rPr>
              <a:t>www.coreknowledge.org</a:t>
            </a:r>
            <a:endParaRPr lang="en-GB" sz="1000" dirty="0">
              <a:solidFill>
                <a:srgbClr val="000000"/>
              </a:solidFill>
              <a:latin typeface="Open Sans"/>
              <a:ea typeface="Open Sans"/>
              <a:cs typeface="Open Sans"/>
              <a:sym typeface="Open Sans"/>
            </a:endParaRPr>
          </a:p>
          <a:p>
            <a:pPr marL="0" marR="0" lvl="0" indent="0" algn="l" rtl="0">
              <a:lnSpc>
                <a:spcPct val="100000"/>
              </a:lnSpc>
              <a:spcBef>
                <a:spcPts val="975"/>
              </a:spcBef>
              <a:spcAft>
                <a:spcPts val="0"/>
              </a:spcAft>
              <a:buClr>
                <a:srgbClr val="000000"/>
              </a:buClr>
              <a:buSzPts val="1000"/>
              <a:buFont typeface="Arial"/>
              <a:buNone/>
            </a:pPr>
            <a:r>
              <a:rPr lang="en-US" sz="1000" b="0" i="0" u="none" strike="noStrike" cap="none" dirty="0" smtClean="0">
                <a:solidFill>
                  <a:srgbClr val="211D1E"/>
                </a:solidFill>
                <a:latin typeface="Open Sans"/>
                <a:ea typeface="Open Sans"/>
                <a:cs typeface="Open Sans"/>
                <a:sym typeface="Open Sans"/>
              </a:rPr>
              <a:t>All </a:t>
            </a:r>
            <a:r>
              <a:rPr lang="en-US" sz="1000" b="0" i="0" u="none" strike="noStrike" cap="none" dirty="0">
                <a:solidFill>
                  <a:srgbClr val="211D1E"/>
                </a:solidFill>
                <a:latin typeface="Open Sans"/>
                <a:ea typeface="Open Sans"/>
                <a:cs typeface="Open Sans"/>
                <a:sym typeface="Open Sans"/>
              </a:rPr>
              <a:t>Rights Reserved.</a:t>
            </a:r>
            <a:endParaRPr sz="1000" b="0" i="0" u="none" strike="noStrike" cap="none" dirty="0">
              <a:solidFill>
                <a:srgbClr val="000000"/>
              </a:solidFill>
              <a:latin typeface="Open Sans"/>
              <a:ea typeface="Open Sans"/>
              <a:cs typeface="Open Sans"/>
              <a:sym typeface="Open Sans"/>
            </a:endParaRPr>
          </a:p>
          <a:p>
            <a:pPr>
              <a:spcBef>
                <a:spcPts val="1125"/>
              </a:spcBef>
              <a:buClr>
                <a:srgbClr val="000000"/>
              </a:buClr>
              <a:buSzPts val="1000"/>
            </a:pPr>
            <a:r>
              <a:rPr lang="en-US" sz="1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Core Knowledge</a:t>
            </a:r>
            <a:r>
              <a:rPr lang="en-US" sz="1000" dirty="0">
                <a:latin typeface="Open Sans" panose="020B0606030504020204" pitchFamily="34" charset="0"/>
                <a:ea typeface="Open Sans" panose="020B0606030504020204" pitchFamily="34" charset="0"/>
                <a:cs typeface="Open Sans" panose="020B0606030504020204" pitchFamily="34" charset="0"/>
              </a:rPr>
              <a:t>©</a:t>
            </a:r>
            <a:r>
              <a:rPr lang="en-US" sz="1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Core Knowledge Curriculum Series™, Core Knowledge Arts™, Core Knowledge Music™ are trademarks </a:t>
            </a:r>
            <a:r>
              <a:rPr lang="en-US" sz="1000" b="0" i="0" u="none" strike="noStrike" cap="none" dirty="0">
                <a:solidFill>
                  <a:srgbClr val="211D1E"/>
                </a:solidFill>
                <a:latin typeface="Open Sans" panose="020B0606030504020204" pitchFamily="34" charset="0"/>
                <a:ea typeface="Open Sans" panose="020B0606030504020204" pitchFamily="34" charset="0"/>
                <a:cs typeface="Open Sans" panose="020B0606030504020204" pitchFamily="34" charset="0"/>
                <a:sym typeface="Open Sans"/>
              </a:rPr>
              <a:t>are trademarks of the Core Knowledge Foundation. Foundations of Freedom is a trademark of the Louisiana Department of Education.</a:t>
            </a:r>
            <a:endParaRPr sz="10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l" rtl="0">
              <a:lnSpc>
                <a:spcPct val="100000"/>
              </a:lnSpc>
              <a:spcBef>
                <a:spcPts val="225"/>
              </a:spcBef>
              <a:spcAft>
                <a:spcPts val="0"/>
              </a:spcAft>
              <a:buClr>
                <a:srgbClr val="000000"/>
              </a:buClr>
              <a:buSzPts val="1000"/>
              <a:buFont typeface="Arial"/>
              <a:buNone/>
            </a:pPr>
            <a:r>
              <a:rPr lang="en-US" sz="1000" b="0" i="0" u="none" strike="noStrike" cap="none" dirty="0">
                <a:solidFill>
                  <a:srgbClr val="211D1E"/>
                </a:solidFill>
                <a:latin typeface="Open Sans"/>
                <a:ea typeface="Open Sans"/>
                <a:cs typeface="Open Sans"/>
                <a:sym typeface="Open Sans"/>
              </a:rPr>
              <a:t> </a:t>
            </a:r>
            <a:endParaRPr sz="1000" b="0" i="0" u="none" strike="noStrike" cap="none" dirty="0">
              <a:solidFill>
                <a:srgbClr val="000000"/>
              </a:solidFill>
              <a:latin typeface="Open Sans"/>
              <a:ea typeface="Open Sans"/>
              <a:cs typeface="Open Sans"/>
              <a:sym typeface="Open Sans"/>
            </a:endParaRPr>
          </a:p>
          <a:p>
            <a:pPr lvl="0">
              <a:spcBef>
                <a:spcPts val="225"/>
              </a:spcBef>
              <a:buClr>
                <a:srgbClr val="000000"/>
              </a:buClr>
              <a:buSzPts val="1000"/>
            </a:pPr>
            <a:r>
              <a:rPr lang="en-US" sz="1000" dirty="0"/>
              <a:t>Trademarks and trade names are shown in this book strictly for illustrative and educational purposes and are the property of their respective owners. References herein should not be regarded as affecting the validity of said trademarks and trade names.</a:t>
            </a:r>
            <a:endParaRPr sz="1000" b="0" i="0" u="none" strike="noStrike" cap="none" dirty="0">
              <a:solidFill>
                <a:srgbClr val="000000"/>
              </a:solidFill>
              <a:latin typeface="Open Sans"/>
              <a:ea typeface="Open Sans"/>
              <a:cs typeface="Open Sans"/>
              <a:sym typeface="Open Sans"/>
            </a:endParaRPr>
          </a:p>
        </p:txBody>
      </p:sp>
      <p:sp>
        <p:nvSpPr>
          <p:cNvPr id="9" name="Rectangle 8"/>
          <p:cNvSpPr/>
          <p:nvPr/>
        </p:nvSpPr>
        <p:spPr>
          <a:xfrm rot="16200000">
            <a:off x="7824323" y="5086847"/>
            <a:ext cx="1643399" cy="246221"/>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dirty="0">
                <a:solidFill>
                  <a:srgbClr val="211D1E"/>
                </a:solidFill>
                <a:latin typeface="Arial" pitchFamily="34" charset="0"/>
                <a:ea typeface="Open Sans"/>
                <a:cs typeface="Arial" pitchFamily="34" charset="0"/>
                <a:sym typeface="Open Sans"/>
              </a:rPr>
              <a:t>ISBN: 979-8-88970-656-4</a:t>
            </a:r>
            <a:endParaRPr lang="en-IN" sz="1000" dirty="0">
              <a:latin typeface="Arial" pitchFamily="34" charset="0"/>
              <a:cs typeface="Arial" pitchFamily="34" charset="0"/>
            </a:endParaRPr>
          </a:p>
        </p:txBody>
      </p:sp>
    </p:spTree>
    <p:extLst>
      <p:ext uri="{BB962C8B-B14F-4D97-AF65-F5344CB8AC3E}">
        <p14:creationId xmlns:p14="http://schemas.microsoft.com/office/powerpoint/2010/main" val="5854100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192.168.100.10\curriculum\Six Red Marbles Inc\346383 CK Visual Arts and Music G K-5_SR and TG\02 Art Files\01 Art\Final Files\CKMusic\Slides\Music-PPT\GK8\Music cards Grade 1_Background\Music cards Grade 1_Background_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801E8132-E0E4-6F8A-AB68-8F5591A393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3810" y="5995501"/>
            <a:ext cx="1593629" cy="629081"/>
          </a:xfrm>
          <a:prstGeom prst="rect">
            <a:avLst/>
          </a:prstGeom>
          <a:effectLst>
            <a:glow rad="62663">
              <a:schemeClr val="bg1">
                <a:alpha val="0"/>
              </a:schemeClr>
            </a:glow>
          </a:effectLst>
        </p:spPr>
      </p:pic>
      <p:graphicFrame>
        <p:nvGraphicFramePr>
          <p:cNvPr id="6" name="Table 5">
            <a:extLst>
              <a:ext uri="{FF2B5EF4-FFF2-40B4-BE49-F238E27FC236}">
                <a16:creationId xmlns:a16="http://schemas.microsoft.com/office/drawing/2014/main" xmlns="" id="{041C588B-8A79-5BCC-902E-E104A8D5FC66}"/>
              </a:ext>
            </a:extLst>
          </p:cNvPr>
          <p:cNvGraphicFramePr>
            <a:graphicFrameLocks noGrp="1"/>
          </p:cNvGraphicFramePr>
          <p:nvPr>
            <p:extLst>
              <p:ext uri="{D42A27DB-BD31-4B8C-83A1-F6EECF244321}">
                <p14:modId xmlns:p14="http://schemas.microsoft.com/office/powerpoint/2010/main" val="4230659324"/>
              </p:ext>
            </p:extLst>
          </p:nvPr>
        </p:nvGraphicFramePr>
        <p:xfrm>
          <a:off x="186559" y="110820"/>
          <a:ext cx="8770881" cy="698477"/>
        </p:xfrm>
        <a:graphic>
          <a:graphicData uri="http://schemas.openxmlformats.org/drawingml/2006/table">
            <a:tbl>
              <a:tblPr firstRow="1" bandRow="1">
                <a:tableStyleId>{5C22544A-7EE6-4342-B048-85BDC9FD1C3A}</a:tableStyleId>
              </a:tblPr>
              <a:tblGrid>
                <a:gridCol w="738351">
                  <a:extLst>
                    <a:ext uri="{9D8B030D-6E8A-4147-A177-3AD203B41FA5}">
                      <a16:colId xmlns:a16="http://schemas.microsoft.com/office/drawing/2014/main" xmlns="" val="1882900237"/>
                    </a:ext>
                  </a:extLst>
                </a:gridCol>
                <a:gridCol w="8032530">
                  <a:extLst>
                    <a:ext uri="{9D8B030D-6E8A-4147-A177-3AD203B41FA5}">
                      <a16:colId xmlns:a16="http://schemas.microsoft.com/office/drawing/2014/main" xmlns="" val="2160138573"/>
                    </a:ext>
                  </a:extLst>
                </a:gridCol>
              </a:tblGrid>
              <a:tr h="6984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smtClean="0">
                          <a:solidFill>
                            <a:srgbClr val="211D1E"/>
                          </a:solidFill>
                          <a:effectLst/>
                          <a:latin typeface="Book Antiqua" panose="02040602050305030304" pitchFamily="18" charset="0"/>
                        </a:rPr>
                        <a:t>17</a:t>
                      </a:r>
                      <a:endParaRPr lang="en-US" sz="3600" i="0" dirty="0">
                        <a:solidFill>
                          <a:srgbClr val="211D1E"/>
                        </a:solidFill>
                        <a:effectLst/>
                        <a:latin typeface="Book Antiqua" panose="0204060205030503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tc>
                  <a:txBody>
                    <a:bodyPr/>
                    <a:lstStyle/>
                    <a:p>
                      <a:r>
                        <a:rPr lang="fr-FR" sz="2400" i="0" dirty="0" smtClean="0">
                          <a:solidFill>
                            <a:schemeClr val="tx1"/>
                          </a:solidFill>
                          <a:latin typeface="Book Antiqua" panose="02040602050305030304" pitchFamily="18" charset="0"/>
                          <a:cs typeface="Times New Roman" panose="02020603050405020304" pitchFamily="18" charset="0"/>
                        </a:rPr>
                        <a:t>Dance</a:t>
                      </a:r>
                      <a:endParaRPr lang="en-US" sz="2400" i="0" dirty="0">
                        <a:solidFill>
                          <a:schemeClr val="tx1"/>
                        </a:solidFill>
                        <a:latin typeface="Book Antiqua" panose="02040602050305030304" pitchFamily="18" charset="0"/>
                        <a:cs typeface="Times New Roman" panose="0202060305040502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extLst>
                  <a:ext uri="{0D108BD9-81ED-4DB2-BD59-A6C34878D82A}">
                    <a16:rowId xmlns:a16="http://schemas.microsoft.com/office/drawing/2014/main" xmlns="" val="1130805421"/>
                  </a:ext>
                </a:extLst>
              </a:tr>
            </a:tbl>
          </a:graphicData>
        </a:graphic>
      </p:graphicFrame>
      <p:cxnSp>
        <p:nvCxnSpPr>
          <p:cNvPr id="7" name="Straight Connector 6">
            <a:extLst>
              <a:ext uri="{FF2B5EF4-FFF2-40B4-BE49-F238E27FC236}">
                <a16:creationId xmlns:a16="http://schemas.microsoft.com/office/drawing/2014/main" xmlns="" id="{263F87C2-3889-6257-D140-B968CBBFA75C}"/>
              </a:ext>
            </a:extLst>
          </p:cNvPr>
          <p:cNvCxnSpPr/>
          <p:nvPr/>
        </p:nvCxnSpPr>
        <p:spPr>
          <a:xfrm>
            <a:off x="262759" y="5988520"/>
            <a:ext cx="855542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xmlns="" id="{646873C0-67E2-F263-D6DA-209128B8D09E}"/>
              </a:ext>
            </a:extLst>
          </p:cNvPr>
          <p:cNvSpPr txBox="1"/>
          <p:nvPr/>
        </p:nvSpPr>
        <p:spPr>
          <a:xfrm>
            <a:off x="154682" y="5949263"/>
            <a:ext cx="3594538" cy="400110"/>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Music </a:t>
            </a:r>
            <a:r>
              <a:rPr lang="en-US" sz="2000" dirty="0">
                <a:latin typeface="Times New Roman" panose="02020603050405020304" pitchFamily="18" charset="0"/>
                <a:cs typeface="Times New Roman" panose="02020603050405020304" pitchFamily="18" charset="0"/>
              </a:rPr>
              <a:t>Slide Deck</a:t>
            </a:r>
          </a:p>
        </p:txBody>
      </p:sp>
      <p:sp>
        <p:nvSpPr>
          <p:cNvPr id="3" name="TextBox 2">
            <a:extLst>
              <a:ext uri="{FF2B5EF4-FFF2-40B4-BE49-F238E27FC236}">
                <a16:creationId xmlns:a16="http://schemas.microsoft.com/office/drawing/2014/main" xmlns="" id="{5FD42B70-F798-5756-095D-00E8625777B8}"/>
              </a:ext>
            </a:extLst>
          </p:cNvPr>
          <p:cNvSpPr txBox="1"/>
          <p:nvPr/>
        </p:nvSpPr>
        <p:spPr>
          <a:xfrm>
            <a:off x="987631" y="6194073"/>
            <a:ext cx="1509079" cy="400110"/>
          </a:xfrm>
          <a:prstGeom prst="rect">
            <a:avLst/>
          </a:prstGeom>
          <a:noFill/>
        </p:spPr>
        <p:txBody>
          <a:bodyPr wrap="square" rtlCol="0" anchor="ctr">
            <a:spAutoFit/>
          </a:bodyPr>
          <a:lstStyle/>
          <a:p>
            <a:r>
              <a:rPr lang="en-US" sz="2000" i="1" dirty="0">
                <a:ln w="12700">
                  <a:solidFill>
                    <a:srgbClr val="7030A0"/>
                  </a:solidFill>
                </a:ln>
                <a:solidFill>
                  <a:srgbClr val="D883FF"/>
                </a:solidFill>
                <a:latin typeface="Times New Roman" panose="02020603050405020304" pitchFamily="18" charset="0"/>
                <a:cs typeface="Times New Roman" panose="02020603050405020304" pitchFamily="18" charset="0"/>
              </a:rPr>
              <a:t>Grade 1</a:t>
            </a: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63345" y="1415919"/>
            <a:ext cx="1318054" cy="2168104"/>
          </a:xfrm>
          <a:prstGeom prst="rect">
            <a:avLst/>
          </a:prstGeom>
        </p:spPr>
      </p:pic>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l="10143" t="6367" r="9233" b="5706"/>
          <a:stretch/>
        </p:blipFill>
        <p:spPr>
          <a:xfrm>
            <a:off x="4777828" y="1339232"/>
            <a:ext cx="2268936" cy="1874562"/>
          </a:xfrm>
          <a:prstGeom prst="rect">
            <a:avLst/>
          </a:prstGeom>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7629" t="7928" r="13498" b="6547"/>
          <a:stretch/>
        </p:blipFill>
        <p:spPr>
          <a:xfrm>
            <a:off x="2057146" y="3986491"/>
            <a:ext cx="1523680" cy="1968893"/>
          </a:xfrm>
          <a:prstGeom prst="rect">
            <a:avLst/>
          </a:prstGeom>
        </p:spPr>
      </p:pic>
      <p:pic>
        <p:nvPicPr>
          <p:cNvPr id="17" name="Picture 16"/>
          <p:cNvPicPr>
            <a:picLocks noChangeAspect="1"/>
          </p:cNvPicPr>
          <p:nvPr/>
        </p:nvPicPr>
        <p:blipFill rotWithShape="1">
          <a:blip r:embed="rId8" cstate="print">
            <a:extLst>
              <a:ext uri="{28A0092B-C50C-407E-A947-70E740481C1C}">
                <a14:useLocalDpi xmlns:a14="http://schemas.microsoft.com/office/drawing/2010/main" val="0"/>
              </a:ext>
            </a:extLst>
          </a:blip>
          <a:srcRect l="6216" t="11555" r="16216" b="7906"/>
          <a:stretch/>
        </p:blipFill>
        <p:spPr>
          <a:xfrm>
            <a:off x="4936112" y="3919979"/>
            <a:ext cx="1952368" cy="2027198"/>
          </a:xfrm>
          <a:prstGeom prst="rect">
            <a:avLst/>
          </a:prstGeom>
        </p:spPr>
      </p:pic>
      <p:sp>
        <p:nvSpPr>
          <p:cNvPr id="20" name="TextBox 19"/>
          <p:cNvSpPr txBox="1"/>
          <p:nvPr/>
        </p:nvSpPr>
        <p:spPr>
          <a:xfrm>
            <a:off x="1823533" y="1025701"/>
            <a:ext cx="2197678" cy="369332"/>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“Miniature Overture”</a:t>
            </a:r>
            <a:endParaRPr lang="en-IN"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5343120" y="1042533"/>
            <a:ext cx="1004188" cy="369332"/>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“March”</a:t>
            </a:r>
            <a:endParaRPr lang="en-IN"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1433489" y="3604909"/>
            <a:ext cx="3310991" cy="369332"/>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“Dance of the Sugar-Plum Fairy”</a:t>
            </a:r>
            <a:endParaRPr lang="en-IN"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5172263" y="3584023"/>
            <a:ext cx="2648034" cy="369332"/>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“Russian Dance (</a:t>
            </a:r>
            <a:r>
              <a:rPr lang="en-GB" dirty="0" err="1">
                <a:latin typeface="Times New Roman" panose="02020603050405020304" pitchFamily="18" charset="0"/>
                <a:cs typeface="Times New Roman" panose="02020603050405020304" pitchFamily="18" charset="0"/>
              </a:rPr>
              <a:t>Trepak</a:t>
            </a:r>
            <a:r>
              <a:rPr lang="en-GB" dirty="0">
                <a:latin typeface="Times New Roman" panose="02020603050405020304" pitchFamily="18" charset="0"/>
                <a:cs typeface="Times New Roman" panose="02020603050405020304" pitchFamily="18" charset="0"/>
              </a:rPr>
              <a:t>)”</a:t>
            </a:r>
            <a:endParaRPr lang="en-IN" dirty="0">
              <a:latin typeface="Times New Roman" panose="02020603050405020304" pitchFamily="18" charset="0"/>
              <a:cs typeface="Times New Roman" panose="02020603050405020304" pitchFamily="18" charset="0"/>
            </a:endParaRPr>
          </a:p>
        </p:txBody>
      </p:sp>
      <p:sp>
        <p:nvSpPr>
          <p:cNvPr id="19" name="TextBox 2">
            <a:extLst>
              <a:ext uri="{FF2B5EF4-FFF2-40B4-BE49-F238E27FC236}">
                <a16:creationId xmlns:lc="http://schemas.openxmlformats.org/drawingml/2006/lockedCanvas" xmlns:a16="http://schemas.microsoft.com/office/drawing/2014/main" xmlns="" id="{B9622B33-0AA9-FDEC-2E98-F851E20E4CD5}"/>
              </a:ext>
            </a:extLst>
          </p:cNvPr>
          <p:cNvSpPr txBox="1"/>
          <p:nvPr/>
        </p:nvSpPr>
        <p:spPr>
          <a:xfrm>
            <a:off x="3141653" y="6070962"/>
            <a:ext cx="3205655"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b="1" dirty="0">
                <a:latin typeface="Book Antiqua" panose="02040602050305030304" pitchFamily="18" charset="0"/>
                <a:ea typeface="Aptos" panose="020B0004020202020204" pitchFamily="34" charset="0"/>
                <a:cs typeface="Times New Roman" panose="02020603050405020304" pitchFamily="18" charset="0"/>
              </a:rPr>
              <a:t>Music Can Tell a Story</a:t>
            </a:r>
            <a:endParaRPr lang="en-US" b="1" i="1" dirty="0">
              <a:latin typeface="Book Antiqua" panose="02040602050305030304" pitchFamily="18" charset="0"/>
            </a:endParaRPr>
          </a:p>
        </p:txBody>
      </p:sp>
    </p:spTree>
    <p:extLst>
      <p:ext uri="{BB962C8B-B14F-4D97-AF65-F5344CB8AC3E}">
        <p14:creationId xmlns:p14="http://schemas.microsoft.com/office/powerpoint/2010/main" val="34223329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192.168.100.10\curriculum\Six Red Marbles Inc\346383 CK Visual Arts and Music G K-5_SR and TG\02 Art Files\01 Art\Final Files\CKMusic\Slides\Music-PPT\GK8\Music cards Grade 1_Background\Music cards Grade 1_Background_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83AAE973-E503-3B2D-0006-A025CF203B89}"/>
              </a:ext>
            </a:extLst>
          </p:cNvPr>
          <p:cNvSpPr txBox="1"/>
          <p:nvPr/>
        </p:nvSpPr>
        <p:spPr>
          <a:xfrm>
            <a:off x="969583" y="370758"/>
            <a:ext cx="4109545" cy="400110"/>
          </a:xfrm>
          <a:prstGeom prst="rect">
            <a:avLst/>
          </a:prstGeom>
          <a:noFill/>
        </p:spPr>
        <p:txBody>
          <a:bodyPr wrap="square" rtlCol="0" anchor="ctr">
            <a:spAutoFit/>
          </a:bodyPr>
          <a:lstStyle/>
          <a:p>
            <a:r>
              <a:rPr lang="en-US" sz="2000" i="1" dirty="0">
                <a:ln w="12700">
                  <a:solidFill>
                    <a:srgbClr val="7030A0"/>
                  </a:solidFill>
                </a:ln>
                <a:solidFill>
                  <a:srgbClr val="D883FF"/>
                </a:solidFill>
                <a:latin typeface="Times New Roman" panose="02020603050405020304" pitchFamily="18" charset="0"/>
                <a:cs typeface="Times New Roman" panose="02020603050405020304" pitchFamily="18" charset="0"/>
              </a:rPr>
              <a:t>Grade 1</a:t>
            </a:r>
          </a:p>
        </p:txBody>
      </p:sp>
      <p:pic>
        <p:nvPicPr>
          <p:cNvPr id="5" name="Picture 4">
            <a:extLst>
              <a:ext uri="{FF2B5EF4-FFF2-40B4-BE49-F238E27FC236}">
                <a16:creationId xmlns:a16="http://schemas.microsoft.com/office/drawing/2014/main" xmlns="" id="{7DCFC89F-43F7-006D-D16E-29003FDDB5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7601" y="231785"/>
            <a:ext cx="1593631" cy="629081"/>
          </a:xfrm>
          <a:prstGeom prst="rect">
            <a:avLst/>
          </a:prstGeom>
          <a:effectLst>
            <a:glow rad="62663">
              <a:schemeClr val="bg1">
                <a:alpha val="40000"/>
              </a:schemeClr>
            </a:glow>
          </a:effectLst>
        </p:spPr>
      </p:pic>
      <p:sp>
        <p:nvSpPr>
          <p:cNvPr id="2" name="TextBox 1">
            <a:extLst>
              <a:ext uri="{FF2B5EF4-FFF2-40B4-BE49-F238E27FC236}">
                <a16:creationId xmlns:a16="http://schemas.microsoft.com/office/drawing/2014/main" xmlns="" id="{E6D94B9C-84D3-EC89-C0B9-ECD2B34EB07D}"/>
              </a:ext>
            </a:extLst>
          </p:cNvPr>
          <p:cNvSpPr txBox="1"/>
          <p:nvPr/>
        </p:nvSpPr>
        <p:spPr>
          <a:xfrm>
            <a:off x="154682" y="106873"/>
            <a:ext cx="3594538"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Music Cards</a:t>
            </a:r>
          </a:p>
        </p:txBody>
      </p:sp>
      <p:sp>
        <p:nvSpPr>
          <p:cNvPr id="3" name="TextBox 2"/>
          <p:cNvSpPr txBox="1"/>
          <p:nvPr/>
        </p:nvSpPr>
        <p:spPr>
          <a:xfrm>
            <a:off x="330926" y="1236617"/>
            <a:ext cx="2629988" cy="879566"/>
          </a:xfrm>
          <a:prstGeom prst="rect">
            <a:avLst/>
          </a:prstGeom>
          <a:noFill/>
        </p:spPr>
        <p:txBody>
          <a:bodyPr wrap="square" rtlCol="0">
            <a:spAutoFit/>
          </a:bodyPr>
          <a:lstStyle/>
          <a:p>
            <a:endParaRPr lang="en-IN" dirty="0"/>
          </a:p>
        </p:txBody>
      </p:sp>
      <p:sp>
        <p:nvSpPr>
          <p:cNvPr id="12" name="TextBox 11">
            <a:extLst>
              <a:ext uri="{FF2B5EF4-FFF2-40B4-BE49-F238E27FC236}">
                <a16:creationId xmlns="" xmlns:a16="http://schemas.microsoft.com/office/drawing/2014/main" id="{8A7EB686-9077-C460-3772-FA4403045204}"/>
              </a:ext>
            </a:extLst>
          </p:cNvPr>
          <p:cNvSpPr txBox="1"/>
          <p:nvPr/>
        </p:nvSpPr>
        <p:spPr>
          <a:xfrm>
            <a:off x="969583" y="1372842"/>
            <a:ext cx="4839034" cy="2862322"/>
          </a:xfrm>
          <a:prstGeom prst="rect">
            <a:avLst/>
          </a:prstGeom>
          <a:noFill/>
        </p:spPr>
        <p:txBody>
          <a:bodyPr wrap="square">
            <a:spAutoFit/>
          </a:bodyPr>
          <a:lstStyle/>
          <a:p>
            <a:r>
              <a:rPr lang="en-GB" sz="1200" dirty="0" err="1">
                <a:latin typeface="Times New Roman" panose="02020603050405020304" pitchFamily="18" charset="0"/>
                <a:cs typeface="Times New Roman" panose="02020603050405020304" pitchFamily="18" charset="0"/>
              </a:rPr>
              <a:t>abbydesign</a:t>
            </a:r>
            <a:r>
              <a:rPr lang="en-GB" sz="1200" dirty="0">
                <a:latin typeface="Times New Roman" panose="02020603050405020304" pitchFamily="18" charset="0"/>
                <a:cs typeface="Times New Roman" panose="02020603050405020304" pitchFamily="18" charset="0"/>
              </a:rPr>
              <a:t> / </a:t>
            </a:r>
            <a:r>
              <a:rPr lang="en-GB" sz="1200" dirty="0" err="1">
                <a:latin typeface="Times New Roman" panose="02020603050405020304" pitchFamily="18" charset="0"/>
                <a:cs typeface="Times New Roman" panose="02020603050405020304" pitchFamily="18" charset="0"/>
              </a:rPr>
              <a:t>Alamy</a:t>
            </a:r>
            <a:r>
              <a:rPr lang="en-GB" sz="1200" dirty="0">
                <a:latin typeface="Times New Roman" panose="02020603050405020304" pitchFamily="18" charset="0"/>
                <a:cs typeface="Times New Roman" panose="02020603050405020304" pitchFamily="18" charset="0"/>
              </a:rPr>
              <a:t> Stock Photo: 9a, </a:t>
            </a:r>
            <a:r>
              <a:rPr lang="en-GB" sz="1200" dirty="0" smtClean="0">
                <a:latin typeface="Times New Roman" panose="02020603050405020304" pitchFamily="18" charset="0"/>
                <a:cs typeface="Times New Roman" panose="02020603050405020304" pitchFamily="18" charset="0"/>
              </a:rPr>
              <a:t>20a</a:t>
            </a:r>
          </a:p>
          <a:p>
            <a:r>
              <a:rPr lang="fi-FI" sz="1200" dirty="0">
                <a:latin typeface="Times New Roman" panose="02020603050405020304" pitchFamily="18" charset="0"/>
                <a:cs typeface="Times New Roman" panose="02020603050405020304" pitchFamily="18" charset="0"/>
              </a:rPr>
              <a:t>Anastasiia Konko / Alamy Stock Photo: </a:t>
            </a:r>
            <a:r>
              <a:rPr lang="fi-FI" sz="1200" dirty="0" smtClean="0">
                <a:latin typeface="Times New Roman" panose="02020603050405020304" pitchFamily="18" charset="0"/>
                <a:cs typeface="Times New Roman" panose="02020603050405020304" pitchFamily="18" charset="0"/>
              </a:rPr>
              <a:t>9b</a:t>
            </a:r>
          </a:p>
          <a:p>
            <a:r>
              <a:rPr lang="en-GB" sz="1200" dirty="0">
                <a:latin typeface="Times New Roman" panose="02020603050405020304" pitchFamily="18" charset="0"/>
                <a:cs typeface="Times New Roman" panose="02020603050405020304" pitchFamily="18" charset="0"/>
              </a:rPr>
              <a:t>BNP Design Studio / </a:t>
            </a:r>
            <a:r>
              <a:rPr lang="en-GB" sz="1200" dirty="0" err="1">
                <a:latin typeface="Times New Roman" panose="02020603050405020304" pitchFamily="18" charset="0"/>
                <a:cs typeface="Times New Roman" panose="02020603050405020304" pitchFamily="18" charset="0"/>
              </a:rPr>
              <a:t>Alamy</a:t>
            </a:r>
            <a:r>
              <a:rPr lang="en-GB" sz="1200" dirty="0">
                <a:latin typeface="Times New Roman" panose="02020603050405020304" pitchFamily="18" charset="0"/>
                <a:cs typeface="Times New Roman" panose="02020603050405020304" pitchFamily="18" charset="0"/>
              </a:rPr>
              <a:t> Stock Photo: </a:t>
            </a:r>
            <a:r>
              <a:rPr lang="en-GB" sz="1200" dirty="0" smtClean="0">
                <a:latin typeface="Times New Roman" panose="02020603050405020304" pitchFamily="18" charset="0"/>
                <a:cs typeface="Times New Roman" panose="02020603050405020304" pitchFamily="18" charset="0"/>
              </a:rPr>
              <a:t>9c</a:t>
            </a:r>
          </a:p>
          <a:p>
            <a:r>
              <a:rPr lang="en-US" sz="1200" dirty="0" err="1" smtClean="0">
                <a:latin typeface="Times New Roman" panose="02020603050405020304" pitchFamily="18" charset="0"/>
                <a:cs typeface="Times New Roman" panose="02020603050405020304" pitchFamily="18" charset="0"/>
              </a:rPr>
              <a:t>Esfir</a:t>
            </a:r>
            <a:r>
              <a:rPr lang="en-US" sz="1200" dirty="0" smtClean="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Dzhyshkariani</a:t>
            </a:r>
            <a:r>
              <a:rPr lang="en-US" sz="1200" dirty="0">
                <a:latin typeface="Times New Roman" panose="02020603050405020304" pitchFamily="18" charset="0"/>
                <a:cs typeface="Times New Roman" panose="02020603050405020304" pitchFamily="18" charset="0"/>
              </a:rPr>
              <a:t> / </a:t>
            </a:r>
            <a:r>
              <a:rPr lang="en-US" sz="1200" dirty="0" err="1">
                <a:latin typeface="Times New Roman" panose="02020603050405020304" pitchFamily="18" charset="0"/>
                <a:cs typeface="Times New Roman" panose="02020603050405020304" pitchFamily="18" charset="0"/>
              </a:rPr>
              <a:t>Alamy</a:t>
            </a:r>
            <a:r>
              <a:rPr lang="en-US" sz="1200" dirty="0">
                <a:latin typeface="Times New Roman" panose="02020603050405020304" pitchFamily="18" charset="0"/>
                <a:cs typeface="Times New Roman" panose="02020603050405020304" pitchFamily="18" charset="0"/>
              </a:rPr>
              <a:t> Stock Photo: </a:t>
            </a:r>
            <a:r>
              <a:rPr lang="en-US" sz="1200" dirty="0" smtClean="0">
                <a:latin typeface="Times New Roman" panose="02020603050405020304" pitchFamily="18" charset="0"/>
                <a:cs typeface="Times New Roman" panose="02020603050405020304" pitchFamily="18" charset="0"/>
              </a:rPr>
              <a:t>12a</a:t>
            </a:r>
          </a:p>
          <a:p>
            <a:r>
              <a:rPr lang="en-GB" sz="1200" dirty="0">
                <a:latin typeface="Times New Roman" panose="02020603050405020304" pitchFamily="18" charset="0"/>
                <a:cs typeface="Times New Roman" panose="02020603050405020304" pitchFamily="18" charset="0"/>
              </a:rPr>
              <a:t>Geo Images / </a:t>
            </a:r>
            <a:r>
              <a:rPr lang="en-GB" sz="1200" dirty="0" err="1">
                <a:latin typeface="Times New Roman" panose="02020603050405020304" pitchFamily="18" charset="0"/>
                <a:cs typeface="Times New Roman" panose="02020603050405020304" pitchFamily="18" charset="0"/>
              </a:rPr>
              <a:t>Alamy</a:t>
            </a:r>
            <a:r>
              <a:rPr lang="en-GB" sz="1200" dirty="0">
                <a:latin typeface="Times New Roman" panose="02020603050405020304" pitchFamily="18" charset="0"/>
                <a:cs typeface="Times New Roman" panose="02020603050405020304" pitchFamily="18" charset="0"/>
              </a:rPr>
              <a:t> Stock Photo: 4, </a:t>
            </a:r>
            <a:r>
              <a:rPr lang="en-GB" sz="1200" dirty="0" smtClean="0">
                <a:latin typeface="Times New Roman" panose="02020603050405020304" pitchFamily="18" charset="0"/>
                <a:cs typeface="Times New Roman" panose="02020603050405020304" pitchFamily="18" charset="0"/>
              </a:rPr>
              <a:t>19a</a:t>
            </a:r>
          </a:p>
          <a:p>
            <a:r>
              <a:rPr lang="en-GB" sz="1200" dirty="0" err="1">
                <a:latin typeface="Times New Roman" panose="02020603050405020304" pitchFamily="18" charset="0"/>
                <a:cs typeface="Times New Roman" panose="02020603050405020304" pitchFamily="18" charset="0"/>
              </a:rPr>
              <a:t>iki</a:t>
            </a:r>
            <a:r>
              <a:rPr lang="en-GB" sz="1200" dirty="0">
                <a:latin typeface="Times New Roman" panose="02020603050405020304" pitchFamily="18" charset="0"/>
                <a:cs typeface="Times New Roman" panose="02020603050405020304" pitchFamily="18" charset="0"/>
              </a:rPr>
              <a:t> </a:t>
            </a:r>
            <a:r>
              <a:rPr lang="en-GB" sz="1200" dirty="0" err="1">
                <a:latin typeface="Times New Roman" panose="02020603050405020304" pitchFamily="18" charset="0"/>
                <a:cs typeface="Times New Roman" panose="02020603050405020304" pitchFamily="18" charset="0"/>
              </a:rPr>
              <a:t>hanoh</a:t>
            </a:r>
            <a:r>
              <a:rPr lang="en-GB" sz="1200" dirty="0">
                <a:latin typeface="Times New Roman" panose="02020603050405020304" pitchFamily="18" charset="0"/>
                <a:cs typeface="Times New Roman" panose="02020603050405020304" pitchFamily="18" charset="0"/>
              </a:rPr>
              <a:t> illustration / </a:t>
            </a:r>
            <a:r>
              <a:rPr lang="en-GB" sz="1200" dirty="0" err="1">
                <a:latin typeface="Times New Roman" panose="02020603050405020304" pitchFamily="18" charset="0"/>
                <a:cs typeface="Times New Roman" panose="02020603050405020304" pitchFamily="18" charset="0"/>
              </a:rPr>
              <a:t>Alamy</a:t>
            </a:r>
            <a:r>
              <a:rPr lang="en-GB" sz="1200" dirty="0">
                <a:latin typeface="Times New Roman" panose="02020603050405020304" pitchFamily="18" charset="0"/>
                <a:cs typeface="Times New Roman" panose="02020603050405020304" pitchFamily="18" charset="0"/>
              </a:rPr>
              <a:t> Stock Photo: </a:t>
            </a:r>
            <a:r>
              <a:rPr lang="en-GB" sz="1200" dirty="0" smtClean="0">
                <a:latin typeface="Times New Roman" panose="02020603050405020304" pitchFamily="18" charset="0"/>
                <a:cs typeface="Times New Roman" panose="02020603050405020304" pitchFamily="18" charset="0"/>
              </a:rPr>
              <a:t>7a</a:t>
            </a:r>
          </a:p>
          <a:p>
            <a:r>
              <a:rPr lang="pl-PL" sz="1200" dirty="0">
                <a:latin typeface="Times New Roman" panose="02020603050405020304" pitchFamily="18" charset="0"/>
                <a:cs typeface="Times New Roman" panose="02020603050405020304" pitchFamily="18" charset="0"/>
              </a:rPr>
              <a:t>Nataliia Darmoroz / Alamy Stock Photo: </a:t>
            </a:r>
            <a:r>
              <a:rPr lang="pl-PL" sz="1200" dirty="0" smtClean="0">
                <a:latin typeface="Times New Roman" panose="02020603050405020304" pitchFamily="18" charset="0"/>
                <a:cs typeface="Times New Roman" panose="02020603050405020304" pitchFamily="18" charset="0"/>
              </a:rPr>
              <a:t>12c</a:t>
            </a:r>
            <a:endParaRPr lang="en-GB" sz="1200" dirty="0" smtClean="0">
              <a:latin typeface="Times New Roman" panose="02020603050405020304" pitchFamily="18" charset="0"/>
              <a:cs typeface="Times New Roman" panose="02020603050405020304" pitchFamily="18" charset="0"/>
            </a:endParaRPr>
          </a:p>
          <a:p>
            <a:r>
              <a:rPr lang="en-GB" sz="1200" dirty="0" smtClean="0">
                <a:latin typeface="Times New Roman" panose="02020603050405020304" pitchFamily="18" charset="0"/>
                <a:cs typeface="Times New Roman" panose="02020603050405020304" pitchFamily="18" charset="0"/>
              </a:rPr>
              <a:t>Panther </a:t>
            </a:r>
            <a:r>
              <a:rPr lang="en-GB" sz="1200" dirty="0">
                <a:latin typeface="Times New Roman" panose="02020603050405020304" pitchFamily="18" charset="0"/>
                <a:cs typeface="Times New Roman" panose="02020603050405020304" pitchFamily="18" charset="0"/>
              </a:rPr>
              <a:t>Media Global / </a:t>
            </a:r>
            <a:r>
              <a:rPr lang="en-GB" sz="1200" dirty="0" err="1">
                <a:latin typeface="Times New Roman" panose="02020603050405020304" pitchFamily="18" charset="0"/>
                <a:cs typeface="Times New Roman" panose="02020603050405020304" pitchFamily="18" charset="0"/>
              </a:rPr>
              <a:t>Alamy</a:t>
            </a:r>
            <a:r>
              <a:rPr lang="en-GB" sz="1200" dirty="0">
                <a:latin typeface="Times New Roman" panose="02020603050405020304" pitchFamily="18" charset="0"/>
                <a:cs typeface="Times New Roman" panose="02020603050405020304" pitchFamily="18" charset="0"/>
              </a:rPr>
              <a:t> Stock Photo: </a:t>
            </a:r>
            <a:r>
              <a:rPr lang="en-GB" sz="1200" dirty="0" smtClean="0">
                <a:latin typeface="Times New Roman" panose="02020603050405020304" pitchFamily="18" charset="0"/>
                <a:cs typeface="Times New Roman" panose="02020603050405020304" pitchFamily="18" charset="0"/>
              </a:rPr>
              <a:t>5a, 8a</a:t>
            </a:r>
          </a:p>
          <a:p>
            <a:r>
              <a:rPr lang="en-US" sz="1200" dirty="0" err="1">
                <a:latin typeface="Times New Roman" panose="02020603050405020304" pitchFamily="18" charset="0"/>
                <a:cs typeface="Times New Roman" panose="02020603050405020304" pitchFamily="18" charset="0"/>
              </a:rPr>
              <a:t>Prostorina</a:t>
            </a:r>
            <a:r>
              <a:rPr lang="en-US" sz="1200" dirty="0">
                <a:latin typeface="Times New Roman" panose="02020603050405020304" pitchFamily="18" charset="0"/>
                <a:cs typeface="Times New Roman" panose="02020603050405020304" pitchFamily="18" charset="0"/>
              </a:rPr>
              <a:t> / </a:t>
            </a:r>
            <a:r>
              <a:rPr lang="en-US" sz="1200" dirty="0" err="1">
                <a:latin typeface="Times New Roman" panose="02020603050405020304" pitchFamily="18" charset="0"/>
                <a:cs typeface="Times New Roman" panose="02020603050405020304" pitchFamily="18" charset="0"/>
              </a:rPr>
              <a:t>Alamy</a:t>
            </a:r>
            <a:r>
              <a:rPr lang="en-US" sz="1200" dirty="0">
                <a:latin typeface="Times New Roman" panose="02020603050405020304" pitchFamily="18" charset="0"/>
                <a:cs typeface="Times New Roman" panose="02020603050405020304" pitchFamily="18" charset="0"/>
              </a:rPr>
              <a:t> Stock Photo: </a:t>
            </a:r>
            <a:r>
              <a:rPr lang="en-US" sz="1200" dirty="0" smtClean="0">
                <a:latin typeface="Times New Roman" panose="02020603050405020304" pitchFamily="18" charset="0"/>
                <a:cs typeface="Times New Roman" panose="02020603050405020304" pitchFamily="18" charset="0"/>
              </a:rPr>
              <a:t>20c</a:t>
            </a:r>
          </a:p>
          <a:p>
            <a:r>
              <a:rPr lang="en-US" sz="1200" dirty="0">
                <a:latin typeface="Times New Roman" panose="02020603050405020304" pitchFamily="18" charset="0"/>
                <a:cs typeface="Times New Roman" panose="02020603050405020304" pitchFamily="18" charset="0"/>
              </a:rPr>
              <a:t>Sergey Gromyko / </a:t>
            </a:r>
            <a:r>
              <a:rPr lang="en-US" sz="1200" dirty="0" err="1">
                <a:latin typeface="Times New Roman" panose="02020603050405020304" pitchFamily="18" charset="0"/>
                <a:cs typeface="Times New Roman" panose="02020603050405020304" pitchFamily="18" charset="0"/>
              </a:rPr>
              <a:t>Alamy</a:t>
            </a:r>
            <a:r>
              <a:rPr lang="en-US" sz="1200" dirty="0">
                <a:latin typeface="Times New Roman" panose="02020603050405020304" pitchFamily="18" charset="0"/>
                <a:cs typeface="Times New Roman" panose="02020603050405020304" pitchFamily="18" charset="0"/>
              </a:rPr>
              <a:t> Stock Photo: 8b</a:t>
            </a:r>
            <a:br>
              <a:rPr lang="en-US" sz="1200" dirty="0">
                <a:latin typeface="Times New Roman" panose="02020603050405020304" pitchFamily="18" charset="0"/>
                <a:cs typeface="Times New Roman" panose="02020603050405020304" pitchFamily="18" charset="0"/>
              </a:rPr>
            </a:br>
            <a:r>
              <a:rPr lang="en-US" sz="1200" dirty="0" err="1" smtClean="0">
                <a:latin typeface="Times New Roman" panose="02020603050405020304" pitchFamily="18" charset="0"/>
                <a:cs typeface="Times New Roman" panose="02020603050405020304" pitchFamily="18" charset="0"/>
              </a:rPr>
              <a:t>Sudowoodo</a:t>
            </a:r>
            <a:r>
              <a:rPr lang="en-US" sz="1200" dirty="0">
                <a:latin typeface="Times New Roman" panose="02020603050405020304" pitchFamily="18" charset="0"/>
                <a:cs typeface="Times New Roman" panose="02020603050405020304" pitchFamily="18" charset="0"/>
              </a:rPr>
              <a:t> / </a:t>
            </a:r>
            <a:r>
              <a:rPr lang="en-US" sz="1200" dirty="0" err="1">
                <a:latin typeface="Times New Roman" panose="02020603050405020304" pitchFamily="18" charset="0"/>
                <a:cs typeface="Times New Roman" panose="02020603050405020304" pitchFamily="18" charset="0"/>
              </a:rPr>
              <a:t>Alamy</a:t>
            </a:r>
            <a:r>
              <a:rPr lang="en-US" sz="1200" dirty="0">
                <a:latin typeface="Times New Roman" panose="02020603050405020304" pitchFamily="18" charset="0"/>
                <a:cs typeface="Times New Roman" panose="02020603050405020304" pitchFamily="18" charset="0"/>
              </a:rPr>
              <a:t> Stock </a:t>
            </a:r>
            <a:r>
              <a:rPr lang="en-US" sz="1200" dirty="0" smtClean="0">
                <a:latin typeface="Times New Roman" panose="02020603050405020304" pitchFamily="18" charset="0"/>
                <a:cs typeface="Times New Roman" panose="02020603050405020304" pitchFamily="18" charset="0"/>
              </a:rPr>
              <a:t>Photo: </a:t>
            </a:r>
            <a:r>
              <a:rPr lang="en-US" sz="1200" dirty="0">
                <a:latin typeface="Times New Roman" panose="02020603050405020304" pitchFamily="18" charset="0"/>
                <a:cs typeface="Times New Roman" panose="02020603050405020304" pitchFamily="18" charset="0"/>
              </a:rPr>
              <a:t>5b</a:t>
            </a:r>
            <a:endParaRPr lang="en-US" sz="1200" dirty="0" smtClean="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Svetlana </a:t>
            </a:r>
            <a:r>
              <a:rPr lang="en-US" sz="1200" dirty="0" err="1">
                <a:latin typeface="Times New Roman" panose="02020603050405020304" pitchFamily="18" charset="0"/>
                <a:cs typeface="Times New Roman" panose="02020603050405020304" pitchFamily="18" charset="0"/>
              </a:rPr>
              <a:t>Borokh</a:t>
            </a:r>
            <a:r>
              <a:rPr lang="en-US" sz="1200" dirty="0">
                <a:latin typeface="Times New Roman" panose="02020603050405020304" pitchFamily="18" charset="0"/>
                <a:cs typeface="Times New Roman" panose="02020603050405020304" pitchFamily="18" charset="0"/>
              </a:rPr>
              <a:t> / </a:t>
            </a:r>
            <a:r>
              <a:rPr lang="en-US" sz="1200" dirty="0" err="1">
                <a:latin typeface="Times New Roman" panose="02020603050405020304" pitchFamily="18" charset="0"/>
                <a:cs typeface="Times New Roman" panose="02020603050405020304" pitchFamily="18" charset="0"/>
              </a:rPr>
              <a:t>Alamy</a:t>
            </a:r>
            <a:r>
              <a:rPr lang="en-US" sz="1200" dirty="0">
                <a:latin typeface="Times New Roman" panose="02020603050405020304" pitchFamily="18" charset="0"/>
                <a:cs typeface="Times New Roman" panose="02020603050405020304" pitchFamily="18" charset="0"/>
              </a:rPr>
              <a:t> Stock Photo: </a:t>
            </a:r>
            <a:r>
              <a:rPr lang="en-US" sz="1200" dirty="0" smtClean="0">
                <a:latin typeface="Times New Roman" panose="02020603050405020304" pitchFamily="18" charset="0"/>
                <a:cs typeface="Times New Roman" panose="02020603050405020304" pitchFamily="18" charset="0"/>
              </a:rPr>
              <a:t>12b</a:t>
            </a:r>
          </a:p>
          <a:p>
            <a:r>
              <a:rPr lang="en-US" sz="1200" dirty="0">
                <a:latin typeface="Times New Roman" panose="02020603050405020304" pitchFamily="18" charset="0"/>
                <a:cs typeface="Times New Roman" panose="02020603050405020304" pitchFamily="18" charset="0"/>
              </a:rPr>
              <a:t>Tatiana </a:t>
            </a:r>
            <a:r>
              <a:rPr lang="en-US" sz="1200" dirty="0" err="1">
                <a:latin typeface="Times New Roman" panose="02020603050405020304" pitchFamily="18" charset="0"/>
                <a:cs typeface="Times New Roman" panose="02020603050405020304" pitchFamily="18" charset="0"/>
              </a:rPr>
              <a:t>Klimiankova</a:t>
            </a:r>
            <a:r>
              <a:rPr lang="en-US" sz="1200" dirty="0">
                <a:latin typeface="Times New Roman" panose="02020603050405020304" pitchFamily="18" charset="0"/>
                <a:cs typeface="Times New Roman" panose="02020603050405020304" pitchFamily="18" charset="0"/>
              </a:rPr>
              <a:t> / </a:t>
            </a:r>
            <a:r>
              <a:rPr lang="en-US" sz="1200" dirty="0" err="1">
                <a:latin typeface="Times New Roman" panose="02020603050405020304" pitchFamily="18" charset="0"/>
                <a:cs typeface="Times New Roman" panose="02020603050405020304" pitchFamily="18" charset="0"/>
              </a:rPr>
              <a:t>Alamy</a:t>
            </a:r>
            <a:r>
              <a:rPr lang="en-US" sz="1200" dirty="0">
                <a:latin typeface="Times New Roman" panose="02020603050405020304" pitchFamily="18" charset="0"/>
                <a:cs typeface="Times New Roman" panose="02020603050405020304" pitchFamily="18" charset="0"/>
              </a:rPr>
              <a:t> Stock Photo: </a:t>
            </a:r>
            <a:r>
              <a:rPr lang="en-US" sz="1200" dirty="0" smtClean="0">
                <a:latin typeface="Times New Roman" panose="02020603050405020304" pitchFamily="18" charset="0"/>
                <a:cs typeface="Times New Roman" panose="02020603050405020304" pitchFamily="18" charset="0"/>
              </a:rPr>
              <a:t>19c-d</a:t>
            </a:r>
          </a:p>
          <a:p>
            <a:r>
              <a:rPr lang="en-GB" sz="1200" dirty="0">
                <a:latin typeface="Times New Roman" panose="02020603050405020304" pitchFamily="18" charset="0"/>
                <a:cs typeface="Times New Roman" panose="02020603050405020304" pitchFamily="18" charset="0"/>
              </a:rPr>
              <a:t>The Protected Art Archive / </a:t>
            </a:r>
            <a:r>
              <a:rPr lang="en-GB" sz="1200" dirty="0" err="1">
                <a:latin typeface="Times New Roman" panose="02020603050405020304" pitchFamily="18" charset="0"/>
                <a:cs typeface="Times New Roman" panose="02020603050405020304" pitchFamily="18" charset="0"/>
              </a:rPr>
              <a:t>Alamy</a:t>
            </a:r>
            <a:r>
              <a:rPr lang="en-GB" sz="1200" dirty="0">
                <a:latin typeface="Times New Roman" panose="02020603050405020304" pitchFamily="18" charset="0"/>
                <a:cs typeface="Times New Roman" panose="02020603050405020304" pitchFamily="18" charset="0"/>
              </a:rPr>
              <a:t> Stock Photo: </a:t>
            </a:r>
            <a:r>
              <a:rPr lang="en-GB" sz="1200" dirty="0" smtClean="0">
                <a:latin typeface="Times New Roman" panose="02020603050405020304" pitchFamily="18" charset="0"/>
                <a:cs typeface="Times New Roman" panose="02020603050405020304" pitchFamily="18" charset="0"/>
              </a:rPr>
              <a:t>18</a:t>
            </a:r>
          </a:p>
          <a:p>
            <a:r>
              <a:rPr lang="en-US" sz="1200" dirty="0" err="1">
                <a:latin typeface="Times New Roman" panose="02020603050405020304" pitchFamily="18" charset="0"/>
                <a:cs typeface="Times New Roman" panose="02020603050405020304" pitchFamily="18" charset="0"/>
              </a:rPr>
              <a:t>Yurii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Lysiak</a:t>
            </a:r>
            <a:r>
              <a:rPr lang="en-US" sz="1200" dirty="0">
                <a:latin typeface="Times New Roman" panose="02020603050405020304" pitchFamily="18" charset="0"/>
                <a:cs typeface="Times New Roman" panose="02020603050405020304" pitchFamily="18" charset="0"/>
              </a:rPr>
              <a:t> / </a:t>
            </a:r>
            <a:r>
              <a:rPr lang="en-US" sz="1200" dirty="0" err="1">
                <a:latin typeface="Times New Roman" panose="02020603050405020304" pitchFamily="18" charset="0"/>
                <a:cs typeface="Times New Roman" panose="02020603050405020304" pitchFamily="18" charset="0"/>
              </a:rPr>
              <a:t>Alamy</a:t>
            </a:r>
            <a:r>
              <a:rPr lang="en-US" sz="1200" dirty="0">
                <a:latin typeface="Times New Roman" panose="02020603050405020304" pitchFamily="18" charset="0"/>
                <a:cs typeface="Times New Roman" panose="02020603050405020304" pitchFamily="18" charset="0"/>
              </a:rPr>
              <a:t> Stock Photo: 20b</a:t>
            </a:r>
          </a:p>
        </p:txBody>
      </p:sp>
      <p:sp>
        <p:nvSpPr>
          <p:cNvPr id="9" name="TextBox 8">
            <a:extLst>
              <a:ext uri="{FF2B5EF4-FFF2-40B4-BE49-F238E27FC236}">
                <a16:creationId xmlns:a16="http://schemas.microsoft.com/office/drawing/2014/main" xmlns="" id="{30617D7D-F9EB-E4F5-522B-43CE01A97AED}"/>
              </a:ext>
            </a:extLst>
          </p:cNvPr>
          <p:cNvSpPr txBox="1"/>
          <p:nvPr/>
        </p:nvSpPr>
        <p:spPr>
          <a:xfrm>
            <a:off x="3732697" y="181543"/>
            <a:ext cx="1685677" cy="461665"/>
          </a:xfrm>
          <a:prstGeom prst="rect">
            <a:avLst/>
          </a:prstGeom>
          <a:noFill/>
        </p:spPr>
        <p:txBody>
          <a:bodyPr wrap="square">
            <a:spAutoFit/>
          </a:bodyPr>
          <a:lstStyle/>
          <a:p>
            <a:pPr algn="ctr"/>
            <a:r>
              <a:rPr lang="en-US" sz="2400" b="1" dirty="0">
                <a:solidFill>
                  <a:srgbClr val="211D1E"/>
                </a:solidFill>
                <a:effectLst/>
                <a:latin typeface="Times New Roman" panose="02020603050405020304" pitchFamily="18" charset="0"/>
                <a:cs typeface="Times New Roman" panose="02020603050405020304" pitchFamily="18" charset="0"/>
              </a:rPr>
              <a:t>Credits</a:t>
            </a:r>
            <a:endParaRPr lang="en-US" sz="1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79416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92.168.100.10\curriculum\Six Red Marbles Inc\346383 CK Visual Arts and Music G K-5_SR and TG\02 Art Files\01 Art\Final Files\CKMusic\Slides\Music-PPT\GK8\Music cards Grade 1_Background\Music cards Grade 1_Background_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A23965F6-7460-E9E1-A9DE-3787D5CD5122}"/>
              </a:ext>
            </a:extLst>
          </p:cNvPr>
          <p:cNvSpPr txBox="1"/>
          <p:nvPr/>
        </p:nvSpPr>
        <p:spPr>
          <a:xfrm>
            <a:off x="0" y="462281"/>
            <a:ext cx="9120146" cy="707886"/>
          </a:xfrm>
          <a:prstGeom prst="rect">
            <a:avLst/>
          </a:prstGeom>
          <a:noFill/>
        </p:spPr>
        <p:txBody>
          <a:bodyPr wrap="square" rtlCol="0">
            <a:spAutoFit/>
          </a:bodyPr>
          <a:lstStyle/>
          <a:p>
            <a:pPr algn="ctr"/>
            <a:r>
              <a:rPr lang="en-US" sz="4000" dirty="0" smtClean="0">
                <a:latin typeface="Times New Roman" panose="02020603050405020304" pitchFamily="18" charset="0"/>
                <a:cs typeface="Times New Roman" panose="02020603050405020304" pitchFamily="18" charset="0"/>
              </a:rPr>
              <a:t>Music Slide </a:t>
            </a:r>
            <a:r>
              <a:rPr lang="en-US" sz="4000" dirty="0">
                <a:latin typeface="Times New Roman" panose="02020603050405020304" pitchFamily="18" charset="0"/>
                <a:cs typeface="Times New Roman" panose="02020603050405020304" pitchFamily="18" charset="0"/>
              </a:rPr>
              <a:t>Deck</a:t>
            </a:r>
          </a:p>
        </p:txBody>
      </p:sp>
      <p:sp>
        <p:nvSpPr>
          <p:cNvPr id="5" name="TextBox 4">
            <a:extLst>
              <a:ext uri="{FF2B5EF4-FFF2-40B4-BE49-F238E27FC236}">
                <a16:creationId xmlns:a16="http://schemas.microsoft.com/office/drawing/2014/main" xmlns="" id="{3FE55E06-54F7-5DA7-A607-D0A282C8CBDC}"/>
              </a:ext>
            </a:extLst>
          </p:cNvPr>
          <p:cNvSpPr txBox="1"/>
          <p:nvPr/>
        </p:nvSpPr>
        <p:spPr>
          <a:xfrm>
            <a:off x="3452655" y="909583"/>
            <a:ext cx="3409747" cy="584775"/>
          </a:xfrm>
          <a:prstGeom prst="rect">
            <a:avLst/>
          </a:prstGeom>
          <a:noFill/>
        </p:spPr>
        <p:txBody>
          <a:bodyPr wrap="square" rtlCol="0" anchor="ctr">
            <a:spAutoFit/>
          </a:bodyPr>
          <a:lstStyle/>
          <a:p>
            <a:pPr algn="r"/>
            <a:r>
              <a:rPr lang="en-US" sz="3200" i="1" dirty="0">
                <a:ln w="12700">
                  <a:solidFill>
                    <a:srgbClr val="7030A0"/>
                  </a:solidFill>
                </a:ln>
                <a:solidFill>
                  <a:srgbClr val="D883FF"/>
                </a:solidFill>
                <a:latin typeface="Times New Roman" panose="02020603050405020304" pitchFamily="18" charset="0"/>
                <a:cs typeface="Times New Roman" panose="02020603050405020304" pitchFamily="18" charset="0"/>
              </a:rPr>
              <a:t>Grade 1</a:t>
            </a:r>
          </a:p>
        </p:txBody>
      </p:sp>
      <p:sp>
        <p:nvSpPr>
          <p:cNvPr id="7" name="TextBox 6">
            <a:extLst>
              <a:ext uri="{FF2B5EF4-FFF2-40B4-BE49-F238E27FC236}">
                <a16:creationId xmlns:a16="http://schemas.microsoft.com/office/drawing/2014/main" xmlns="" id="{73643B27-6D39-BC92-C4DC-2DE26E91F97B}"/>
              </a:ext>
            </a:extLst>
          </p:cNvPr>
          <p:cNvSpPr txBox="1"/>
          <p:nvPr/>
        </p:nvSpPr>
        <p:spPr>
          <a:xfrm>
            <a:off x="478219" y="1554138"/>
            <a:ext cx="4026121" cy="2585323"/>
          </a:xfrm>
          <a:prstGeom prst="rect">
            <a:avLst/>
          </a:prstGeom>
          <a:noFill/>
        </p:spPr>
        <p:txBody>
          <a:bodyPr wrap="square">
            <a:spAutoFit/>
          </a:bodyPr>
          <a:lstStyle/>
          <a:p>
            <a:r>
              <a:rPr lang="en-US" b="1" dirty="0">
                <a:latin typeface="Times New Roman" panose="02020603050405020304" pitchFamily="18" charset="0"/>
                <a:cs typeface="Times New Roman" panose="02020603050405020304" pitchFamily="18" charset="0"/>
              </a:rPr>
              <a:t>I. Elements of </a:t>
            </a:r>
            <a:r>
              <a:rPr lang="en-US" b="1" dirty="0" smtClean="0">
                <a:latin typeface="Times New Roman" panose="02020603050405020304" pitchFamily="18" charset="0"/>
                <a:cs typeface="Times New Roman" panose="02020603050405020304" pitchFamily="18" charset="0"/>
              </a:rPr>
              <a:t>Music</a:t>
            </a:r>
            <a:endParaRPr lang="en-US" dirty="0">
              <a:latin typeface="Times New Roman" panose="02020603050405020304" pitchFamily="18" charset="0"/>
              <a:cs typeface="Times New Roman" panose="02020603050405020304" pitchFamily="18" charset="0"/>
            </a:endParaRPr>
          </a:p>
          <a:p>
            <a:endParaRPr lang="en-US" sz="1200" b="1" i="1" dirty="0">
              <a:latin typeface="Times New Roman" panose="02020603050405020304" pitchFamily="18" charset="0"/>
              <a:cs typeface="Times New Roman" panose="02020603050405020304" pitchFamily="18" charset="0"/>
            </a:endParaRPr>
          </a:p>
          <a:p>
            <a:r>
              <a:rPr lang="en-US" sz="1200" b="1" i="1" dirty="0" smtClean="0">
                <a:latin typeface="Times New Roman" panose="02020603050405020304" pitchFamily="18" charset="0"/>
                <a:cs typeface="Times New Roman" panose="02020603050405020304" pitchFamily="18" charset="0"/>
              </a:rPr>
              <a:t>1</a:t>
            </a:r>
            <a:r>
              <a:rPr lang="en-US" sz="1200" dirty="0" smtClean="0">
                <a:latin typeface="Times New Roman" panose="02020603050405020304" pitchFamily="18" charset="0"/>
                <a:cs typeface="Times New Roman" panose="02020603050405020304" pitchFamily="18" charset="0"/>
              </a:rPr>
              <a:t> | “</a:t>
            </a:r>
            <a:r>
              <a:rPr lang="fr-FR" sz="1200" dirty="0" smtClean="0">
                <a:latin typeface="Times New Roman" panose="02020603050405020304" pitchFamily="18" charset="0"/>
                <a:cs typeface="Times New Roman" panose="02020603050405020304" pitchFamily="18" charset="0"/>
              </a:rPr>
              <a:t>Dry </a:t>
            </a:r>
            <a:r>
              <a:rPr lang="fr-FR" sz="1200" dirty="0" err="1" smtClean="0">
                <a:latin typeface="Times New Roman" panose="02020603050405020304" pitchFamily="18" charset="0"/>
                <a:cs typeface="Times New Roman" panose="02020603050405020304" pitchFamily="18" charset="0"/>
              </a:rPr>
              <a:t>Bones</a:t>
            </a:r>
            <a:r>
              <a:rPr lang="en-GB" sz="1200" dirty="0" smtClean="0">
                <a:latin typeface="Times New Roman" panose="02020603050405020304" pitchFamily="18" charset="0"/>
                <a:cs typeface="Times New Roman" panose="02020603050405020304" pitchFamily="18" charset="0"/>
              </a:rPr>
              <a:t>” </a:t>
            </a:r>
            <a:r>
              <a:rPr lang="fr-FR" sz="1200" dirty="0" smtClean="0">
                <a:latin typeface="Times New Roman" panose="02020603050405020304" pitchFamily="18" charset="0"/>
                <a:cs typeface="Times New Roman" panose="02020603050405020304" pitchFamily="18" charset="0"/>
              </a:rPr>
              <a:t>  </a:t>
            </a:r>
            <a:endParaRPr lang="en-US" sz="1200" dirty="0" smtClean="0">
              <a:latin typeface="Times New Roman" panose="02020603050405020304" pitchFamily="18" charset="0"/>
              <a:cs typeface="Times New Roman" panose="02020603050405020304" pitchFamily="18" charset="0"/>
            </a:endParaRPr>
          </a:p>
          <a:p>
            <a:r>
              <a:rPr lang="en-US" sz="1200" b="1" i="1" dirty="0" smtClean="0">
                <a:latin typeface="Times New Roman" panose="02020603050405020304" pitchFamily="18" charset="0"/>
                <a:cs typeface="Times New Roman" panose="02020603050405020304" pitchFamily="18" charset="0"/>
              </a:rPr>
              <a:t>2</a:t>
            </a:r>
            <a:r>
              <a:rPr lang="en-US" sz="1200" dirty="0" smtClean="0">
                <a:latin typeface="Times New Roman" panose="02020603050405020304" pitchFamily="18" charset="0"/>
                <a:cs typeface="Times New Roman" panose="02020603050405020304" pitchFamily="18" charset="0"/>
              </a:rPr>
              <a:t> | </a:t>
            </a:r>
            <a:r>
              <a:rPr lang="en-GB" sz="1200" dirty="0" smtClean="0">
                <a:latin typeface="Times New Roman" panose="02020603050405020304" pitchFamily="18" charset="0"/>
                <a:cs typeface="Times New Roman" panose="02020603050405020304" pitchFamily="18" charset="0"/>
              </a:rPr>
              <a:t>High </a:t>
            </a:r>
            <a:r>
              <a:rPr lang="en-GB" sz="1200" dirty="0">
                <a:latin typeface="Times New Roman" panose="02020603050405020304" pitchFamily="18" charset="0"/>
                <a:cs typeface="Times New Roman" panose="02020603050405020304" pitchFamily="18" charset="0"/>
              </a:rPr>
              <a:t>and Low Sounds</a:t>
            </a:r>
            <a:r>
              <a:rPr lang="en-US" sz="1200" dirty="0" smtClean="0">
                <a:latin typeface="Times New Roman" panose="02020603050405020304" pitchFamily="18" charset="0"/>
                <a:cs typeface="Times New Roman" panose="02020603050405020304" pitchFamily="18" charset="0"/>
              </a:rPr>
              <a:t> </a:t>
            </a:r>
            <a:br>
              <a:rPr lang="en-US" sz="1200" dirty="0" smtClean="0">
                <a:latin typeface="Times New Roman" panose="02020603050405020304" pitchFamily="18" charset="0"/>
                <a:cs typeface="Times New Roman" panose="02020603050405020304" pitchFamily="18" charset="0"/>
              </a:rPr>
            </a:br>
            <a:r>
              <a:rPr lang="en-US" sz="1200" b="1" i="1" dirty="0" smtClean="0">
                <a:latin typeface="Times New Roman" panose="02020603050405020304" pitchFamily="18" charset="0"/>
                <a:cs typeface="Times New Roman" panose="02020603050405020304" pitchFamily="18" charset="0"/>
              </a:rPr>
              <a:t>3</a:t>
            </a:r>
            <a:r>
              <a:rPr lang="en-US" sz="1200" dirty="0" smtClean="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 </a:t>
            </a:r>
            <a:r>
              <a:rPr lang="en-US" sz="1200" dirty="0" smtClean="0">
                <a:latin typeface="Times New Roman" panose="02020603050405020304" pitchFamily="18" charset="0"/>
                <a:cs typeface="Times New Roman" panose="02020603050405020304" pitchFamily="18" charset="0"/>
              </a:rPr>
              <a:t>Melody</a:t>
            </a:r>
            <a:endParaRPr lang="en-US" sz="1200" dirty="0">
              <a:latin typeface="Times New Roman" panose="02020603050405020304" pitchFamily="18" charset="0"/>
              <a:cs typeface="Times New Roman" panose="02020603050405020304" pitchFamily="18" charset="0"/>
            </a:endParaRPr>
          </a:p>
          <a:p>
            <a:r>
              <a:rPr lang="en-US" sz="1200" b="1" i="1" dirty="0">
                <a:latin typeface="Times New Roman" panose="02020603050405020304" pitchFamily="18" charset="0"/>
                <a:cs typeface="Times New Roman" panose="02020603050405020304" pitchFamily="18" charset="0"/>
              </a:rPr>
              <a:t>4</a:t>
            </a:r>
            <a:r>
              <a:rPr lang="en-US" sz="1200" dirty="0">
                <a:latin typeface="Times New Roman" panose="02020603050405020304" pitchFamily="18" charset="0"/>
                <a:cs typeface="Times New Roman" panose="02020603050405020304" pitchFamily="18" charset="0"/>
              </a:rPr>
              <a:t> | </a:t>
            </a:r>
            <a:r>
              <a:rPr lang="en-GB" sz="1200" dirty="0" smtClean="0">
                <a:latin typeface="Times New Roman" panose="02020603050405020304" pitchFamily="18" charset="0"/>
                <a:cs typeface="Times New Roman" panose="02020603050405020304" pitchFamily="18" charset="0"/>
              </a:rPr>
              <a:t>“</a:t>
            </a:r>
            <a:r>
              <a:rPr lang="en-GB" sz="1200" dirty="0">
                <a:latin typeface="Times New Roman" panose="02020603050405020304" pitchFamily="18" charset="0"/>
                <a:cs typeface="Times New Roman" panose="02020603050405020304" pitchFamily="18" charset="0"/>
              </a:rPr>
              <a:t>Make New Friends”</a:t>
            </a:r>
            <a:endParaRPr lang="en-US" sz="1200" dirty="0">
              <a:latin typeface="Times New Roman" panose="02020603050405020304" pitchFamily="18" charset="0"/>
              <a:cs typeface="Times New Roman" panose="02020603050405020304" pitchFamily="18" charset="0"/>
            </a:endParaRPr>
          </a:p>
          <a:p>
            <a:r>
              <a:rPr lang="en-US" sz="1200" b="1" i="1" dirty="0">
                <a:latin typeface="Times New Roman" panose="02020603050405020304" pitchFamily="18" charset="0"/>
                <a:cs typeface="Times New Roman" panose="02020603050405020304" pitchFamily="18" charset="0"/>
              </a:rPr>
              <a:t>5 </a:t>
            </a:r>
            <a:r>
              <a:rPr lang="en-US" sz="1200" dirty="0">
                <a:latin typeface="Times New Roman" panose="02020603050405020304" pitchFamily="18" charset="0"/>
                <a:cs typeface="Times New Roman" panose="02020603050405020304" pitchFamily="18" charset="0"/>
              </a:rPr>
              <a:t>| </a:t>
            </a:r>
            <a:r>
              <a:rPr lang="en-GB" sz="1200" dirty="0" smtClean="0">
                <a:latin typeface="Times New Roman" panose="02020603050405020304" pitchFamily="18" charset="0"/>
                <a:cs typeface="Times New Roman" panose="02020603050405020304" pitchFamily="18" charset="0"/>
              </a:rPr>
              <a:t>Loud </a:t>
            </a:r>
            <a:r>
              <a:rPr lang="en-GB" sz="1200" dirty="0">
                <a:latin typeface="Times New Roman" panose="02020603050405020304" pitchFamily="18" charset="0"/>
                <a:cs typeface="Times New Roman" panose="02020603050405020304" pitchFamily="18" charset="0"/>
              </a:rPr>
              <a:t>and Soft</a:t>
            </a:r>
            <a:r>
              <a:rPr lang="en-US" sz="1200" dirty="0" smtClean="0">
                <a:latin typeface="Times New Roman" panose="02020603050405020304" pitchFamily="18" charset="0"/>
                <a:cs typeface="Times New Roman" panose="02020603050405020304" pitchFamily="18" charset="0"/>
              </a:rPr>
              <a:t> </a:t>
            </a:r>
            <a:endParaRPr lang="en-US" sz="1200" dirty="0">
              <a:latin typeface="Times New Roman" panose="02020603050405020304" pitchFamily="18" charset="0"/>
              <a:cs typeface="Times New Roman" panose="02020603050405020304" pitchFamily="18" charset="0"/>
            </a:endParaRPr>
          </a:p>
          <a:p>
            <a:r>
              <a:rPr lang="en-US" sz="1200" b="1" i="1" dirty="0">
                <a:latin typeface="Times New Roman" panose="02020603050405020304" pitchFamily="18" charset="0"/>
                <a:cs typeface="Times New Roman" panose="02020603050405020304" pitchFamily="18" charset="0"/>
              </a:rPr>
              <a:t>6</a:t>
            </a:r>
            <a:r>
              <a:rPr lang="en-US" sz="1200" dirty="0">
                <a:latin typeface="Times New Roman" panose="02020603050405020304" pitchFamily="18" charset="0"/>
                <a:cs typeface="Times New Roman" panose="02020603050405020304" pitchFamily="18" charset="0"/>
              </a:rPr>
              <a:t> | </a:t>
            </a:r>
            <a:r>
              <a:rPr lang="en-GB" sz="1200" dirty="0" smtClean="0">
                <a:latin typeface="Times New Roman" panose="02020603050405020304" pitchFamily="18" charset="0"/>
                <a:cs typeface="Times New Roman" panose="02020603050405020304" pitchFamily="18" charset="0"/>
              </a:rPr>
              <a:t>Fast </a:t>
            </a:r>
            <a:r>
              <a:rPr lang="en-GB" sz="1200" dirty="0">
                <a:latin typeface="Times New Roman" panose="02020603050405020304" pitchFamily="18" charset="0"/>
                <a:cs typeface="Times New Roman" panose="02020603050405020304" pitchFamily="18" charset="0"/>
              </a:rPr>
              <a:t>and Slow</a:t>
            </a:r>
            <a:endParaRPr lang="en-US" sz="1200" dirty="0">
              <a:latin typeface="Times New Roman" panose="02020603050405020304" pitchFamily="18" charset="0"/>
              <a:cs typeface="Times New Roman" panose="02020603050405020304" pitchFamily="18" charset="0"/>
            </a:endParaRPr>
          </a:p>
          <a:p>
            <a:r>
              <a:rPr lang="en-US" sz="1200" b="1" i="1" dirty="0">
                <a:latin typeface="Times New Roman" panose="02020603050405020304" pitchFamily="18" charset="0"/>
                <a:cs typeface="Times New Roman" panose="02020603050405020304" pitchFamily="18" charset="0"/>
              </a:rPr>
              <a:t>7</a:t>
            </a:r>
            <a:r>
              <a:rPr lang="en-US" sz="1200" dirty="0">
                <a:latin typeface="Times New Roman" panose="02020603050405020304" pitchFamily="18" charset="0"/>
                <a:cs typeface="Times New Roman" panose="02020603050405020304" pitchFamily="18" charset="0"/>
              </a:rPr>
              <a:t> | </a:t>
            </a:r>
            <a:r>
              <a:rPr lang="en-GB" sz="1200" dirty="0" smtClean="0">
                <a:latin typeface="Times New Roman" panose="02020603050405020304" pitchFamily="18" charset="0"/>
                <a:cs typeface="Times New Roman" panose="02020603050405020304" pitchFamily="18" charset="0"/>
              </a:rPr>
              <a:t>“</a:t>
            </a:r>
            <a:r>
              <a:rPr lang="en-GB" sz="1200" dirty="0">
                <a:latin typeface="Times New Roman" panose="02020603050405020304" pitchFamily="18" charset="0"/>
                <a:cs typeface="Times New Roman" panose="02020603050405020304" pitchFamily="18" charset="0"/>
              </a:rPr>
              <a:t>When the Saints Go Marching In”</a:t>
            </a:r>
            <a:endParaRPr lang="en-US" sz="1200" dirty="0">
              <a:latin typeface="Times New Roman" panose="02020603050405020304" pitchFamily="18" charset="0"/>
              <a:cs typeface="Times New Roman" panose="02020603050405020304" pitchFamily="18" charset="0"/>
            </a:endParaRPr>
          </a:p>
          <a:p>
            <a:r>
              <a:rPr lang="en-US" sz="1200" b="1" i="1" dirty="0">
                <a:latin typeface="Times New Roman" panose="02020603050405020304" pitchFamily="18" charset="0"/>
                <a:cs typeface="Times New Roman" panose="02020603050405020304" pitchFamily="18" charset="0"/>
              </a:rPr>
              <a:t>8</a:t>
            </a:r>
            <a:r>
              <a:rPr lang="en-US" sz="1200" dirty="0">
                <a:latin typeface="Times New Roman" panose="02020603050405020304" pitchFamily="18" charset="0"/>
                <a:cs typeface="Times New Roman" panose="02020603050405020304" pitchFamily="18" charset="0"/>
              </a:rPr>
              <a:t> | </a:t>
            </a:r>
            <a:r>
              <a:rPr lang="en-GB" sz="1200" dirty="0" smtClean="0">
                <a:latin typeface="Times New Roman" panose="02020603050405020304" pitchFamily="18" charset="0"/>
                <a:cs typeface="Times New Roman" panose="02020603050405020304" pitchFamily="18" charset="0"/>
              </a:rPr>
              <a:t>Quarter </a:t>
            </a:r>
            <a:r>
              <a:rPr lang="en-GB" sz="1200" dirty="0">
                <a:latin typeface="Times New Roman" panose="02020603050405020304" pitchFamily="18" charset="0"/>
                <a:cs typeface="Times New Roman" panose="02020603050405020304" pitchFamily="18" charset="0"/>
              </a:rPr>
              <a:t>Notes and Eighth Notes</a:t>
            </a:r>
            <a:endParaRPr lang="en-US" sz="1200" dirty="0">
              <a:latin typeface="Times New Roman" panose="02020603050405020304" pitchFamily="18" charset="0"/>
              <a:cs typeface="Times New Roman" panose="02020603050405020304" pitchFamily="18" charset="0"/>
            </a:endParaRPr>
          </a:p>
          <a:p>
            <a:r>
              <a:rPr lang="en-US" sz="1200" b="1" i="1" dirty="0">
                <a:latin typeface="Times New Roman" panose="02020603050405020304" pitchFamily="18" charset="0"/>
                <a:cs typeface="Times New Roman" panose="02020603050405020304" pitchFamily="18" charset="0"/>
              </a:rPr>
              <a:t>9 </a:t>
            </a:r>
            <a:r>
              <a:rPr lang="en-US" sz="1200" dirty="0">
                <a:latin typeface="Times New Roman" panose="02020603050405020304" pitchFamily="18" charset="0"/>
                <a:cs typeface="Times New Roman" panose="02020603050405020304" pitchFamily="18" charset="0"/>
              </a:rPr>
              <a:t>|  Unit 1 Assessment</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AB552373-79ED-E9B2-F36A-AF2F2622EED2}"/>
              </a:ext>
            </a:extLst>
          </p:cNvPr>
          <p:cNvSpPr txBox="1"/>
          <p:nvPr/>
        </p:nvSpPr>
        <p:spPr>
          <a:xfrm>
            <a:off x="2234317" y="187976"/>
            <a:ext cx="3409747" cy="461665"/>
          </a:xfrm>
          <a:prstGeom prst="rect">
            <a:avLst/>
          </a:prstGeom>
          <a:noFill/>
        </p:spPr>
        <p:txBody>
          <a:bodyPr wrap="square" rtlCol="0" anchor="ctr">
            <a:spAutoFit/>
          </a:bodyPr>
          <a:lstStyle/>
          <a:p>
            <a:r>
              <a:rPr lang="en-US" sz="2400" dirty="0">
                <a:ln w="12700">
                  <a:noFill/>
                </a:ln>
                <a:latin typeface="Times New Roman" panose="02020603050405020304" pitchFamily="18" charset="0"/>
                <a:cs typeface="Times New Roman" panose="02020603050405020304" pitchFamily="18" charset="0"/>
              </a:rPr>
              <a:t>Content</a:t>
            </a:r>
          </a:p>
        </p:txBody>
      </p:sp>
      <p:sp>
        <p:nvSpPr>
          <p:cNvPr id="3" name="TextBox 2">
            <a:extLst>
              <a:ext uri="{FF2B5EF4-FFF2-40B4-BE49-F238E27FC236}">
                <a16:creationId xmlns:a16="http://schemas.microsoft.com/office/drawing/2014/main" xmlns="" id="{50DD31DE-7FB3-14BD-2283-CBB3C4EBC093}"/>
              </a:ext>
            </a:extLst>
          </p:cNvPr>
          <p:cNvSpPr txBox="1"/>
          <p:nvPr/>
        </p:nvSpPr>
        <p:spPr>
          <a:xfrm>
            <a:off x="459034" y="4288199"/>
            <a:ext cx="6943630" cy="1661993"/>
          </a:xfrm>
          <a:prstGeom prst="rect">
            <a:avLst/>
          </a:prstGeom>
          <a:noFill/>
        </p:spPr>
        <p:txBody>
          <a:bodyPr wrap="square">
            <a:spAutoFit/>
          </a:bodyPr>
          <a:lstStyle/>
          <a:p>
            <a:r>
              <a:rPr lang="en-US" b="1" dirty="0">
                <a:latin typeface="Times New Roman" panose="02020603050405020304" pitchFamily="18" charset="0"/>
                <a:cs typeface="Times New Roman" panose="02020603050405020304" pitchFamily="18" charset="0"/>
              </a:rPr>
              <a:t>II. </a:t>
            </a:r>
            <a:r>
              <a:rPr lang="en-US" b="1" dirty="0" smtClean="0">
                <a:latin typeface="Times New Roman" panose="02020603050405020304" pitchFamily="18" charset="0"/>
                <a:cs typeface="Times New Roman" panose="02020603050405020304" pitchFamily="18" charset="0"/>
              </a:rPr>
              <a:t>Composers </a:t>
            </a:r>
            <a:r>
              <a:rPr lang="en-US" b="1" dirty="0">
                <a:latin typeface="Times New Roman" panose="02020603050405020304" pitchFamily="18" charset="0"/>
                <a:cs typeface="Times New Roman" panose="02020603050405020304" pitchFamily="18" charset="0"/>
              </a:rPr>
              <a:t>and the Orchestra</a:t>
            </a:r>
          </a:p>
          <a:p>
            <a:endParaRPr lang="en-US" sz="1200" b="1" i="1" dirty="0">
              <a:latin typeface="Times New Roman" panose="02020603050405020304" pitchFamily="18" charset="0"/>
              <a:cs typeface="Times New Roman" panose="02020603050405020304" pitchFamily="18" charset="0"/>
            </a:endParaRPr>
          </a:p>
          <a:p>
            <a:r>
              <a:rPr lang="en-US" sz="1200" b="1" i="1" dirty="0" smtClean="0">
                <a:latin typeface="Times New Roman" panose="02020603050405020304" pitchFamily="18" charset="0"/>
                <a:cs typeface="Times New Roman" panose="02020603050405020304" pitchFamily="18" charset="0"/>
              </a:rPr>
              <a:t>10</a:t>
            </a:r>
            <a:r>
              <a:rPr lang="en-US" sz="1200" dirty="0" smtClean="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 </a:t>
            </a:r>
            <a:r>
              <a:rPr lang="en-GB" sz="1200" dirty="0">
                <a:latin typeface="Times New Roman" panose="02020603050405020304" pitchFamily="18" charset="0"/>
                <a:cs typeface="Times New Roman" panose="02020603050405020304" pitchFamily="18" charset="0"/>
              </a:rPr>
              <a:t>Emotions</a:t>
            </a:r>
            <a:endParaRPr lang="en-US" sz="1200" dirty="0">
              <a:latin typeface="Times New Roman" panose="02020603050405020304" pitchFamily="18" charset="0"/>
              <a:cs typeface="Times New Roman" panose="02020603050405020304" pitchFamily="18" charset="0"/>
            </a:endParaRPr>
          </a:p>
          <a:p>
            <a:r>
              <a:rPr lang="en-US" sz="1200" b="1" i="1" dirty="0" smtClean="0">
                <a:latin typeface="Times New Roman" panose="02020603050405020304" pitchFamily="18" charset="0"/>
                <a:cs typeface="Times New Roman" panose="02020603050405020304" pitchFamily="18" charset="0"/>
              </a:rPr>
              <a:t>11 </a:t>
            </a:r>
            <a:r>
              <a:rPr lang="en-US" sz="1200" dirty="0">
                <a:latin typeface="Times New Roman" panose="02020603050405020304" pitchFamily="18" charset="0"/>
                <a:cs typeface="Times New Roman" panose="02020603050405020304" pitchFamily="18" charset="0"/>
              </a:rPr>
              <a:t>| </a:t>
            </a:r>
            <a:r>
              <a:rPr lang="en-GB" sz="1200" dirty="0" smtClean="0">
                <a:latin typeface="Times New Roman" panose="02020603050405020304" pitchFamily="18" charset="0"/>
                <a:cs typeface="Times New Roman" panose="02020603050405020304" pitchFamily="18" charset="0"/>
              </a:rPr>
              <a:t>The </a:t>
            </a:r>
            <a:r>
              <a:rPr lang="en-GB" sz="1200" dirty="0">
                <a:latin typeface="Times New Roman" panose="02020603050405020304" pitchFamily="18" charset="0"/>
                <a:cs typeface="Times New Roman" panose="02020603050405020304" pitchFamily="18" charset="0"/>
              </a:rPr>
              <a:t>String Family</a:t>
            </a:r>
            <a:endParaRPr lang="en-US" sz="1200" dirty="0">
              <a:latin typeface="Times New Roman" panose="02020603050405020304" pitchFamily="18" charset="0"/>
              <a:cs typeface="Times New Roman" panose="02020603050405020304" pitchFamily="18" charset="0"/>
            </a:endParaRPr>
          </a:p>
          <a:p>
            <a:r>
              <a:rPr lang="en-US" sz="1200" b="1" i="1" dirty="0" smtClean="0">
                <a:latin typeface="Times New Roman" panose="02020603050405020304" pitchFamily="18" charset="0"/>
                <a:cs typeface="Times New Roman" panose="02020603050405020304" pitchFamily="18" charset="0"/>
              </a:rPr>
              <a:t>12</a:t>
            </a:r>
            <a:r>
              <a:rPr lang="en-US" sz="1200" dirty="0" smtClean="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 </a:t>
            </a:r>
            <a:r>
              <a:rPr lang="en-GB" sz="1200" dirty="0" smtClean="0">
                <a:latin typeface="Times New Roman" panose="02020603050405020304" pitchFamily="18" charset="0"/>
                <a:cs typeface="Times New Roman" panose="02020603050405020304" pitchFamily="18" charset="0"/>
              </a:rPr>
              <a:t>The </a:t>
            </a:r>
            <a:r>
              <a:rPr lang="en-GB" sz="1200" dirty="0">
                <a:latin typeface="Times New Roman" panose="02020603050405020304" pitchFamily="18" charset="0"/>
                <a:cs typeface="Times New Roman" panose="02020603050405020304" pitchFamily="18" charset="0"/>
              </a:rPr>
              <a:t>Woodwind Family</a:t>
            </a:r>
            <a:endParaRPr lang="en-US" sz="1200" dirty="0">
              <a:latin typeface="Times New Roman" panose="02020603050405020304" pitchFamily="18" charset="0"/>
              <a:cs typeface="Times New Roman" panose="02020603050405020304" pitchFamily="18" charset="0"/>
            </a:endParaRPr>
          </a:p>
          <a:p>
            <a:r>
              <a:rPr lang="en-US" sz="1200" b="1" i="1" dirty="0" smtClean="0">
                <a:latin typeface="Times New Roman" panose="02020603050405020304" pitchFamily="18" charset="0"/>
                <a:cs typeface="Times New Roman" panose="02020603050405020304" pitchFamily="18" charset="0"/>
              </a:rPr>
              <a:t>13 </a:t>
            </a:r>
            <a:r>
              <a:rPr lang="en-US" sz="1200" dirty="0" smtClean="0">
                <a:latin typeface="Times New Roman" panose="02020603050405020304" pitchFamily="18" charset="0"/>
                <a:cs typeface="Times New Roman" panose="02020603050405020304" pitchFamily="18" charset="0"/>
              </a:rPr>
              <a:t>| </a:t>
            </a:r>
            <a:r>
              <a:rPr lang="en-GB" sz="1200" dirty="0">
                <a:latin typeface="Times New Roman" panose="02020603050405020304" pitchFamily="18" charset="0"/>
                <a:cs typeface="Times New Roman" panose="02020603050405020304" pitchFamily="18" charset="0"/>
              </a:rPr>
              <a:t>The Brass Family</a:t>
            </a:r>
            <a:endParaRPr lang="en-GB" sz="1200" dirty="0" smtClean="0">
              <a:latin typeface="Times New Roman" panose="02020603050405020304" pitchFamily="18" charset="0"/>
              <a:cs typeface="Times New Roman" panose="02020603050405020304" pitchFamily="18" charset="0"/>
            </a:endParaRPr>
          </a:p>
          <a:p>
            <a:r>
              <a:rPr lang="en-US" sz="1200" b="1" i="1" dirty="0" smtClean="0">
                <a:latin typeface="Times New Roman" panose="02020603050405020304" pitchFamily="18" charset="0"/>
                <a:cs typeface="Times New Roman" panose="02020603050405020304" pitchFamily="18" charset="0"/>
              </a:rPr>
              <a:t>14 </a:t>
            </a:r>
            <a:r>
              <a:rPr lang="en-US" sz="1200" dirty="0" smtClean="0">
                <a:latin typeface="Times New Roman" panose="02020603050405020304" pitchFamily="18" charset="0"/>
                <a:cs typeface="Times New Roman" panose="02020603050405020304" pitchFamily="18" charset="0"/>
              </a:rPr>
              <a:t>| </a:t>
            </a:r>
            <a:r>
              <a:rPr lang="en-GB" sz="1200" dirty="0" smtClean="0">
                <a:latin typeface="Times New Roman" panose="02020603050405020304" pitchFamily="18" charset="0"/>
                <a:cs typeface="Times New Roman" panose="02020603050405020304" pitchFamily="18" charset="0"/>
              </a:rPr>
              <a:t>The Percussion Family</a:t>
            </a:r>
            <a:endParaRPr lang="en-US" sz="1200" dirty="0" smtClean="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7721392A-6CEA-F482-268F-42363A72F7A4}"/>
              </a:ext>
            </a:extLst>
          </p:cNvPr>
          <p:cNvSpPr txBox="1"/>
          <p:nvPr/>
        </p:nvSpPr>
        <p:spPr>
          <a:xfrm>
            <a:off x="4546784" y="2477468"/>
            <a:ext cx="4436828" cy="1107996"/>
          </a:xfrm>
          <a:prstGeom prst="rect">
            <a:avLst/>
          </a:prstGeom>
          <a:noFill/>
        </p:spPr>
        <p:txBody>
          <a:bodyPr wrap="square">
            <a:spAutoFit/>
          </a:bodyPr>
          <a:lstStyle/>
          <a:p>
            <a:r>
              <a:rPr lang="en-US" b="1" dirty="0">
                <a:latin typeface="Times New Roman" panose="02020603050405020304" pitchFamily="18" charset="0"/>
                <a:cs typeface="Times New Roman" panose="02020603050405020304" pitchFamily="18" charset="0"/>
              </a:rPr>
              <a:t>III. </a:t>
            </a:r>
            <a:r>
              <a:rPr lang="en-GB" b="1" dirty="0">
                <a:latin typeface="Times New Roman" panose="02020603050405020304" pitchFamily="18" charset="0"/>
                <a:cs typeface="Times New Roman" panose="02020603050405020304" pitchFamily="18" charset="0"/>
              </a:rPr>
              <a:t>Music Can Tell a Story</a:t>
            </a:r>
            <a:endParaRPr lang="en-US" sz="1200" b="1" i="1" dirty="0">
              <a:latin typeface="Times New Roman" panose="02020603050405020304" pitchFamily="18" charset="0"/>
              <a:cs typeface="Times New Roman" panose="02020603050405020304" pitchFamily="18" charset="0"/>
            </a:endParaRPr>
          </a:p>
          <a:p>
            <a:endParaRPr lang="en-US" sz="1200" b="1" i="1" dirty="0">
              <a:latin typeface="Times New Roman" panose="02020603050405020304" pitchFamily="18" charset="0"/>
              <a:cs typeface="Times New Roman" panose="02020603050405020304" pitchFamily="18" charset="0"/>
            </a:endParaRPr>
          </a:p>
          <a:p>
            <a:r>
              <a:rPr lang="en-US" sz="1200" b="1" i="1" dirty="0" smtClean="0">
                <a:latin typeface="Times New Roman" panose="02020603050405020304" pitchFamily="18" charset="0"/>
                <a:cs typeface="Times New Roman" panose="02020603050405020304" pitchFamily="18" charset="0"/>
              </a:rPr>
              <a:t>15</a:t>
            </a:r>
            <a:r>
              <a:rPr lang="en-US" sz="1200" dirty="0" smtClean="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 </a:t>
            </a:r>
            <a:r>
              <a:rPr lang="en-GB" sz="1200" dirty="0" smtClean="0">
                <a:latin typeface="Times New Roman" panose="02020603050405020304" pitchFamily="18" charset="0"/>
                <a:cs typeface="Times New Roman" panose="02020603050405020304" pitchFamily="18" charset="0"/>
              </a:rPr>
              <a:t>Hansel </a:t>
            </a:r>
            <a:r>
              <a:rPr lang="en-GB" sz="1200" dirty="0">
                <a:latin typeface="Times New Roman" panose="02020603050405020304" pitchFamily="18" charset="0"/>
                <a:cs typeface="Times New Roman" panose="02020603050405020304" pitchFamily="18" charset="0"/>
              </a:rPr>
              <a:t>and Gretel</a:t>
            </a:r>
            <a:endParaRPr lang="en-US" sz="1200" dirty="0" smtClean="0">
              <a:latin typeface="Times New Roman" panose="02020603050405020304" pitchFamily="18" charset="0"/>
              <a:cs typeface="Times New Roman" panose="02020603050405020304" pitchFamily="18" charset="0"/>
            </a:endParaRPr>
          </a:p>
          <a:p>
            <a:r>
              <a:rPr lang="en-US" sz="1200" b="1" i="1" dirty="0" smtClean="0">
                <a:latin typeface="Times New Roman" panose="02020603050405020304" pitchFamily="18" charset="0"/>
                <a:cs typeface="Times New Roman" panose="02020603050405020304" pitchFamily="18" charset="0"/>
              </a:rPr>
              <a:t>16</a:t>
            </a:r>
            <a:r>
              <a:rPr lang="en-US" sz="1200" dirty="0" smtClean="0">
                <a:latin typeface="Times New Roman" panose="02020603050405020304" pitchFamily="18" charset="0"/>
                <a:cs typeface="Times New Roman" panose="02020603050405020304" pitchFamily="18" charset="0"/>
              </a:rPr>
              <a:t> | </a:t>
            </a:r>
            <a:r>
              <a:rPr lang="en-GB" sz="1200" dirty="0" smtClean="0">
                <a:latin typeface="Times New Roman" panose="02020603050405020304" pitchFamily="18" charset="0"/>
                <a:cs typeface="Times New Roman" panose="02020603050405020304" pitchFamily="18" charset="0"/>
              </a:rPr>
              <a:t>Musical </a:t>
            </a:r>
            <a:r>
              <a:rPr lang="en-GB" sz="1200" dirty="0">
                <a:latin typeface="Times New Roman" panose="02020603050405020304" pitchFamily="18" charset="0"/>
                <a:cs typeface="Times New Roman" panose="02020603050405020304" pitchFamily="18" charset="0"/>
              </a:rPr>
              <a:t>Themes</a:t>
            </a:r>
            <a:r>
              <a:rPr lang="en-US" sz="1200" dirty="0" smtClean="0">
                <a:latin typeface="Times New Roman" panose="02020603050405020304" pitchFamily="18" charset="0"/>
                <a:cs typeface="Times New Roman" panose="02020603050405020304" pitchFamily="18" charset="0"/>
              </a:rPr>
              <a:t> </a:t>
            </a:r>
          </a:p>
          <a:p>
            <a:r>
              <a:rPr lang="en-US" sz="1200" b="1" i="1" dirty="0" smtClean="0">
                <a:latin typeface="Times New Roman" panose="02020603050405020304" pitchFamily="18" charset="0"/>
                <a:cs typeface="Times New Roman" panose="02020603050405020304" pitchFamily="18" charset="0"/>
              </a:rPr>
              <a:t>17 </a:t>
            </a:r>
            <a:r>
              <a:rPr lang="en-US" sz="1200" dirty="0" smtClean="0">
                <a:latin typeface="Times New Roman" panose="02020603050405020304" pitchFamily="18" charset="0"/>
                <a:cs typeface="Times New Roman" panose="02020603050405020304" pitchFamily="18" charset="0"/>
              </a:rPr>
              <a:t>| </a:t>
            </a:r>
            <a:r>
              <a:rPr lang="fr-FR" sz="1200" dirty="0" smtClean="0">
                <a:latin typeface="Times New Roman" panose="02020603050405020304" pitchFamily="18" charset="0"/>
                <a:cs typeface="Times New Roman" panose="02020603050405020304" pitchFamily="18" charset="0"/>
              </a:rPr>
              <a:t>Dance</a:t>
            </a:r>
            <a:endParaRPr lang="en-US" sz="1200" dirty="0">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xmlns="" id="{EE45A326-EEBA-2EC3-423A-48F6112A52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3809" y="5995501"/>
            <a:ext cx="1593631" cy="629081"/>
          </a:xfrm>
          <a:prstGeom prst="rect">
            <a:avLst/>
          </a:prstGeom>
          <a:effectLst>
            <a:glow rad="62663">
              <a:schemeClr val="bg1">
                <a:alpha val="0"/>
              </a:schemeClr>
            </a:glow>
          </a:effectLst>
        </p:spPr>
      </p:pic>
    </p:spTree>
    <p:extLst>
      <p:ext uri="{BB962C8B-B14F-4D97-AF65-F5344CB8AC3E}">
        <p14:creationId xmlns:p14="http://schemas.microsoft.com/office/powerpoint/2010/main" val="26868995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192.168.100.10\curriculum\Six Red Marbles Inc\346383 CK Visual Arts and Music G K-5_SR and TG\02 Art Files\01 Art\Final Files\CKMusic\Slides\Music-PPT\GK8\Music cards Grade 1_Background\Music cards Grade 1_Background_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a:extLst>
              <a:ext uri="{FF2B5EF4-FFF2-40B4-BE49-F238E27FC236}">
                <a16:creationId xmlns:a16="http://schemas.microsoft.com/office/drawing/2014/main" xmlns="" id="{B6565660-8C99-34EA-3592-60502DA5A8CA}"/>
              </a:ext>
            </a:extLst>
          </p:cNvPr>
          <p:cNvGraphicFramePr>
            <a:graphicFrameLocks noGrp="1"/>
          </p:cNvGraphicFramePr>
          <p:nvPr>
            <p:extLst>
              <p:ext uri="{D42A27DB-BD31-4B8C-83A1-F6EECF244321}">
                <p14:modId xmlns:p14="http://schemas.microsoft.com/office/powerpoint/2010/main" val="381475560"/>
              </p:ext>
            </p:extLst>
          </p:nvPr>
        </p:nvGraphicFramePr>
        <p:xfrm>
          <a:off x="186559" y="110820"/>
          <a:ext cx="8770881" cy="698477"/>
        </p:xfrm>
        <a:graphic>
          <a:graphicData uri="http://schemas.openxmlformats.org/drawingml/2006/table">
            <a:tbl>
              <a:tblPr firstRow="1" bandRow="1">
                <a:tableStyleId>{5C22544A-7EE6-4342-B048-85BDC9FD1C3A}</a:tableStyleId>
              </a:tblPr>
              <a:tblGrid>
                <a:gridCol w="444062">
                  <a:extLst>
                    <a:ext uri="{9D8B030D-6E8A-4147-A177-3AD203B41FA5}">
                      <a16:colId xmlns:a16="http://schemas.microsoft.com/office/drawing/2014/main" xmlns="" val="1882900237"/>
                    </a:ext>
                  </a:extLst>
                </a:gridCol>
                <a:gridCol w="8326819">
                  <a:extLst>
                    <a:ext uri="{9D8B030D-6E8A-4147-A177-3AD203B41FA5}">
                      <a16:colId xmlns:a16="http://schemas.microsoft.com/office/drawing/2014/main" xmlns="" val="2160138573"/>
                    </a:ext>
                  </a:extLst>
                </a:gridCol>
              </a:tblGrid>
              <a:tr h="6984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a:solidFill>
                            <a:srgbClr val="211D1E"/>
                          </a:solidFill>
                          <a:effectLst/>
                          <a:latin typeface="Times New Roman" panose="02020603050405020304" pitchFamily="18" charset="0"/>
                          <a:cs typeface="Times New Roman" panose="02020603050405020304" pitchFamily="18" charset="0"/>
                        </a:rPr>
                        <a:t>1</a:t>
                      </a:r>
                      <a:endParaRPr lang="en-US" sz="3600" i="0" dirty="0">
                        <a:solidFill>
                          <a:srgbClr val="211D1E"/>
                        </a:solidFill>
                        <a:effectLst/>
                        <a:latin typeface="Times New Roman" panose="02020603050405020304" pitchFamily="18" charset="0"/>
                        <a:cs typeface="Times New Roman" panose="0202060305040502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chemeClr val="tx1"/>
                          </a:solidFill>
                          <a:latin typeface="Book Antiqua" panose="02040602050305030304" pitchFamily="18" charset="0"/>
                          <a:cs typeface="Times New Roman" panose="02020603050405020304" pitchFamily="18" charset="0"/>
                        </a:rPr>
                        <a:t>“</a:t>
                      </a:r>
                      <a:r>
                        <a:rPr lang="fr-FR" sz="2400" b="1" i="0" kern="1200" dirty="0" smtClean="0">
                          <a:solidFill>
                            <a:schemeClr val="tx1"/>
                          </a:solidFill>
                          <a:effectLst/>
                          <a:latin typeface="Book Antiqua" panose="02040602050305030304" pitchFamily="18" charset="0"/>
                          <a:ea typeface="+mn-ea"/>
                          <a:cs typeface="+mn-cs"/>
                        </a:rPr>
                        <a:t>Dry </a:t>
                      </a:r>
                      <a:r>
                        <a:rPr lang="fr-FR" sz="2400" b="1" i="0" kern="1200" dirty="0" err="1" smtClean="0">
                          <a:solidFill>
                            <a:schemeClr val="tx1"/>
                          </a:solidFill>
                          <a:effectLst/>
                          <a:latin typeface="Book Antiqua" panose="02040602050305030304" pitchFamily="18" charset="0"/>
                          <a:ea typeface="+mn-ea"/>
                          <a:cs typeface="+mn-cs"/>
                        </a:rPr>
                        <a:t>Bones</a:t>
                      </a:r>
                      <a:r>
                        <a:rPr lang="en-GB" sz="2400" dirty="0" smtClean="0">
                          <a:solidFill>
                            <a:schemeClr val="tx1"/>
                          </a:solidFill>
                          <a:latin typeface="Book Antiqua" panose="02040602050305030304" pitchFamily="18" charset="0"/>
                          <a:cs typeface="Times New Roman" panose="02020603050405020304" pitchFamily="18" charset="0"/>
                        </a:rPr>
                        <a:t>”</a:t>
                      </a:r>
                      <a:r>
                        <a:rPr lang="fr-FR" sz="2400" b="1" i="0" kern="1200" dirty="0" smtClean="0">
                          <a:solidFill>
                            <a:schemeClr val="tx1"/>
                          </a:solidFill>
                          <a:effectLst/>
                          <a:latin typeface="Book Antiqua" panose="02040602050305030304" pitchFamily="18" charset="0"/>
                          <a:ea typeface="+mn-ea"/>
                          <a:cs typeface="+mn-cs"/>
                        </a:rPr>
                        <a:t> </a:t>
                      </a:r>
                      <a:endParaRPr lang="en-US" sz="2400" b="0" i="0" dirty="0">
                        <a:solidFill>
                          <a:schemeClr val="tx1"/>
                        </a:solidFill>
                        <a:effectLst/>
                        <a:latin typeface="Book Antiqua" panose="02040602050305030304" pitchFamily="18" charset="0"/>
                        <a:cs typeface="Times New Roman" panose="0202060305040502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extLst>
                  <a:ext uri="{0D108BD9-81ED-4DB2-BD59-A6C34878D82A}">
                    <a16:rowId xmlns:a16="http://schemas.microsoft.com/office/drawing/2014/main" xmlns="" val="1130805421"/>
                  </a:ext>
                </a:extLst>
              </a:tr>
            </a:tbl>
          </a:graphicData>
        </a:graphic>
      </p:graphicFrame>
      <p:sp>
        <p:nvSpPr>
          <p:cNvPr id="9" name="TextBox 8">
            <a:extLst>
              <a:ext uri="{FF2B5EF4-FFF2-40B4-BE49-F238E27FC236}">
                <a16:creationId xmlns:a16="http://schemas.microsoft.com/office/drawing/2014/main" xmlns="" id="{169B0743-727A-FECA-ABC0-7FC9CD94A1DD}"/>
              </a:ext>
            </a:extLst>
          </p:cNvPr>
          <p:cNvSpPr txBox="1"/>
          <p:nvPr/>
        </p:nvSpPr>
        <p:spPr>
          <a:xfrm>
            <a:off x="154682" y="5949263"/>
            <a:ext cx="3594538" cy="400110"/>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Music </a:t>
            </a:r>
            <a:r>
              <a:rPr lang="en-US" sz="2000" dirty="0">
                <a:latin typeface="Times New Roman" panose="02020603050405020304" pitchFamily="18" charset="0"/>
                <a:cs typeface="Times New Roman" panose="02020603050405020304" pitchFamily="18" charset="0"/>
              </a:rPr>
              <a:t>Slide Deck</a:t>
            </a:r>
          </a:p>
        </p:txBody>
      </p:sp>
      <p:sp>
        <p:nvSpPr>
          <p:cNvPr id="10" name="TextBox 9">
            <a:extLst>
              <a:ext uri="{FF2B5EF4-FFF2-40B4-BE49-F238E27FC236}">
                <a16:creationId xmlns:a16="http://schemas.microsoft.com/office/drawing/2014/main" xmlns="" id="{1F66A1C1-53CB-CCA4-08E8-361A0971DB56}"/>
              </a:ext>
            </a:extLst>
          </p:cNvPr>
          <p:cNvSpPr txBox="1"/>
          <p:nvPr/>
        </p:nvSpPr>
        <p:spPr>
          <a:xfrm>
            <a:off x="987631" y="6194073"/>
            <a:ext cx="4109545" cy="400110"/>
          </a:xfrm>
          <a:prstGeom prst="rect">
            <a:avLst/>
          </a:prstGeom>
          <a:noFill/>
        </p:spPr>
        <p:txBody>
          <a:bodyPr wrap="square" rtlCol="0" anchor="ctr">
            <a:spAutoFit/>
          </a:bodyPr>
          <a:lstStyle/>
          <a:p>
            <a:r>
              <a:rPr lang="en-US" sz="2000" i="1" dirty="0">
                <a:ln w="12700">
                  <a:solidFill>
                    <a:srgbClr val="7030A0"/>
                  </a:solidFill>
                </a:ln>
                <a:solidFill>
                  <a:srgbClr val="D883FF"/>
                </a:solidFill>
                <a:latin typeface="Times New Roman" panose="02020603050405020304" pitchFamily="18" charset="0"/>
                <a:cs typeface="Times New Roman" panose="02020603050405020304" pitchFamily="18" charset="0"/>
              </a:rPr>
              <a:t>Grade 1</a:t>
            </a:r>
          </a:p>
        </p:txBody>
      </p:sp>
      <p:pic>
        <p:nvPicPr>
          <p:cNvPr id="11" name="Picture 10">
            <a:extLst>
              <a:ext uri="{FF2B5EF4-FFF2-40B4-BE49-F238E27FC236}">
                <a16:creationId xmlns:a16="http://schemas.microsoft.com/office/drawing/2014/main" xmlns="" id="{EE45A326-EEBA-2EC3-423A-48F6112A52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3809" y="5995501"/>
            <a:ext cx="1593631" cy="629081"/>
          </a:xfrm>
          <a:prstGeom prst="rect">
            <a:avLst/>
          </a:prstGeom>
          <a:effectLst>
            <a:glow rad="62663">
              <a:schemeClr val="bg1">
                <a:alpha val="0"/>
              </a:schemeClr>
            </a:glow>
          </a:effectLst>
        </p:spPr>
      </p:pic>
      <p:cxnSp>
        <p:nvCxnSpPr>
          <p:cNvPr id="15" name="Straight Connector 14">
            <a:extLst>
              <a:ext uri="{FF2B5EF4-FFF2-40B4-BE49-F238E27FC236}">
                <a16:creationId xmlns:a16="http://schemas.microsoft.com/office/drawing/2014/main" xmlns="" id="{558807EE-3A4D-8C6B-EE32-FF91F40F2B8C}"/>
              </a:ext>
            </a:extLst>
          </p:cNvPr>
          <p:cNvCxnSpPr/>
          <p:nvPr/>
        </p:nvCxnSpPr>
        <p:spPr>
          <a:xfrm>
            <a:off x="262759" y="5988520"/>
            <a:ext cx="855542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5368620" y="1046499"/>
            <a:ext cx="1250132" cy="4524315"/>
          </a:xfrm>
          <a:prstGeom prst="rect">
            <a:avLst/>
          </a:prstGeom>
          <a:noFill/>
        </p:spPr>
        <p:txBody>
          <a:bodyPr wrap="square" rtlCol="0">
            <a:spAutoFit/>
          </a:bodyPr>
          <a:lstStyle/>
          <a:p>
            <a:r>
              <a:rPr lang="en-US" sz="2400" dirty="0" smtClean="0">
                <a:latin typeface="Times New Roman" pitchFamily="18" charset="0"/>
                <a:cs typeface="Times New Roman" pitchFamily="18" charset="0"/>
              </a:rPr>
              <a:t>toe</a:t>
            </a:r>
          </a:p>
          <a:p>
            <a:r>
              <a:rPr lang="en-US" sz="2400" dirty="0" smtClean="0">
                <a:latin typeface="Times New Roman" pitchFamily="18" charset="0"/>
                <a:cs typeface="Times New Roman" pitchFamily="18" charset="0"/>
              </a:rPr>
              <a:t>foot</a:t>
            </a:r>
          </a:p>
          <a:p>
            <a:r>
              <a:rPr lang="en-US" sz="2400" dirty="0" smtClean="0">
                <a:latin typeface="Times New Roman" pitchFamily="18" charset="0"/>
                <a:cs typeface="Times New Roman" pitchFamily="18" charset="0"/>
              </a:rPr>
              <a:t>heel</a:t>
            </a:r>
          </a:p>
          <a:p>
            <a:r>
              <a:rPr lang="en-US" sz="2400" dirty="0">
                <a:latin typeface="Times New Roman" pitchFamily="18" charset="0"/>
                <a:cs typeface="Times New Roman" pitchFamily="18" charset="0"/>
              </a:rPr>
              <a:t>ankle</a:t>
            </a:r>
            <a:endParaRPr lang="en-IN"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leg </a:t>
            </a:r>
            <a:endParaRPr lang="en-IN"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knee</a:t>
            </a:r>
            <a:endParaRPr lang="en-IN"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thigh</a:t>
            </a:r>
            <a:endParaRPr lang="en-IN"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hip </a:t>
            </a:r>
            <a:endParaRPr lang="en-IN"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back</a:t>
            </a:r>
            <a:endParaRPr lang="en-IN"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shoulder</a:t>
            </a:r>
            <a:endParaRPr lang="en-IN"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neck</a:t>
            </a:r>
            <a:endParaRPr lang="en-IN" sz="2400" dirty="0">
              <a:latin typeface="Times New Roman" pitchFamily="18" charset="0"/>
              <a:cs typeface="Times New Roman" pitchFamily="18" charset="0"/>
            </a:endParaRPr>
          </a:p>
          <a:p>
            <a:r>
              <a:rPr lang="en-US" sz="2400" dirty="0" smtClean="0">
                <a:latin typeface="Times New Roman" pitchFamily="18" charset="0"/>
                <a:cs typeface="Times New Roman" pitchFamily="18" charset="0"/>
              </a:rPr>
              <a:t>head</a:t>
            </a:r>
            <a:endParaRPr lang="en-IN" sz="2400" dirty="0">
              <a:latin typeface="Times New Roman" pitchFamily="18" charset="0"/>
              <a:cs typeface="Times New Roman" pitchFamily="18" charset="0"/>
            </a:endParaRPr>
          </a:p>
        </p:txBody>
      </p:sp>
      <p:sp>
        <p:nvSpPr>
          <p:cNvPr id="12" name="TextBox 2">
            <a:extLst>
              <a:ext uri="{FF2B5EF4-FFF2-40B4-BE49-F238E27FC236}">
                <a16:creationId xmlns:lc="http://schemas.openxmlformats.org/drawingml/2006/lockedCanvas" xmlns:a16="http://schemas.microsoft.com/office/drawing/2014/main" xmlns="" id="{B9622B33-0AA9-FDEC-2E98-F851E20E4CD5}"/>
              </a:ext>
            </a:extLst>
          </p:cNvPr>
          <p:cNvSpPr txBox="1"/>
          <p:nvPr/>
        </p:nvSpPr>
        <p:spPr>
          <a:xfrm>
            <a:off x="3141653" y="6070962"/>
            <a:ext cx="3205655"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effectLst/>
                <a:latin typeface="Book Antiqua" panose="02040602050305030304" pitchFamily="18" charset="0"/>
                <a:ea typeface="Aptos" panose="020B0004020202020204" pitchFamily="34" charset="0"/>
                <a:cs typeface="Times New Roman" panose="02020603050405020304" pitchFamily="18" charset="0"/>
              </a:rPr>
              <a:t>Elements of </a:t>
            </a:r>
            <a:r>
              <a:rPr lang="en-US" b="1" dirty="0" smtClean="0">
                <a:latin typeface="Book Antiqua" panose="02040602050305030304" pitchFamily="18" charset="0"/>
                <a:ea typeface="Aptos" panose="020B0004020202020204" pitchFamily="34" charset="0"/>
                <a:cs typeface="Times New Roman" panose="02020603050405020304" pitchFamily="18" charset="0"/>
              </a:rPr>
              <a:t>Music</a:t>
            </a:r>
            <a:endParaRPr lang="en-US" b="1" i="1" dirty="0">
              <a:latin typeface="Book Antiqua" panose="02040602050305030304" pitchFamily="18" charset="0"/>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7741" y="959874"/>
            <a:ext cx="3047823" cy="4667794"/>
          </a:xfrm>
          <a:prstGeom prst="rect">
            <a:avLst/>
          </a:prstGeom>
        </p:spPr>
      </p:pic>
    </p:spTree>
    <p:extLst>
      <p:ext uri="{BB962C8B-B14F-4D97-AF65-F5344CB8AC3E}">
        <p14:creationId xmlns:p14="http://schemas.microsoft.com/office/powerpoint/2010/main" val="14803441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192.168.100.10\curriculum\Six Red Marbles Inc\346383 CK Visual Arts and Music G K-5_SR and TG\02 Art Files\01 Art\Final Files\CKMusic\Slides\Music-PPT\GK8\Music cards Grade 1_Background\Music cards Grade 1_Background_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a:extLst>
              <a:ext uri="{FF2B5EF4-FFF2-40B4-BE49-F238E27FC236}">
                <a16:creationId xmlns:a16="http://schemas.microsoft.com/office/drawing/2014/main" xmlns="" id="{B6565660-8C99-34EA-3592-60502DA5A8CA}"/>
              </a:ext>
            </a:extLst>
          </p:cNvPr>
          <p:cNvGraphicFramePr>
            <a:graphicFrameLocks noGrp="1"/>
          </p:cNvGraphicFramePr>
          <p:nvPr>
            <p:extLst>
              <p:ext uri="{D42A27DB-BD31-4B8C-83A1-F6EECF244321}">
                <p14:modId xmlns:p14="http://schemas.microsoft.com/office/powerpoint/2010/main" val="2129091681"/>
              </p:ext>
            </p:extLst>
          </p:nvPr>
        </p:nvGraphicFramePr>
        <p:xfrm>
          <a:off x="186559" y="110820"/>
          <a:ext cx="8770881" cy="698477"/>
        </p:xfrm>
        <a:graphic>
          <a:graphicData uri="http://schemas.openxmlformats.org/drawingml/2006/table">
            <a:tbl>
              <a:tblPr firstRow="1" bandRow="1">
                <a:tableStyleId>{5C22544A-7EE6-4342-B048-85BDC9FD1C3A}</a:tableStyleId>
              </a:tblPr>
              <a:tblGrid>
                <a:gridCol w="444062">
                  <a:extLst>
                    <a:ext uri="{9D8B030D-6E8A-4147-A177-3AD203B41FA5}">
                      <a16:colId xmlns:a16="http://schemas.microsoft.com/office/drawing/2014/main" xmlns="" val="1882900237"/>
                    </a:ext>
                  </a:extLst>
                </a:gridCol>
                <a:gridCol w="8326819">
                  <a:extLst>
                    <a:ext uri="{9D8B030D-6E8A-4147-A177-3AD203B41FA5}">
                      <a16:colId xmlns:a16="http://schemas.microsoft.com/office/drawing/2014/main" xmlns="" val="2160138573"/>
                    </a:ext>
                  </a:extLst>
                </a:gridCol>
              </a:tblGrid>
              <a:tr h="6984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a:solidFill>
                            <a:srgbClr val="211D1E"/>
                          </a:solidFill>
                          <a:effectLst/>
                          <a:latin typeface="Book Antiqua" panose="02040602050305030304" pitchFamily="18" charset="0"/>
                        </a:rPr>
                        <a:t>2</a:t>
                      </a:r>
                      <a:endParaRPr lang="en-US" sz="3600" i="0" dirty="0">
                        <a:solidFill>
                          <a:srgbClr val="211D1E"/>
                        </a:solidFill>
                        <a:effectLst/>
                        <a:latin typeface="Book Antiqua" panose="0204060205030503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tc>
                  <a:txBody>
                    <a:bodyPr/>
                    <a:lstStyle/>
                    <a:p>
                      <a:r>
                        <a:rPr lang="en-GB" sz="2400" b="1" i="0" kern="1200" dirty="0" smtClean="0">
                          <a:solidFill>
                            <a:schemeClr val="tx1"/>
                          </a:solidFill>
                          <a:effectLst/>
                          <a:latin typeface="Book Antiqua" panose="02040602050305030304" pitchFamily="18" charset="0"/>
                          <a:ea typeface="+mn-ea"/>
                          <a:cs typeface="+mn-cs"/>
                        </a:rPr>
                        <a:t>High and Low Sounds</a:t>
                      </a:r>
                      <a:endParaRPr lang="en-US" sz="2400" b="0" i="0" kern="1200" dirty="0">
                        <a:solidFill>
                          <a:schemeClr val="tx1"/>
                        </a:solidFill>
                        <a:effectLst/>
                        <a:latin typeface="Book Antiqua" panose="02040602050305030304" pitchFamily="18" charset="0"/>
                        <a:ea typeface="+mn-ea"/>
                        <a:cs typeface="+mn-cs"/>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extLst>
                  <a:ext uri="{0D108BD9-81ED-4DB2-BD59-A6C34878D82A}">
                    <a16:rowId xmlns:a16="http://schemas.microsoft.com/office/drawing/2014/main" xmlns="" val="1130805421"/>
                  </a:ext>
                </a:extLst>
              </a:tr>
            </a:tbl>
          </a:graphicData>
        </a:graphic>
      </p:graphicFrame>
      <p:sp>
        <p:nvSpPr>
          <p:cNvPr id="10" name="TextBox 9">
            <a:extLst>
              <a:ext uri="{FF2B5EF4-FFF2-40B4-BE49-F238E27FC236}">
                <a16:creationId xmlns:a16="http://schemas.microsoft.com/office/drawing/2014/main" xmlns="" id="{1F66A1C1-53CB-CCA4-08E8-361A0971DB56}"/>
              </a:ext>
            </a:extLst>
          </p:cNvPr>
          <p:cNvSpPr txBox="1"/>
          <p:nvPr/>
        </p:nvSpPr>
        <p:spPr>
          <a:xfrm>
            <a:off x="987631" y="6194073"/>
            <a:ext cx="1509079" cy="400110"/>
          </a:xfrm>
          <a:prstGeom prst="rect">
            <a:avLst/>
          </a:prstGeom>
          <a:noFill/>
        </p:spPr>
        <p:txBody>
          <a:bodyPr wrap="square" rtlCol="0" anchor="ctr">
            <a:spAutoFit/>
          </a:bodyPr>
          <a:lstStyle/>
          <a:p>
            <a:r>
              <a:rPr lang="en-US" sz="2000" i="1" dirty="0">
                <a:ln w="12700">
                  <a:solidFill>
                    <a:srgbClr val="7030A0"/>
                  </a:solidFill>
                </a:ln>
                <a:solidFill>
                  <a:srgbClr val="D883FF"/>
                </a:solidFill>
                <a:latin typeface="Times New Roman" panose="02020603050405020304" pitchFamily="18" charset="0"/>
                <a:cs typeface="Times New Roman" panose="02020603050405020304" pitchFamily="18" charset="0"/>
              </a:rPr>
              <a:t>Grade 1</a:t>
            </a:r>
          </a:p>
        </p:txBody>
      </p:sp>
      <p:pic>
        <p:nvPicPr>
          <p:cNvPr id="11" name="Picture 10">
            <a:extLst>
              <a:ext uri="{FF2B5EF4-FFF2-40B4-BE49-F238E27FC236}">
                <a16:creationId xmlns:a16="http://schemas.microsoft.com/office/drawing/2014/main" xmlns="" id="{EE45A326-EEBA-2EC3-423A-48F6112A52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3809" y="5995501"/>
            <a:ext cx="1593631" cy="629081"/>
          </a:xfrm>
          <a:prstGeom prst="rect">
            <a:avLst/>
          </a:prstGeom>
          <a:effectLst>
            <a:glow rad="62663">
              <a:schemeClr val="bg1">
                <a:alpha val="0"/>
              </a:schemeClr>
            </a:glow>
          </a:effectLst>
        </p:spPr>
      </p:pic>
      <p:cxnSp>
        <p:nvCxnSpPr>
          <p:cNvPr id="15" name="Straight Connector 14">
            <a:extLst>
              <a:ext uri="{FF2B5EF4-FFF2-40B4-BE49-F238E27FC236}">
                <a16:creationId xmlns:a16="http://schemas.microsoft.com/office/drawing/2014/main" xmlns="" id="{558807EE-3A4D-8C6B-EE32-FF91F40F2B8C}"/>
              </a:ext>
            </a:extLst>
          </p:cNvPr>
          <p:cNvCxnSpPr/>
          <p:nvPr/>
        </p:nvCxnSpPr>
        <p:spPr>
          <a:xfrm>
            <a:off x="262759" y="5988520"/>
            <a:ext cx="855542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Rectangle 1">
            <a:extLst>
              <a:ext uri="{FF2B5EF4-FFF2-40B4-BE49-F238E27FC236}">
                <a16:creationId xmlns:a16="http://schemas.microsoft.com/office/drawing/2014/main" xmlns="" id="{E6969B6F-CC83-5961-CA0E-2731DF3E9F39}"/>
              </a:ext>
            </a:extLst>
          </p:cNvPr>
          <p:cNvSpPr>
            <a:spLocks noChangeArrowheads="1"/>
          </p:cNvSpPr>
          <p:nvPr/>
        </p:nvSpPr>
        <p:spPr bwMode="auto">
          <a:xfrm>
            <a:off x="628650" y="38639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chemeClr val="tx1"/>
                </a:solidFill>
                <a:effectLst/>
                <a:latin typeface="Times"/>
              </a:rPr>
              <a:t/>
            </a:r>
            <a:br>
              <a:rPr kumimoji="0" lang="en-US" altLang="en-US" sz="900" b="0" i="0" u="none" strike="noStrike" cap="none" normalizeH="0" baseline="0">
                <a:ln>
                  <a:noFill/>
                </a:ln>
                <a:solidFill>
                  <a:schemeClr val="tx1"/>
                </a:solidFill>
                <a:effectLst/>
                <a:latin typeface="Times"/>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 name="TextBox 1">
            <a:extLst>
              <a:ext uri="{FF2B5EF4-FFF2-40B4-BE49-F238E27FC236}">
                <a16:creationId xmlns:a16="http://schemas.microsoft.com/office/drawing/2014/main" xmlns="" id="{3C647414-8326-06DE-8A38-7C3EFA77C944}"/>
              </a:ext>
            </a:extLst>
          </p:cNvPr>
          <p:cNvSpPr txBox="1"/>
          <p:nvPr/>
        </p:nvSpPr>
        <p:spPr>
          <a:xfrm>
            <a:off x="154682" y="5949263"/>
            <a:ext cx="3594538" cy="400110"/>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Music </a:t>
            </a:r>
            <a:r>
              <a:rPr lang="en-US" sz="2000" dirty="0">
                <a:latin typeface="Times New Roman" panose="02020603050405020304" pitchFamily="18" charset="0"/>
                <a:cs typeface="Times New Roman" panose="02020603050405020304" pitchFamily="18" charset="0"/>
              </a:rPr>
              <a:t>Slide Deck</a:t>
            </a:r>
          </a:p>
        </p:txBody>
      </p:sp>
      <p:sp>
        <p:nvSpPr>
          <p:cNvPr id="18" name="TextBox 2">
            <a:extLst>
              <a:ext uri="{FF2B5EF4-FFF2-40B4-BE49-F238E27FC236}">
                <a16:creationId xmlns:lc="http://schemas.openxmlformats.org/drawingml/2006/lockedCanvas" xmlns:a16="http://schemas.microsoft.com/office/drawing/2014/main" xmlns="" id="{B9622B33-0AA9-FDEC-2E98-F851E20E4CD5}"/>
              </a:ext>
            </a:extLst>
          </p:cNvPr>
          <p:cNvSpPr txBox="1"/>
          <p:nvPr/>
        </p:nvSpPr>
        <p:spPr>
          <a:xfrm>
            <a:off x="3141653" y="6070962"/>
            <a:ext cx="3205655"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effectLst/>
                <a:latin typeface="Book Antiqua" panose="02040602050305030304" pitchFamily="18" charset="0"/>
                <a:ea typeface="Aptos" panose="020B0004020202020204" pitchFamily="34" charset="0"/>
                <a:cs typeface="Times New Roman" panose="02020603050405020304" pitchFamily="18" charset="0"/>
              </a:rPr>
              <a:t>Elements of </a:t>
            </a:r>
            <a:r>
              <a:rPr lang="en-US" b="1" dirty="0" smtClean="0">
                <a:latin typeface="Book Antiqua" panose="02040602050305030304" pitchFamily="18" charset="0"/>
                <a:ea typeface="Aptos" panose="020B0004020202020204" pitchFamily="34" charset="0"/>
                <a:cs typeface="Times New Roman" panose="02020603050405020304" pitchFamily="18" charset="0"/>
              </a:rPr>
              <a:t>Music</a:t>
            </a:r>
            <a:endParaRPr lang="en-US" b="1" i="1" dirty="0">
              <a:latin typeface="Book Antiqua" panose="02040602050305030304" pitchFamily="18"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2245" y="1464878"/>
            <a:ext cx="2205570" cy="3928243"/>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756" y="1680967"/>
            <a:ext cx="5129794" cy="3496063"/>
          </a:xfrm>
          <a:prstGeom prst="rect">
            <a:avLst/>
          </a:prstGeom>
        </p:spPr>
      </p:pic>
    </p:spTree>
    <p:extLst>
      <p:ext uri="{BB962C8B-B14F-4D97-AF65-F5344CB8AC3E}">
        <p14:creationId xmlns:p14="http://schemas.microsoft.com/office/powerpoint/2010/main" val="22508953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192.168.100.10\curriculum\Six Red Marbles Inc\346383 CK Visual Arts and Music G K-5_SR and TG\02 Art Files\01 Art\Final Files\CKMusic\Slides\Music-PPT\GK8\Music cards Grade 1_Background\Music cards Grade 1_Background_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a:extLst>
              <a:ext uri="{FF2B5EF4-FFF2-40B4-BE49-F238E27FC236}">
                <a16:creationId xmlns:a16="http://schemas.microsoft.com/office/drawing/2014/main" xmlns="" id="{041C588B-8A79-5BCC-902E-E104A8D5FC66}"/>
              </a:ext>
            </a:extLst>
          </p:cNvPr>
          <p:cNvGraphicFramePr>
            <a:graphicFrameLocks noGrp="1"/>
          </p:cNvGraphicFramePr>
          <p:nvPr>
            <p:extLst>
              <p:ext uri="{D42A27DB-BD31-4B8C-83A1-F6EECF244321}">
                <p14:modId xmlns:p14="http://schemas.microsoft.com/office/powerpoint/2010/main" val="643015820"/>
              </p:ext>
            </p:extLst>
          </p:nvPr>
        </p:nvGraphicFramePr>
        <p:xfrm>
          <a:off x="186559" y="110820"/>
          <a:ext cx="8770881" cy="698477"/>
        </p:xfrm>
        <a:graphic>
          <a:graphicData uri="http://schemas.openxmlformats.org/drawingml/2006/table">
            <a:tbl>
              <a:tblPr firstRow="1" bandRow="1">
                <a:tableStyleId>{5C22544A-7EE6-4342-B048-85BDC9FD1C3A}</a:tableStyleId>
              </a:tblPr>
              <a:tblGrid>
                <a:gridCol w="444062">
                  <a:extLst>
                    <a:ext uri="{9D8B030D-6E8A-4147-A177-3AD203B41FA5}">
                      <a16:colId xmlns:a16="http://schemas.microsoft.com/office/drawing/2014/main" xmlns="" val="1882900237"/>
                    </a:ext>
                  </a:extLst>
                </a:gridCol>
                <a:gridCol w="8326819">
                  <a:extLst>
                    <a:ext uri="{9D8B030D-6E8A-4147-A177-3AD203B41FA5}">
                      <a16:colId xmlns:a16="http://schemas.microsoft.com/office/drawing/2014/main" xmlns="" val="2160138573"/>
                    </a:ext>
                  </a:extLst>
                </a:gridCol>
              </a:tblGrid>
              <a:tr h="6984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a:solidFill>
                            <a:srgbClr val="211D1E"/>
                          </a:solidFill>
                          <a:effectLst/>
                          <a:latin typeface="Book Antiqua" panose="02040602050305030304" pitchFamily="18" charset="0"/>
                        </a:rPr>
                        <a:t>3</a:t>
                      </a:r>
                      <a:endParaRPr lang="en-US" sz="3600" i="0" dirty="0">
                        <a:solidFill>
                          <a:srgbClr val="211D1E"/>
                        </a:solidFill>
                        <a:effectLst/>
                        <a:latin typeface="Book Antiqua" panose="0204060205030503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tc>
                  <a:txBody>
                    <a:bodyPr/>
                    <a:lstStyle/>
                    <a:p>
                      <a:r>
                        <a:rPr lang="en-US" sz="2400" i="0" dirty="0" smtClean="0">
                          <a:solidFill>
                            <a:schemeClr val="tx1"/>
                          </a:solidFill>
                          <a:latin typeface="Book Antiqua" panose="02040602050305030304" pitchFamily="18" charset="0"/>
                          <a:cs typeface="Times New Roman" panose="02020603050405020304" pitchFamily="18" charset="0"/>
                        </a:rPr>
                        <a:t>Melody</a:t>
                      </a:r>
                      <a:endParaRPr lang="en-US" sz="2400" b="0" i="0" dirty="0">
                        <a:solidFill>
                          <a:schemeClr val="tx1"/>
                        </a:solidFill>
                        <a:latin typeface="Book Antiqua" panose="02040602050305030304" pitchFamily="18" charset="0"/>
                        <a:cs typeface="Times New Roman" panose="0202060305040502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extLst>
                  <a:ext uri="{0D108BD9-81ED-4DB2-BD59-A6C34878D82A}">
                    <a16:rowId xmlns:a16="http://schemas.microsoft.com/office/drawing/2014/main" xmlns="" val="1130805421"/>
                  </a:ext>
                </a:extLst>
              </a:tr>
            </a:tbl>
          </a:graphicData>
        </a:graphic>
      </p:graphicFrame>
      <p:cxnSp>
        <p:nvCxnSpPr>
          <p:cNvPr id="7" name="Straight Connector 6">
            <a:extLst>
              <a:ext uri="{FF2B5EF4-FFF2-40B4-BE49-F238E27FC236}">
                <a16:creationId xmlns:a16="http://schemas.microsoft.com/office/drawing/2014/main" xmlns="" id="{263F87C2-3889-6257-D140-B968CBBFA75C}"/>
              </a:ext>
            </a:extLst>
          </p:cNvPr>
          <p:cNvCxnSpPr/>
          <p:nvPr/>
        </p:nvCxnSpPr>
        <p:spPr>
          <a:xfrm>
            <a:off x="262759" y="5988520"/>
            <a:ext cx="855542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xmlns="" id="{C9FD5657-E9F4-5404-7613-AA9CB63AD09F}"/>
              </a:ext>
            </a:extLst>
          </p:cNvPr>
          <p:cNvSpPr txBox="1"/>
          <p:nvPr/>
        </p:nvSpPr>
        <p:spPr>
          <a:xfrm>
            <a:off x="154682" y="5949263"/>
            <a:ext cx="3594538" cy="400110"/>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Music </a:t>
            </a:r>
            <a:r>
              <a:rPr lang="en-US" sz="2000" dirty="0">
                <a:latin typeface="Times New Roman" panose="02020603050405020304" pitchFamily="18" charset="0"/>
                <a:cs typeface="Times New Roman" panose="02020603050405020304" pitchFamily="18" charset="0"/>
              </a:rPr>
              <a:t>Slide Deck</a:t>
            </a:r>
          </a:p>
        </p:txBody>
      </p:sp>
      <p:sp>
        <p:nvSpPr>
          <p:cNvPr id="2" name="TextBox 1">
            <a:extLst>
              <a:ext uri="{FF2B5EF4-FFF2-40B4-BE49-F238E27FC236}">
                <a16:creationId xmlns:a16="http://schemas.microsoft.com/office/drawing/2014/main" xmlns="" id="{4D15725F-FB79-DB1F-EB27-2530F6A3843F}"/>
              </a:ext>
            </a:extLst>
          </p:cNvPr>
          <p:cNvSpPr txBox="1"/>
          <p:nvPr/>
        </p:nvSpPr>
        <p:spPr>
          <a:xfrm>
            <a:off x="987631" y="6194073"/>
            <a:ext cx="1509079" cy="400110"/>
          </a:xfrm>
          <a:prstGeom prst="rect">
            <a:avLst/>
          </a:prstGeom>
          <a:noFill/>
        </p:spPr>
        <p:txBody>
          <a:bodyPr wrap="square" rtlCol="0" anchor="ctr">
            <a:spAutoFit/>
          </a:bodyPr>
          <a:lstStyle/>
          <a:p>
            <a:r>
              <a:rPr lang="en-US" sz="2000" i="1" dirty="0">
                <a:ln w="12700">
                  <a:solidFill>
                    <a:srgbClr val="7030A0"/>
                  </a:solidFill>
                </a:ln>
                <a:solidFill>
                  <a:srgbClr val="D883FF"/>
                </a:solidFill>
                <a:latin typeface="Times New Roman" panose="02020603050405020304" pitchFamily="18" charset="0"/>
                <a:cs typeface="Times New Roman" panose="02020603050405020304" pitchFamily="18" charset="0"/>
              </a:rPr>
              <a:t>Grade 1</a:t>
            </a:r>
          </a:p>
        </p:txBody>
      </p:sp>
      <p:pic>
        <p:nvPicPr>
          <p:cNvPr id="12" name="Picture 11">
            <a:extLst>
              <a:ext uri="{FF2B5EF4-FFF2-40B4-BE49-F238E27FC236}">
                <a16:creationId xmlns:a16="http://schemas.microsoft.com/office/drawing/2014/main" xmlns="" id="{EE45A326-EEBA-2EC3-423A-48F6112A52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3809" y="5995501"/>
            <a:ext cx="1593631" cy="629081"/>
          </a:xfrm>
          <a:prstGeom prst="rect">
            <a:avLst/>
          </a:prstGeom>
          <a:effectLst>
            <a:glow rad="62663">
              <a:schemeClr val="bg1">
                <a:alpha val="0"/>
              </a:schemeClr>
            </a:glow>
          </a:effectLst>
        </p:spPr>
      </p:pic>
      <p:sp>
        <p:nvSpPr>
          <p:cNvPr id="13" name="TextBox 2">
            <a:extLst>
              <a:ext uri="{FF2B5EF4-FFF2-40B4-BE49-F238E27FC236}">
                <a16:creationId xmlns:lc="http://schemas.openxmlformats.org/drawingml/2006/lockedCanvas" xmlns:a16="http://schemas.microsoft.com/office/drawing/2014/main" xmlns="" id="{B9622B33-0AA9-FDEC-2E98-F851E20E4CD5}"/>
              </a:ext>
            </a:extLst>
          </p:cNvPr>
          <p:cNvSpPr txBox="1"/>
          <p:nvPr/>
        </p:nvSpPr>
        <p:spPr>
          <a:xfrm>
            <a:off x="3141653" y="6070962"/>
            <a:ext cx="3205655"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effectLst/>
                <a:latin typeface="Book Antiqua" panose="02040602050305030304" pitchFamily="18" charset="0"/>
                <a:ea typeface="Aptos" panose="020B0004020202020204" pitchFamily="34" charset="0"/>
                <a:cs typeface="Times New Roman" panose="02020603050405020304" pitchFamily="18" charset="0"/>
              </a:rPr>
              <a:t>Elements of </a:t>
            </a:r>
            <a:r>
              <a:rPr lang="en-US" b="1" dirty="0" smtClean="0">
                <a:latin typeface="Book Antiqua" panose="02040602050305030304" pitchFamily="18" charset="0"/>
                <a:ea typeface="Aptos" panose="020B0004020202020204" pitchFamily="34" charset="0"/>
                <a:cs typeface="Times New Roman" panose="02020603050405020304" pitchFamily="18" charset="0"/>
              </a:rPr>
              <a:t>Music</a:t>
            </a:r>
            <a:endParaRPr lang="en-US" b="1" i="1" dirty="0">
              <a:latin typeface="Book Antiqua" panose="02040602050305030304" pitchFamily="18" charset="0"/>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552" y="2396813"/>
            <a:ext cx="7517834" cy="80692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552" y="3594081"/>
            <a:ext cx="7486679" cy="816972"/>
          </a:xfrm>
          <a:prstGeom prst="rect">
            <a:avLst/>
          </a:prstGeom>
        </p:spPr>
      </p:pic>
    </p:spTree>
    <p:extLst>
      <p:ext uri="{BB962C8B-B14F-4D97-AF65-F5344CB8AC3E}">
        <p14:creationId xmlns:p14="http://schemas.microsoft.com/office/powerpoint/2010/main" val="16438286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192.168.100.10\curriculum\Six Red Marbles Inc\346383 CK Visual Arts and Music G K-5_SR and TG\02 Art Files\01 Art\Final Files\CKMusic\Slides\Music-PPT\GK8\Music cards Grade 1_Background\Music cards Grade 1_Background_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a:extLst>
              <a:ext uri="{FF2B5EF4-FFF2-40B4-BE49-F238E27FC236}">
                <a16:creationId xmlns:a16="http://schemas.microsoft.com/office/drawing/2014/main" xmlns="" id="{041C588B-8A79-5BCC-902E-E104A8D5FC66}"/>
              </a:ext>
            </a:extLst>
          </p:cNvPr>
          <p:cNvGraphicFramePr>
            <a:graphicFrameLocks noGrp="1"/>
          </p:cNvGraphicFramePr>
          <p:nvPr>
            <p:extLst>
              <p:ext uri="{D42A27DB-BD31-4B8C-83A1-F6EECF244321}">
                <p14:modId xmlns:p14="http://schemas.microsoft.com/office/powerpoint/2010/main" val="2614406406"/>
              </p:ext>
            </p:extLst>
          </p:nvPr>
        </p:nvGraphicFramePr>
        <p:xfrm>
          <a:off x="186559" y="110820"/>
          <a:ext cx="8770881" cy="698477"/>
        </p:xfrm>
        <a:graphic>
          <a:graphicData uri="http://schemas.openxmlformats.org/drawingml/2006/table">
            <a:tbl>
              <a:tblPr firstRow="1" bandRow="1">
                <a:tableStyleId>{5C22544A-7EE6-4342-B048-85BDC9FD1C3A}</a:tableStyleId>
              </a:tblPr>
              <a:tblGrid>
                <a:gridCol w="444062">
                  <a:extLst>
                    <a:ext uri="{9D8B030D-6E8A-4147-A177-3AD203B41FA5}">
                      <a16:colId xmlns:a16="http://schemas.microsoft.com/office/drawing/2014/main" xmlns="" val="1882900237"/>
                    </a:ext>
                  </a:extLst>
                </a:gridCol>
                <a:gridCol w="8326819">
                  <a:extLst>
                    <a:ext uri="{9D8B030D-6E8A-4147-A177-3AD203B41FA5}">
                      <a16:colId xmlns:a16="http://schemas.microsoft.com/office/drawing/2014/main" xmlns="" val="2160138573"/>
                    </a:ext>
                  </a:extLst>
                </a:gridCol>
              </a:tblGrid>
              <a:tr h="6984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a:solidFill>
                            <a:srgbClr val="211D1E"/>
                          </a:solidFill>
                          <a:effectLst/>
                          <a:latin typeface="Book Antiqua" panose="02040602050305030304" pitchFamily="18" charset="0"/>
                        </a:rPr>
                        <a:t>4</a:t>
                      </a:r>
                      <a:endParaRPr lang="en-US" sz="3600" i="0" dirty="0">
                        <a:solidFill>
                          <a:srgbClr val="211D1E"/>
                        </a:solidFill>
                        <a:effectLst/>
                        <a:latin typeface="Book Antiqua" panose="0204060205030503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tc>
                  <a:txBody>
                    <a:bodyPr/>
                    <a:lstStyle/>
                    <a:p>
                      <a:r>
                        <a:rPr lang="en-GB" sz="2400" i="0" dirty="0" smtClean="0">
                          <a:solidFill>
                            <a:schemeClr val="tx1"/>
                          </a:solidFill>
                          <a:latin typeface="Book Antiqua" panose="02040602050305030304" pitchFamily="18" charset="0"/>
                          <a:cs typeface="Times New Roman" panose="02020603050405020304" pitchFamily="18" charset="0"/>
                        </a:rPr>
                        <a:t>“Make New Friends”</a:t>
                      </a:r>
                      <a:endParaRPr lang="en-US" sz="2400" b="0" i="0" dirty="0">
                        <a:solidFill>
                          <a:schemeClr val="tx1"/>
                        </a:solidFill>
                        <a:latin typeface="Book Antiqua" panose="02040602050305030304" pitchFamily="18" charset="0"/>
                        <a:cs typeface="Times New Roman" panose="0202060305040502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extLst>
                  <a:ext uri="{0D108BD9-81ED-4DB2-BD59-A6C34878D82A}">
                    <a16:rowId xmlns:a16="http://schemas.microsoft.com/office/drawing/2014/main" xmlns="" val="1130805421"/>
                  </a:ext>
                </a:extLst>
              </a:tr>
            </a:tbl>
          </a:graphicData>
        </a:graphic>
      </p:graphicFrame>
      <p:cxnSp>
        <p:nvCxnSpPr>
          <p:cNvPr id="7" name="Straight Connector 6">
            <a:extLst>
              <a:ext uri="{FF2B5EF4-FFF2-40B4-BE49-F238E27FC236}">
                <a16:creationId xmlns:a16="http://schemas.microsoft.com/office/drawing/2014/main" xmlns="" id="{263F87C2-3889-6257-D140-B968CBBFA75C}"/>
              </a:ext>
            </a:extLst>
          </p:cNvPr>
          <p:cNvCxnSpPr/>
          <p:nvPr/>
        </p:nvCxnSpPr>
        <p:spPr>
          <a:xfrm>
            <a:off x="262759" y="5988520"/>
            <a:ext cx="855542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xmlns="" id="{A35A64FF-CBE0-67BC-4125-2F2EC87F0FDD}"/>
              </a:ext>
            </a:extLst>
          </p:cNvPr>
          <p:cNvSpPr txBox="1"/>
          <p:nvPr/>
        </p:nvSpPr>
        <p:spPr>
          <a:xfrm>
            <a:off x="154682" y="5949263"/>
            <a:ext cx="3594538" cy="400110"/>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Music </a:t>
            </a:r>
            <a:r>
              <a:rPr lang="en-US" sz="2000" dirty="0">
                <a:latin typeface="Times New Roman" panose="02020603050405020304" pitchFamily="18" charset="0"/>
                <a:cs typeface="Times New Roman" panose="02020603050405020304" pitchFamily="18" charset="0"/>
              </a:rPr>
              <a:t>Slide Deck</a:t>
            </a:r>
          </a:p>
        </p:txBody>
      </p:sp>
      <p:sp>
        <p:nvSpPr>
          <p:cNvPr id="3" name="TextBox 2">
            <a:extLst>
              <a:ext uri="{FF2B5EF4-FFF2-40B4-BE49-F238E27FC236}">
                <a16:creationId xmlns:a16="http://schemas.microsoft.com/office/drawing/2014/main" xmlns="" id="{526C10BF-8915-F37F-F4D1-574DBC81735A}"/>
              </a:ext>
            </a:extLst>
          </p:cNvPr>
          <p:cNvSpPr txBox="1"/>
          <p:nvPr/>
        </p:nvSpPr>
        <p:spPr>
          <a:xfrm>
            <a:off x="987631" y="6194073"/>
            <a:ext cx="1509079" cy="400110"/>
          </a:xfrm>
          <a:prstGeom prst="rect">
            <a:avLst/>
          </a:prstGeom>
          <a:noFill/>
        </p:spPr>
        <p:txBody>
          <a:bodyPr wrap="square" rtlCol="0" anchor="ctr">
            <a:spAutoFit/>
          </a:bodyPr>
          <a:lstStyle/>
          <a:p>
            <a:r>
              <a:rPr lang="en-US" sz="2000" i="1" dirty="0">
                <a:ln w="12700">
                  <a:solidFill>
                    <a:srgbClr val="7030A0"/>
                  </a:solidFill>
                </a:ln>
                <a:solidFill>
                  <a:srgbClr val="D883FF"/>
                </a:solidFill>
                <a:latin typeface="Times New Roman" panose="02020603050405020304" pitchFamily="18" charset="0"/>
                <a:cs typeface="Times New Roman" panose="02020603050405020304" pitchFamily="18" charset="0"/>
              </a:rPr>
              <a:t>Grade 1</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811" y="3529482"/>
            <a:ext cx="4565941" cy="2282971"/>
          </a:xfrm>
          <a:prstGeom prst="rect">
            <a:avLst/>
          </a:prstGeom>
          <a:noFill/>
          <a:effectLst>
            <a:glow rad="127000">
              <a:schemeClr val="accent1">
                <a:alpha val="0"/>
              </a:schemeClr>
            </a:glow>
          </a:effectLst>
        </p:spPr>
      </p:pic>
      <p:pic>
        <p:nvPicPr>
          <p:cNvPr id="16" name="Picture 15">
            <a:extLst>
              <a:ext uri="{FF2B5EF4-FFF2-40B4-BE49-F238E27FC236}">
                <a16:creationId xmlns:a16="http://schemas.microsoft.com/office/drawing/2014/main" xmlns="" id="{EE45A326-EEBA-2EC3-423A-48F6112A52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3809" y="5995501"/>
            <a:ext cx="1593631" cy="629081"/>
          </a:xfrm>
          <a:prstGeom prst="rect">
            <a:avLst/>
          </a:prstGeom>
          <a:effectLst>
            <a:glow rad="62663">
              <a:schemeClr val="bg1">
                <a:alpha val="0"/>
              </a:schemeClr>
            </a:glow>
          </a:effectLst>
        </p:spPr>
      </p:pic>
      <p:sp>
        <p:nvSpPr>
          <p:cNvPr id="10" name="TextBox 2">
            <a:extLst>
              <a:ext uri="{FF2B5EF4-FFF2-40B4-BE49-F238E27FC236}">
                <a16:creationId xmlns:lc="http://schemas.openxmlformats.org/drawingml/2006/lockedCanvas" xmlns:a16="http://schemas.microsoft.com/office/drawing/2014/main" xmlns="" id="{B9622B33-0AA9-FDEC-2E98-F851E20E4CD5}"/>
              </a:ext>
            </a:extLst>
          </p:cNvPr>
          <p:cNvSpPr txBox="1"/>
          <p:nvPr/>
        </p:nvSpPr>
        <p:spPr>
          <a:xfrm>
            <a:off x="3141653" y="6070962"/>
            <a:ext cx="3205655"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effectLst/>
                <a:latin typeface="Book Antiqua" panose="02040602050305030304" pitchFamily="18" charset="0"/>
                <a:ea typeface="Aptos" panose="020B0004020202020204" pitchFamily="34" charset="0"/>
                <a:cs typeface="Times New Roman" panose="02020603050405020304" pitchFamily="18" charset="0"/>
              </a:rPr>
              <a:t>Elements of </a:t>
            </a:r>
            <a:r>
              <a:rPr lang="en-US" b="1" dirty="0" smtClean="0">
                <a:latin typeface="Book Antiqua" panose="02040602050305030304" pitchFamily="18" charset="0"/>
                <a:ea typeface="Aptos" panose="020B0004020202020204" pitchFamily="34" charset="0"/>
                <a:cs typeface="Times New Roman" panose="02020603050405020304" pitchFamily="18" charset="0"/>
              </a:rPr>
              <a:t>Music</a:t>
            </a:r>
            <a:endParaRPr lang="en-US" b="1" i="1" dirty="0">
              <a:latin typeface="Book Antiqua" panose="02040602050305030304" pitchFamily="18" charset="0"/>
            </a:endParaRPr>
          </a:p>
        </p:txBody>
      </p:sp>
      <p:sp>
        <p:nvSpPr>
          <p:cNvPr id="2" name="Rectangle 1"/>
          <p:cNvSpPr/>
          <p:nvPr/>
        </p:nvSpPr>
        <p:spPr>
          <a:xfrm>
            <a:off x="4535046" y="2287818"/>
            <a:ext cx="4608954" cy="461665"/>
          </a:xfrm>
          <a:prstGeom prst="rect">
            <a:avLst/>
          </a:prstGeom>
        </p:spPr>
        <p:txBody>
          <a:bodyPr wrap="none">
            <a:spAutoFit/>
          </a:bodyPr>
          <a:lstStyle/>
          <a:p>
            <a:r>
              <a:rPr lang="fr-FR" sz="2400" dirty="0" err="1" smtClean="0">
                <a:latin typeface="Times New Roman" panose="02020603050405020304" pitchFamily="18" charset="0"/>
                <a:cs typeface="Times New Roman" panose="02020603050405020304" pitchFamily="18" charset="0"/>
              </a:rPr>
              <a:t>Make</a:t>
            </a:r>
            <a:r>
              <a:rPr lang="fr-FR" sz="2400" dirty="0" smtClean="0">
                <a:latin typeface="Times New Roman" panose="02020603050405020304" pitchFamily="18" charset="0"/>
                <a:cs typeface="Times New Roman" panose="02020603050405020304" pitchFamily="18" charset="0"/>
              </a:rPr>
              <a:t> new </a:t>
            </a:r>
            <a:r>
              <a:rPr lang="fr-FR" sz="2400" dirty="0" err="1" smtClean="0">
                <a:latin typeface="Times New Roman" panose="02020603050405020304" pitchFamily="18" charset="0"/>
                <a:cs typeface="Times New Roman" panose="02020603050405020304" pitchFamily="18" charset="0"/>
              </a:rPr>
              <a:t>friends</a:t>
            </a:r>
            <a:r>
              <a:rPr lang="fr-FR" sz="2400" dirty="0" smtClean="0">
                <a:latin typeface="Times New Roman" panose="02020603050405020304" pitchFamily="18" charset="0"/>
                <a:cs typeface="Times New Roman" panose="02020603050405020304" pitchFamily="18" charset="0"/>
              </a:rPr>
              <a:t>, but </a:t>
            </a:r>
            <a:r>
              <a:rPr lang="fr-FR" sz="2400" dirty="0" err="1" smtClean="0">
                <a:latin typeface="Times New Roman" panose="02020603050405020304" pitchFamily="18" charset="0"/>
                <a:cs typeface="Times New Roman" panose="02020603050405020304" pitchFamily="18" charset="0"/>
              </a:rPr>
              <a:t>keep</a:t>
            </a:r>
            <a:r>
              <a:rPr lang="fr-FR" sz="2400" dirty="0" smtClean="0">
                <a:latin typeface="Times New Roman" panose="02020603050405020304" pitchFamily="18" charset="0"/>
                <a:cs typeface="Times New Roman" panose="02020603050405020304" pitchFamily="18" charset="0"/>
              </a:rPr>
              <a:t> the </a:t>
            </a:r>
            <a:r>
              <a:rPr lang="fr-FR" sz="2400" dirty="0" err="1" smtClean="0">
                <a:latin typeface="Times New Roman" panose="02020603050405020304" pitchFamily="18" charset="0"/>
                <a:cs typeface="Times New Roman" panose="02020603050405020304" pitchFamily="18" charset="0"/>
              </a:rPr>
              <a:t>old</a:t>
            </a:r>
            <a:r>
              <a:rPr lang="fr-FR" sz="2400" dirty="0" smtClean="0">
                <a:latin typeface="Times New Roman" panose="02020603050405020304" pitchFamily="18" charset="0"/>
                <a:cs typeface="Times New Roman" panose="02020603050405020304" pitchFamily="18" charset="0"/>
              </a:rPr>
              <a:t>.</a:t>
            </a:r>
            <a:endParaRPr lang="en-IN" sz="2400" dirty="0"/>
          </a:p>
        </p:txBody>
      </p:sp>
      <p:sp>
        <p:nvSpPr>
          <p:cNvPr id="17" name="Rectangle 16"/>
          <p:cNvSpPr/>
          <p:nvPr/>
        </p:nvSpPr>
        <p:spPr>
          <a:xfrm>
            <a:off x="4861712" y="4440134"/>
            <a:ext cx="4121641" cy="461665"/>
          </a:xfrm>
          <a:prstGeom prst="rect">
            <a:avLst/>
          </a:prstGeom>
        </p:spPr>
        <p:txBody>
          <a:bodyPr wrap="none">
            <a:spAutoFit/>
          </a:bodyPr>
          <a:lstStyle/>
          <a:p>
            <a:r>
              <a:rPr lang="en-GB" sz="2400" dirty="0">
                <a:latin typeface="Times New Roman" panose="02020603050405020304" pitchFamily="18" charset="0"/>
                <a:cs typeface="Times New Roman" panose="02020603050405020304" pitchFamily="18" charset="0"/>
              </a:rPr>
              <a:t>One is silver and the other gold</a:t>
            </a:r>
            <a:r>
              <a:rPr lang="fr-FR" sz="2400" dirty="0" smtClean="0">
                <a:latin typeface="Times New Roman" panose="02020603050405020304" pitchFamily="18" charset="0"/>
                <a:cs typeface="Times New Roman" panose="02020603050405020304" pitchFamily="18" charset="0"/>
              </a:rPr>
              <a:t>.</a:t>
            </a:r>
            <a:endParaRPr lang="en-IN" sz="2400" dirty="0"/>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559" y="891738"/>
            <a:ext cx="4933195" cy="2863910"/>
          </a:xfrm>
          <a:prstGeom prst="rect">
            <a:avLst/>
          </a:prstGeom>
        </p:spPr>
      </p:pic>
    </p:spTree>
    <p:extLst>
      <p:ext uri="{BB962C8B-B14F-4D97-AF65-F5344CB8AC3E}">
        <p14:creationId xmlns:p14="http://schemas.microsoft.com/office/powerpoint/2010/main" val="15179960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192.168.100.10\curriculum\Six Red Marbles Inc\346383 CK Visual Arts and Music G K-5_SR and TG\02 Art Files\01 Art\Final Files\CKMusic\Slides\Music-PPT\GK8\Music cards Grade 1_Background\Music cards Grade 1_Background_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801E8132-E0E4-6F8A-AB68-8F5591A393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3809" y="5995501"/>
            <a:ext cx="1593631" cy="629081"/>
          </a:xfrm>
          <a:prstGeom prst="rect">
            <a:avLst/>
          </a:prstGeom>
          <a:effectLst>
            <a:glow rad="62663">
              <a:schemeClr val="bg1">
                <a:alpha val="0"/>
              </a:schemeClr>
            </a:glow>
          </a:effectLst>
        </p:spPr>
      </p:pic>
      <p:graphicFrame>
        <p:nvGraphicFramePr>
          <p:cNvPr id="6" name="Table 5">
            <a:extLst>
              <a:ext uri="{FF2B5EF4-FFF2-40B4-BE49-F238E27FC236}">
                <a16:creationId xmlns:a16="http://schemas.microsoft.com/office/drawing/2014/main" xmlns="" id="{041C588B-8A79-5BCC-902E-E104A8D5FC66}"/>
              </a:ext>
            </a:extLst>
          </p:cNvPr>
          <p:cNvGraphicFramePr>
            <a:graphicFrameLocks noGrp="1"/>
          </p:cNvGraphicFramePr>
          <p:nvPr>
            <p:extLst>
              <p:ext uri="{D42A27DB-BD31-4B8C-83A1-F6EECF244321}">
                <p14:modId xmlns:p14="http://schemas.microsoft.com/office/powerpoint/2010/main" val="2340521197"/>
              </p:ext>
            </p:extLst>
          </p:nvPr>
        </p:nvGraphicFramePr>
        <p:xfrm>
          <a:off x="186559" y="110820"/>
          <a:ext cx="8770881" cy="698477"/>
        </p:xfrm>
        <a:graphic>
          <a:graphicData uri="http://schemas.openxmlformats.org/drawingml/2006/table">
            <a:tbl>
              <a:tblPr firstRow="1" bandRow="1">
                <a:tableStyleId>{5C22544A-7EE6-4342-B048-85BDC9FD1C3A}</a:tableStyleId>
              </a:tblPr>
              <a:tblGrid>
                <a:gridCol w="444062">
                  <a:extLst>
                    <a:ext uri="{9D8B030D-6E8A-4147-A177-3AD203B41FA5}">
                      <a16:colId xmlns:a16="http://schemas.microsoft.com/office/drawing/2014/main" xmlns="" val="1882900237"/>
                    </a:ext>
                  </a:extLst>
                </a:gridCol>
                <a:gridCol w="8326819">
                  <a:extLst>
                    <a:ext uri="{9D8B030D-6E8A-4147-A177-3AD203B41FA5}">
                      <a16:colId xmlns:a16="http://schemas.microsoft.com/office/drawing/2014/main" xmlns="" val="2160138573"/>
                    </a:ext>
                  </a:extLst>
                </a:gridCol>
              </a:tblGrid>
              <a:tr h="6984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a:solidFill>
                            <a:srgbClr val="211D1E"/>
                          </a:solidFill>
                          <a:effectLst/>
                          <a:latin typeface="Book Antiqua" panose="02040602050305030304" pitchFamily="18" charset="0"/>
                        </a:rPr>
                        <a:t>5</a:t>
                      </a:r>
                      <a:endParaRPr lang="en-US" sz="3600" i="0" dirty="0">
                        <a:solidFill>
                          <a:srgbClr val="211D1E"/>
                        </a:solidFill>
                        <a:effectLst/>
                        <a:latin typeface="Book Antiqua" panose="0204060205030503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i="0" dirty="0" smtClean="0">
                          <a:solidFill>
                            <a:schemeClr val="tx1"/>
                          </a:solidFill>
                          <a:latin typeface="Book Antiqua" panose="02040602050305030304" pitchFamily="18" charset="0"/>
                          <a:cs typeface="Times New Roman" panose="02020603050405020304" pitchFamily="18" charset="0"/>
                        </a:rPr>
                        <a:t>Loud and Soft</a:t>
                      </a:r>
                      <a:endParaRPr lang="en-US" sz="2400" b="0" i="0" dirty="0">
                        <a:solidFill>
                          <a:schemeClr val="tx1"/>
                        </a:solidFill>
                        <a:effectLst/>
                        <a:latin typeface="Book Antiqua" panose="0204060205030503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extLst>
                  <a:ext uri="{0D108BD9-81ED-4DB2-BD59-A6C34878D82A}">
                    <a16:rowId xmlns:a16="http://schemas.microsoft.com/office/drawing/2014/main" xmlns="" val="1130805421"/>
                  </a:ext>
                </a:extLst>
              </a:tr>
            </a:tbl>
          </a:graphicData>
        </a:graphic>
      </p:graphicFrame>
      <p:cxnSp>
        <p:nvCxnSpPr>
          <p:cNvPr id="7" name="Straight Connector 6">
            <a:extLst>
              <a:ext uri="{FF2B5EF4-FFF2-40B4-BE49-F238E27FC236}">
                <a16:creationId xmlns:a16="http://schemas.microsoft.com/office/drawing/2014/main" xmlns="" id="{263F87C2-3889-6257-D140-B968CBBFA75C}"/>
              </a:ext>
            </a:extLst>
          </p:cNvPr>
          <p:cNvCxnSpPr/>
          <p:nvPr/>
        </p:nvCxnSpPr>
        <p:spPr>
          <a:xfrm>
            <a:off x="262759" y="5988520"/>
            <a:ext cx="855542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
            <a:extLst>
              <a:ext uri="{FF2B5EF4-FFF2-40B4-BE49-F238E27FC236}">
                <a16:creationId xmlns:a16="http://schemas.microsoft.com/office/drawing/2014/main" xmlns="" id="{6FEF88E8-25D5-76CA-297E-B0AC3B769210}"/>
              </a:ext>
            </a:extLst>
          </p:cNvPr>
          <p:cNvSpPr>
            <a:spLocks noChangeArrowheads="1"/>
          </p:cNvSpPr>
          <p:nvPr/>
        </p:nvSpPr>
        <p:spPr bwMode="auto">
          <a:xfrm>
            <a:off x="628650" y="37274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chemeClr val="tx1"/>
                </a:solidFill>
                <a:effectLst/>
                <a:latin typeface="Times"/>
              </a:rPr>
              <a:t/>
            </a:r>
            <a:br>
              <a:rPr kumimoji="0" lang="en-US" altLang="en-US" sz="900" b="0" i="0" u="none" strike="noStrike" cap="none" normalizeH="0" baseline="0">
                <a:ln>
                  <a:noFill/>
                </a:ln>
                <a:solidFill>
                  <a:schemeClr val="tx1"/>
                </a:solidFill>
                <a:effectLst/>
                <a:latin typeface="Times"/>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xmlns="" id="{39593C88-AAD6-5FB7-1087-1D1E8AD7A771}"/>
              </a:ext>
            </a:extLst>
          </p:cNvPr>
          <p:cNvSpPr txBox="1"/>
          <p:nvPr/>
        </p:nvSpPr>
        <p:spPr>
          <a:xfrm>
            <a:off x="154682" y="5949263"/>
            <a:ext cx="3594538" cy="400110"/>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Music </a:t>
            </a:r>
            <a:r>
              <a:rPr lang="en-US" sz="2000" dirty="0">
                <a:latin typeface="Times New Roman" panose="02020603050405020304" pitchFamily="18" charset="0"/>
                <a:cs typeface="Times New Roman" panose="02020603050405020304" pitchFamily="18" charset="0"/>
              </a:rPr>
              <a:t>Slide Deck</a:t>
            </a:r>
          </a:p>
        </p:txBody>
      </p:sp>
      <p:sp>
        <p:nvSpPr>
          <p:cNvPr id="3" name="TextBox 2">
            <a:extLst>
              <a:ext uri="{FF2B5EF4-FFF2-40B4-BE49-F238E27FC236}">
                <a16:creationId xmlns:a16="http://schemas.microsoft.com/office/drawing/2014/main" xmlns="" id="{B0375665-EAFD-46E5-20C5-C01C124E9C56}"/>
              </a:ext>
            </a:extLst>
          </p:cNvPr>
          <p:cNvSpPr txBox="1"/>
          <p:nvPr/>
        </p:nvSpPr>
        <p:spPr>
          <a:xfrm>
            <a:off x="987631" y="6194073"/>
            <a:ext cx="1509079" cy="400110"/>
          </a:xfrm>
          <a:prstGeom prst="rect">
            <a:avLst/>
          </a:prstGeom>
          <a:noFill/>
        </p:spPr>
        <p:txBody>
          <a:bodyPr wrap="square" rtlCol="0" anchor="ctr">
            <a:spAutoFit/>
          </a:bodyPr>
          <a:lstStyle/>
          <a:p>
            <a:r>
              <a:rPr lang="en-US" sz="2000" i="1" dirty="0">
                <a:ln w="12700">
                  <a:solidFill>
                    <a:srgbClr val="7030A0"/>
                  </a:solidFill>
                </a:ln>
                <a:solidFill>
                  <a:srgbClr val="D883FF"/>
                </a:solidFill>
                <a:latin typeface="Times New Roman" panose="02020603050405020304" pitchFamily="18" charset="0"/>
                <a:cs typeface="Times New Roman" panose="02020603050405020304" pitchFamily="18" charset="0"/>
              </a:rPr>
              <a:t>Grade 1</a:t>
            </a:r>
          </a:p>
        </p:txBody>
      </p:sp>
      <p:sp>
        <p:nvSpPr>
          <p:cNvPr id="17" name="TextBox 2">
            <a:extLst>
              <a:ext uri="{FF2B5EF4-FFF2-40B4-BE49-F238E27FC236}">
                <a16:creationId xmlns:lc="http://schemas.openxmlformats.org/drawingml/2006/lockedCanvas" xmlns:a16="http://schemas.microsoft.com/office/drawing/2014/main" xmlns="" id="{B9622B33-0AA9-FDEC-2E98-F851E20E4CD5}"/>
              </a:ext>
            </a:extLst>
          </p:cNvPr>
          <p:cNvSpPr txBox="1"/>
          <p:nvPr/>
        </p:nvSpPr>
        <p:spPr>
          <a:xfrm>
            <a:off x="3141653" y="6070962"/>
            <a:ext cx="3205655"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effectLst/>
                <a:latin typeface="Book Antiqua" panose="02040602050305030304" pitchFamily="18" charset="0"/>
                <a:ea typeface="Aptos" panose="020B0004020202020204" pitchFamily="34" charset="0"/>
                <a:cs typeface="Times New Roman" panose="02020603050405020304" pitchFamily="18" charset="0"/>
              </a:rPr>
              <a:t>Elements of </a:t>
            </a:r>
            <a:r>
              <a:rPr lang="en-US" b="1" dirty="0" smtClean="0">
                <a:latin typeface="Book Antiqua" panose="02040602050305030304" pitchFamily="18" charset="0"/>
                <a:ea typeface="Aptos" panose="020B0004020202020204" pitchFamily="34" charset="0"/>
                <a:cs typeface="Times New Roman" panose="02020603050405020304" pitchFamily="18" charset="0"/>
              </a:rPr>
              <a:t>Music</a:t>
            </a:r>
            <a:endParaRPr lang="en-US" b="1" i="1" dirty="0">
              <a:latin typeface="Book Antiqua" panose="02040602050305030304" pitchFamily="18" charset="0"/>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3933" y="1874331"/>
            <a:ext cx="2853302" cy="3327443"/>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4480" y="1706332"/>
            <a:ext cx="2889986" cy="3260497"/>
          </a:xfrm>
          <a:prstGeom prst="rect">
            <a:avLst/>
          </a:prstGeom>
        </p:spPr>
      </p:pic>
    </p:spTree>
    <p:extLst>
      <p:ext uri="{BB962C8B-B14F-4D97-AF65-F5344CB8AC3E}">
        <p14:creationId xmlns:p14="http://schemas.microsoft.com/office/powerpoint/2010/main" val="27160755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192.168.100.10\curriculum\Six Red Marbles Inc\346383 CK Visual Arts and Music G K-5_SR and TG\02 Art Files\01 Art\Final Files\CKMusic\Slides\Music-PPT\GK8\Music cards Grade 1_Background\Music cards Grade 1_Background_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801E8132-E0E4-6F8A-AB68-8F5591A393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3809" y="5995501"/>
            <a:ext cx="1593631" cy="629081"/>
          </a:xfrm>
          <a:prstGeom prst="rect">
            <a:avLst/>
          </a:prstGeom>
          <a:effectLst>
            <a:glow rad="62663">
              <a:schemeClr val="bg1">
                <a:alpha val="0"/>
              </a:schemeClr>
            </a:glow>
          </a:effectLst>
        </p:spPr>
      </p:pic>
      <p:graphicFrame>
        <p:nvGraphicFramePr>
          <p:cNvPr id="6" name="Table 5">
            <a:extLst>
              <a:ext uri="{FF2B5EF4-FFF2-40B4-BE49-F238E27FC236}">
                <a16:creationId xmlns:a16="http://schemas.microsoft.com/office/drawing/2014/main" xmlns="" id="{041C588B-8A79-5BCC-902E-E104A8D5FC66}"/>
              </a:ext>
            </a:extLst>
          </p:cNvPr>
          <p:cNvGraphicFramePr>
            <a:graphicFrameLocks noGrp="1"/>
          </p:cNvGraphicFramePr>
          <p:nvPr>
            <p:extLst>
              <p:ext uri="{D42A27DB-BD31-4B8C-83A1-F6EECF244321}">
                <p14:modId xmlns:p14="http://schemas.microsoft.com/office/powerpoint/2010/main" val="3221723375"/>
              </p:ext>
            </p:extLst>
          </p:nvPr>
        </p:nvGraphicFramePr>
        <p:xfrm>
          <a:off x="186559" y="110820"/>
          <a:ext cx="8770881" cy="698477"/>
        </p:xfrm>
        <a:graphic>
          <a:graphicData uri="http://schemas.openxmlformats.org/drawingml/2006/table">
            <a:tbl>
              <a:tblPr firstRow="1" bandRow="1">
                <a:tableStyleId>{5C22544A-7EE6-4342-B048-85BDC9FD1C3A}</a:tableStyleId>
              </a:tblPr>
              <a:tblGrid>
                <a:gridCol w="444062">
                  <a:extLst>
                    <a:ext uri="{9D8B030D-6E8A-4147-A177-3AD203B41FA5}">
                      <a16:colId xmlns:a16="http://schemas.microsoft.com/office/drawing/2014/main" xmlns="" val="1882900237"/>
                    </a:ext>
                  </a:extLst>
                </a:gridCol>
                <a:gridCol w="8326819">
                  <a:extLst>
                    <a:ext uri="{9D8B030D-6E8A-4147-A177-3AD203B41FA5}">
                      <a16:colId xmlns:a16="http://schemas.microsoft.com/office/drawing/2014/main" xmlns="" val="2160138573"/>
                    </a:ext>
                  </a:extLst>
                </a:gridCol>
              </a:tblGrid>
              <a:tr h="6984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a:solidFill>
                            <a:srgbClr val="211D1E"/>
                          </a:solidFill>
                          <a:effectLst/>
                          <a:latin typeface="Book Antiqua" panose="02040602050305030304" pitchFamily="18" charset="0"/>
                        </a:rPr>
                        <a:t>6</a:t>
                      </a:r>
                      <a:endParaRPr lang="en-US" sz="3600" i="0" dirty="0">
                        <a:solidFill>
                          <a:srgbClr val="211D1E"/>
                        </a:solidFill>
                        <a:effectLst/>
                        <a:latin typeface="Book Antiqua" panose="0204060205030503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tc>
                  <a:txBody>
                    <a:bodyPr/>
                    <a:lstStyle/>
                    <a:p>
                      <a:r>
                        <a:rPr lang="en-GB" sz="2400" i="0" dirty="0" smtClean="0">
                          <a:solidFill>
                            <a:schemeClr val="tx1"/>
                          </a:solidFill>
                          <a:latin typeface="Book Antiqua" panose="02040602050305030304" pitchFamily="18" charset="0"/>
                          <a:cs typeface="Times New Roman" panose="02020603050405020304" pitchFamily="18" charset="0"/>
                        </a:rPr>
                        <a:t>Fast and Slow</a:t>
                      </a:r>
                      <a:endParaRPr lang="en-US" sz="2400" b="0" i="0" dirty="0">
                        <a:solidFill>
                          <a:schemeClr val="tx1"/>
                        </a:solidFill>
                        <a:latin typeface="Book Antiqua" panose="02040602050305030304" pitchFamily="18" charset="0"/>
                        <a:cs typeface="Times New Roman" panose="02020603050405020304" pitchFamily="18" charset="0"/>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alpha val="40074"/>
                      </a:schemeClr>
                    </a:solidFill>
                  </a:tcPr>
                </a:tc>
                <a:extLst>
                  <a:ext uri="{0D108BD9-81ED-4DB2-BD59-A6C34878D82A}">
                    <a16:rowId xmlns:a16="http://schemas.microsoft.com/office/drawing/2014/main" xmlns="" val="1130805421"/>
                  </a:ext>
                </a:extLst>
              </a:tr>
            </a:tbl>
          </a:graphicData>
        </a:graphic>
      </p:graphicFrame>
      <p:cxnSp>
        <p:nvCxnSpPr>
          <p:cNvPr id="7" name="Straight Connector 6">
            <a:extLst>
              <a:ext uri="{FF2B5EF4-FFF2-40B4-BE49-F238E27FC236}">
                <a16:creationId xmlns:a16="http://schemas.microsoft.com/office/drawing/2014/main" xmlns="" id="{263F87C2-3889-6257-D140-B968CBBFA75C}"/>
              </a:ext>
            </a:extLst>
          </p:cNvPr>
          <p:cNvCxnSpPr/>
          <p:nvPr/>
        </p:nvCxnSpPr>
        <p:spPr>
          <a:xfrm>
            <a:off x="262759" y="5988520"/>
            <a:ext cx="855542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aphicFrame>
        <p:nvGraphicFramePr>
          <p:cNvPr id="9" name="Table 8">
            <a:extLst>
              <a:ext uri="{FF2B5EF4-FFF2-40B4-BE49-F238E27FC236}">
                <a16:creationId xmlns:a16="http://schemas.microsoft.com/office/drawing/2014/main" xmlns="" id="{AB37C674-7512-7344-8021-72169AF2314B}"/>
              </a:ext>
            </a:extLst>
          </p:cNvPr>
          <p:cNvGraphicFramePr>
            <a:graphicFrameLocks noGrp="1"/>
          </p:cNvGraphicFramePr>
          <p:nvPr>
            <p:extLst>
              <p:ext uri="{D42A27DB-BD31-4B8C-83A1-F6EECF244321}">
                <p14:modId xmlns:p14="http://schemas.microsoft.com/office/powerpoint/2010/main" val="3002568269"/>
              </p:ext>
            </p:extLst>
          </p:nvPr>
        </p:nvGraphicFramePr>
        <p:xfrm>
          <a:off x="1390081" y="1775382"/>
          <a:ext cx="811908" cy="274320"/>
        </p:xfrm>
        <a:graphic>
          <a:graphicData uri="http://schemas.openxmlformats.org/drawingml/2006/table">
            <a:tbl>
              <a:tblPr/>
              <a:tblGrid>
                <a:gridCol w="811908">
                  <a:extLst>
                    <a:ext uri="{9D8B030D-6E8A-4147-A177-3AD203B41FA5}">
                      <a16:colId xmlns:a16="http://schemas.microsoft.com/office/drawing/2014/main" xmlns="" val="3476360143"/>
                    </a:ext>
                  </a:extLst>
                </a:gridCol>
              </a:tblGrid>
              <a:tr h="0">
                <a:tc>
                  <a:txBody>
                    <a:bodyPr/>
                    <a:lstStyle/>
                    <a:p>
                      <a:r>
                        <a:rPr lang="en-GB" sz="1800" b="1" i="1" dirty="0" smtClean="0">
                          <a:solidFill>
                            <a:schemeClr val="tx1"/>
                          </a:solidFill>
                          <a:latin typeface="Book Antiqua" panose="02040602050305030304" pitchFamily="18" charset="0"/>
                          <a:cs typeface="Times New Roman" panose="02020603050405020304" pitchFamily="18" charset="0"/>
                        </a:rPr>
                        <a:t>adagio</a:t>
                      </a:r>
                      <a:endParaRPr lang="en-US" b="1" dirty="0">
                        <a:solidFill>
                          <a:srgbClr val="211D1E"/>
                        </a:solidFill>
                        <a:effectLst/>
                        <a:latin typeface="Times"/>
                      </a:endParaRPr>
                    </a:p>
                  </a:txBody>
                  <a:tcPr marL="47625" marR="47625" marT="0" marB="0">
                    <a:lnL>
                      <a:noFill/>
                    </a:lnL>
                    <a:lnR>
                      <a:noFill/>
                    </a:lnR>
                    <a:lnT>
                      <a:noFill/>
                    </a:lnT>
                    <a:lnB>
                      <a:noFill/>
                    </a:lnB>
                    <a:noFill/>
                  </a:tcPr>
                </a:tc>
                <a:extLst>
                  <a:ext uri="{0D108BD9-81ED-4DB2-BD59-A6C34878D82A}">
                    <a16:rowId xmlns:a16="http://schemas.microsoft.com/office/drawing/2014/main" xmlns="" val="4252028104"/>
                  </a:ext>
                </a:extLst>
              </a:tr>
            </a:tbl>
          </a:graphicData>
        </a:graphic>
      </p:graphicFrame>
      <p:sp>
        <p:nvSpPr>
          <p:cNvPr id="8" name="TextBox 7">
            <a:extLst>
              <a:ext uri="{FF2B5EF4-FFF2-40B4-BE49-F238E27FC236}">
                <a16:creationId xmlns:a16="http://schemas.microsoft.com/office/drawing/2014/main" xmlns="" id="{A0EFBF06-7AF5-FFA5-4899-9EF4D37A500E}"/>
              </a:ext>
            </a:extLst>
          </p:cNvPr>
          <p:cNvSpPr txBox="1"/>
          <p:nvPr/>
        </p:nvSpPr>
        <p:spPr>
          <a:xfrm>
            <a:off x="154682" y="5949263"/>
            <a:ext cx="3594538" cy="400110"/>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Music </a:t>
            </a:r>
            <a:r>
              <a:rPr lang="en-US" sz="2000" dirty="0">
                <a:latin typeface="Times New Roman" panose="02020603050405020304" pitchFamily="18" charset="0"/>
                <a:cs typeface="Times New Roman" panose="02020603050405020304" pitchFamily="18" charset="0"/>
              </a:rPr>
              <a:t>Slide Deck</a:t>
            </a:r>
          </a:p>
        </p:txBody>
      </p:sp>
      <p:sp>
        <p:nvSpPr>
          <p:cNvPr id="3" name="TextBox 2">
            <a:extLst>
              <a:ext uri="{FF2B5EF4-FFF2-40B4-BE49-F238E27FC236}">
                <a16:creationId xmlns:a16="http://schemas.microsoft.com/office/drawing/2014/main" xmlns="" id="{050A961F-9F4B-6492-07B0-2A9D5E12F052}"/>
              </a:ext>
            </a:extLst>
          </p:cNvPr>
          <p:cNvSpPr txBox="1"/>
          <p:nvPr/>
        </p:nvSpPr>
        <p:spPr>
          <a:xfrm>
            <a:off x="987631" y="6194073"/>
            <a:ext cx="1509079" cy="400110"/>
          </a:xfrm>
          <a:prstGeom prst="rect">
            <a:avLst/>
          </a:prstGeom>
          <a:noFill/>
        </p:spPr>
        <p:txBody>
          <a:bodyPr wrap="square" rtlCol="0" anchor="ctr">
            <a:spAutoFit/>
          </a:bodyPr>
          <a:lstStyle/>
          <a:p>
            <a:r>
              <a:rPr lang="en-US" sz="2000" i="1" dirty="0">
                <a:ln w="12700">
                  <a:solidFill>
                    <a:srgbClr val="7030A0"/>
                  </a:solidFill>
                </a:ln>
                <a:solidFill>
                  <a:srgbClr val="D883FF"/>
                </a:solidFill>
                <a:latin typeface="Times New Roman" panose="02020603050405020304" pitchFamily="18" charset="0"/>
                <a:cs typeface="Times New Roman" panose="02020603050405020304" pitchFamily="18" charset="0"/>
              </a:rPr>
              <a:t>Grade 1</a:t>
            </a:r>
          </a:p>
        </p:txBody>
      </p:sp>
      <p:graphicFrame>
        <p:nvGraphicFramePr>
          <p:cNvPr id="15" name="Table 14">
            <a:extLst>
              <a:ext uri="{FF2B5EF4-FFF2-40B4-BE49-F238E27FC236}">
                <a16:creationId xmlns:a16="http://schemas.microsoft.com/office/drawing/2014/main" xmlns="" id="{AB37C674-7512-7344-8021-72169AF2314B}"/>
              </a:ext>
            </a:extLst>
          </p:cNvPr>
          <p:cNvGraphicFramePr>
            <a:graphicFrameLocks noGrp="1"/>
          </p:cNvGraphicFramePr>
          <p:nvPr>
            <p:extLst>
              <p:ext uri="{D42A27DB-BD31-4B8C-83A1-F6EECF244321}">
                <p14:modId xmlns:p14="http://schemas.microsoft.com/office/powerpoint/2010/main" val="1324496293"/>
              </p:ext>
            </p:extLst>
          </p:nvPr>
        </p:nvGraphicFramePr>
        <p:xfrm>
          <a:off x="3968745" y="1775382"/>
          <a:ext cx="1118211" cy="274320"/>
        </p:xfrm>
        <a:graphic>
          <a:graphicData uri="http://schemas.openxmlformats.org/drawingml/2006/table">
            <a:tbl>
              <a:tblPr/>
              <a:tblGrid>
                <a:gridCol w="1118211">
                  <a:extLst>
                    <a:ext uri="{9D8B030D-6E8A-4147-A177-3AD203B41FA5}">
                      <a16:colId xmlns:a16="http://schemas.microsoft.com/office/drawing/2014/main" xmlns="" val="3476360143"/>
                    </a:ext>
                  </a:extLst>
                </a:gridCol>
              </a:tblGrid>
              <a:tr h="270173">
                <a:tc>
                  <a:txBody>
                    <a:bodyPr/>
                    <a:lstStyle/>
                    <a:p>
                      <a:r>
                        <a:rPr lang="en-GB" sz="1800" b="1" i="1" dirty="0" smtClean="0">
                          <a:solidFill>
                            <a:schemeClr val="tx1"/>
                          </a:solidFill>
                          <a:latin typeface="Book Antiqua" panose="02040602050305030304" pitchFamily="18" charset="0"/>
                          <a:cs typeface="Times New Roman" panose="02020603050405020304" pitchFamily="18" charset="0"/>
                        </a:rPr>
                        <a:t>moderato</a:t>
                      </a:r>
                      <a:endParaRPr lang="en-US" b="1" dirty="0">
                        <a:solidFill>
                          <a:srgbClr val="211D1E"/>
                        </a:solidFill>
                        <a:effectLst/>
                        <a:latin typeface="Times"/>
                      </a:endParaRPr>
                    </a:p>
                  </a:txBody>
                  <a:tcPr marL="47625" marR="47625" marT="0" marB="0">
                    <a:lnL>
                      <a:noFill/>
                    </a:lnL>
                    <a:lnR>
                      <a:noFill/>
                    </a:lnR>
                    <a:lnT>
                      <a:noFill/>
                    </a:lnT>
                    <a:lnB>
                      <a:noFill/>
                    </a:lnB>
                    <a:noFill/>
                  </a:tcPr>
                </a:tc>
                <a:extLst>
                  <a:ext uri="{0D108BD9-81ED-4DB2-BD59-A6C34878D82A}">
                    <a16:rowId xmlns:a16="http://schemas.microsoft.com/office/drawing/2014/main" xmlns="" val="4252028104"/>
                  </a:ext>
                </a:extLst>
              </a:tr>
            </a:tbl>
          </a:graphicData>
        </a:graphic>
      </p:graphicFrame>
      <p:graphicFrame>
        <p:nvGraphicFramePr>
          <p:cNvPr id="16" name="Table 15">
            <a:extLst>
              <a:ext uri="{FF2B5EF4-FFF2-40B4-BE49-F238E27FC236}">
                <a16:creationId xmlns:a16="http://schemas.microsoft.com/office/drawing/2014/main" xmlns="" id="{AB37C674-7512-7344-8021-72169AF2314B}"/>
              </a:ext>
            </a:extLst>
          </p:cNvPr>
          <p:cNvGraphicFramePr>
            <a:graphicFrameLocks noGrp="1"/>
          </p:cNvGraphicFramePr>
          <p:nvPr>
            <p:extLst>
              <p:ext uri="{D42A27DB-BD31-4B8C-83A1-F6EECF244321}">
                <p14:modId xmlns:p14="http://schemas.microsoft.com/office/powerpoint/2010/main" val="2893198832"/>
              </p:ext>
            </p:extLst>
          </p:nvPr>
        </p:nvGraphicFramePr>
        <p:xfrm>
          <a:off x="6761655" y="1775382"/>
          <a:ext cx="835515" cy="274320"/>
        </p:xfrm>
        <a:graphic>
          <a:graphicData uri="http://schemas.openxmlformats.org/drawingml/2006/table">
            <a:tbl>
              <a:tblPr/>
              <a:tblGrid>
                <a:gridCol w="835515">
                  <a:extLst>
                    <a:ext uri="{9D8B030D-6E8A-4147-A177-3AD203B41FA5}">
                      <a16:colId xmlns:a16="http://schemas.microsoft.com/office/drawing/2014/main" xmlns="" val="3476360143"/>
                    </a:ext>
                  </a:extLst>
                </a:gridCol>
              </a:tblGrid>
              <a:tr h="270173">
                <a:tc>
                  <a:txBody>
                    <a:bodyPr/>
                    <a:lstStyle/>
                    <a:p>
                      <a:r>
                        <a:rPr lang="en-GB" sz="1800" b="1" i="1" dirty="0" smtClean="0">
                          <a:solidFill>
                            <a:schemeClr val="tx1"/>
                          </a:solidFill>
                          <a:latin typeface="Book Antiqua" panose="02040602050305030304" pitchFamily="18" charset="0"/>
                          <a:cs typeface="Times New Roman" panose="02020603050405020304" pitchFamily="18" charset="0"/>
                        </a:rPr>
                        <a:t>allegro</a:t>
                      </a:r>
                      <a:endParaRPr lang="en-US" b="1" dirty="0">
                        <a:solidFill>
                          <a:srgbClr val="211D1E"/>
                        </a:solidFill>
                        <a:effectLst/>
                        <a:latin typeface="Times"/>
                      </a:endParaRPr>
                    </a:p>
                  </a:txBody>
                  <a:tcPr marL="47625" marR="47625" marT="0" marB="0">
                    <a:lnL>
                      <a:noFill/>
                    </a:lnL>
                    <a:lnR>
                      <a:noFill/>
                    </a:lnR>
                    <a:lnT>
                      <a:noFill/>
                    </a:lnT>
                    <a:lnB>
                      <a:noFill/>
                    </a:lnB>
                    <a:noFill/>
                  </a:tcPr>
                </a:tc>
                <a:extLst>
                  <a:ext uri="{0D108BD9-81ED-4DB2-BD59-A6C34878D82A}">
                    <a16:rowId xmlns:a16="http://schemas.microsoft.com/office/drawing/2014/main" xmlns="" val="4252028104"/>
                  </a:ext>
                </a:extLst>
              </a:tr>
            </a:tbl>
          </a:graphicData>
        </a:graphic>
      </p:graphicFrame>
      <p:sp>
        <p:nvSpPr>
          <p:cNvPr id="20" name="TextBox 2">
            <a:extLst>
              <a:ext uri="{FF2B5EF4-FFF2-40B4-BE49-F238E27FC236}">
                <a16:creationId xmlns:lc="http://schemas.openxmlformats.org/drawingml/2006/lockedCanvas" xmlns:a16="http://schemas.microsoft.com/office/drawing/2014/main" xmlns="" id="{B9622B33-0AA9-FDEC-2E98-F851E20E4CD5}"/>
              </a:ext>
            </a:extLst>
          </p:cNvPr>
          <p:cNvSpPr txBox="1"/>
          <p:nvPr/>
        </p:nvSpPr>
        <p:spPr>
          <a:xfrm>
            <a:off x="3141653" y="6070962"/>
            <a:ext cx="3205655"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effectLst/>
                <a:latin typeface="Book Antiqua" panose="02040602050305030304" pitchFamily="18" charset="0"/>
                <a:ea typeface="Aptos" panose="020B0004020202020204" pitchFamily="34" charset="0"/>
                <a:cs typeface="Times New Roman" panose="02020603050405020304" pitchFamily="18" charset="0"/>
              </a:rPr>
              <a:t>Elements of </a:t>
            </a:r>
            <a:r>
              <a:rPr lang="en-US" b="1" dirty="0" smtClean="0">
                <a:latin typeface="Book Antiqua" panose="02040602050305030304" pitchFamily="18" charset="0"/>
                <a:ea typeface="Aptos" panose="020B0004020202020204" pitchFamily="34" charset="0"/>
                <a:cs typeface="Times New Roman" panose="02020603050405020304" pitchFamily="18" charset="0"/>
              </a:rPr>
              <a:t>Music</a:t>
            </a:r>
            <a:endParaRPr lang="en-US" b="1" i="1" dirty="0">
              <a:latin typeface="Book Antiqua" panose="02040602050305030304" pitchFamily="18" charset="0"/>
            </a:endParaRP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160" y="2315532"/>
            <a:ext cx="2589750" cy="2226936"/>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4521" y="2236362"/>
            <a:ext cx="1851695" cy="2744334"/>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02259" y="2582438"/>
            <a:ext cx="3455181" cy="2052181"/>
          </a:xfrm>
          <a:prstGeom prst="rect">
            <a:avLst/>
          </a:prstGeom>
        </p:spPr>
      </p:pic>
    </p:spTree>
    <p:extLst>
      <p:ext uri="{BB962C8B-B14F-4D97-AF65-F5344CB8AC3E}">
        <p14:creationId xmlns:p14="http://schemas.microsoft.com/office/powerpoint/2010/main" val="266414911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62E058E3AE5624289D21CDFA55EF97B" ma:contentTypeVersion="12" ma:contentTypeDescription="Create a new document." ma:contentTypeScope="" ma:versionID="e2879110cdca2a05619f609c5aa0dfda">
  <xsd:schema xmlns:xsd="http://www.w3.org/2001/XMLSchema" xmlns:xs="http://www.w3.org/2001/XMLSchema" xmlns:p="http://schemas.microsoft.com/office/2006/metadata/properties" xmlns:ns2="038b4cc9-5e0a-4bda-a1cd-802107bf5f94" xmlns:ns3="05094566-97e7-49bd-b4db-57c72e92537d" targetNamespace="http://schemas.microsoft.com/office/2006/metadata/properties" ma:root="true" ma:fieldsID="90cc9050923309bff2c42fc570c1c1a5" ns2:_="" ns3:_="">
    <xsd:import namespace="038b4cc9-5e0a-4bda-a1cd-802107bf5f94"/>
    <xsd:import namespace="05094566-97e7-49bd-b4db-57c72e92537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8b4cc9-5e0a-4bda-a1cd-802107bf5f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3571226f-245c-4613-9fa0-1d3df4aa09f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5094566-97e7-49bd-b4db-57c72e92537d"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9256d7e9-d6e4-45a1-bebb-0c287977cf1e}" ma:internalName="TaxCatchAll" ma:showField="CatchAllData" ma:web="05094566-97e7-49bd-b4db-57c72e92537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38b4cc9-5e0a-4bda-a1cd-802107bf5f94">
      <Terms xmlns="http://schemas.microsoft.com/office/infopath/2007/PartnerControls"/>
    </lcf76f155ced4ddcb4097134ff3c332f>
    <TaxCatchAll xmlns="05094566-97e7-49bd-b4db-57c72e92537d" xsi:nil="true"/>
  </documentManagement>
</p:properties>
</file>

<file path=customXml/itemProps1.xml><?xml version="1.0" encoding="utf-8"?>
<ds:datastoreItem xmlns:ds="http://schemas.openxmlformats.org/officeDocument/2006/customXml" ds:itemID="{F8944EA2-43F9-4E9E-B279-664DAD166E85}">
  <ds:schemaRefs>
    <ds:schemaRef ds:uri="http://schemas.microsoft.com/sharepoint/v3/contenttype/forms"/>
  </ds:schemaRefs>
</ds:datastoreItem>
</file>

<file path=customXml/itemProps2.xml><?xml version="1.0" encoding="utf-8"?>
<ds:datastoreItem xmlns:ds="http://schemas.openxmlformats.org/officeDocument/2006/customXml" ds:itemID="{CDA673A3-8F82-404E-B112-774D1D51CC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38b4cc9-5e0a-4bda-a1cd-802107bf5f94"/>
    <ds:schemaRef ds:uri="05094566-97e7-49bd-b4db-57c72e9253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BF0C14E-DF3A-4A96-B39F-2E571F00EE62}">
  <ds:schemaRefs>
    <ds:schemaRef ds:uri="http://schemas.openxmlformats.org/package/2006/metadata/core-properties"/>
    <ds:schemaRef ds:uri="http://purl.org/dc/dcmitype/"/>
    <ds:schemaRef ds:uri="http://schemas.microsoft.com/office/2006/documentManagement/types"/>
    <ds:schemaRef ds:uri="http://purl.org/dc/elements/1.1/"/>
    <ds:schemaRef ds:uri="038b4cc9-5e0a-4bda-a1cd-802107bf5f94"/>
    <ds:schemaRef ds:uri="05094566-97e7-49bd-b4db-57c72e92537d"/>
    <ds:schemaRef ds:uri="http://purl.org/dc/terms/"/>
    <ds:schemaRef ds:uri="http://schemas.microsoft.com/office/infopath/2007/PartnerControl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1800</TotalTime>
  <Words>553</Words>
  <Application>Microsoft Office PowerPoint</Application>
  <PresentationFormat>On-screen Show (4:3)</PresentationFormat>
  <Paragraphs>206</Paragraphs>
  <Slides>21</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Aptos</vt:lpstr>
      <vt:lpstr>Aptos Display</vt:lpstr>
      <vt:lpstr>Arial</vt:lpstr>
      <vt:lpstr>Book Antiqua</vt:lpstr>
      <vt:lpstr>Open Sans</vt:lpstr>
      <vt:lpstr>Times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Ivan Pesic</dc:creator>
  <cp:lastModifiedBy>1999- Roshan Krishna Kumar C.</cp:lastModifiedBy>
  <cp:revision>160</cp:revision>
  <dcterms:created xsi:type="dcterms:W3CDTF">2024-11-05T13:51:21Z</dcterms:created>
  <dcterms:modified xsi:type="dcterms:W3CDTF">2025-10-22T13:51:28Z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0x010100E62E058E3AE5624289D21CDFA55EF97B</vt:lpwstr>
  </property>
  <property fmtid="{D5CDD505-2E9C-101B-9397-08002B2CF9AE}" pid="3" name="MediaServiceImageTags">
    <vt:lpwstr/>
  </property>
</Properties>
</file>